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33" r:id="rId1"/>
    <p:sldMasterId id="2147484045" r:id="rId2"/>
  </p:sldMasterIdLst>
  <p:notesMasterIdLst>
    <p:notesMasterId r:id="rId18"/>
  </p:notesMasterIdLst>
  <p:sldIdLst>
    <p:sldId id="474" r:id="rId3"/>
    <p:sldId id="613" r:id="rId4"/>
    <p:sldId id="614" r:id="rId5"/>
    <p:sldId id="612" r:id="rId6"/>
    <p:sldId id="609" r:id="rId7"/>
    <p:sldId id="615" r:id="rId8"/>
    <p:sldId id="617" r:id="rId9"/>
    <p:sldId id="616" r:id="rId10"/>
    <p:sldId id="618" r:id="rId11"/>
    <p:sldId id="603" r:id="rId12"/>
    <p:sldId id="600" r:id="rId13"/>
    <p:sldId id="601" r:id="rId14"/>
    <p:sldId id="594" r:id="rId15"/>
    <p:sldId id="608" r:id="rId16"/>
    <p:sldId id="537" r:id="rId17"/>
  </p:sldIdLst>
  <p:sldSz cx="9144000" cy="6858000" type="screen4x3"/>
  <p:notesSz cx="6883400" cy="9906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pitchFamily="49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pitchFamily="49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pitchFamily="49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pitchFamily="49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pitchFamily="49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Courier New" pitchFamily="49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Courier New" pitchFamily="49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Courier New" pitchFamily="49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Courier New" pitchFamily="49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 xmlns:mv="urn:schemas-microsoft-com:mac:vml" xmlns:mc="http://schemas.openxmlformats.org/markup-compatibility/2006">
          <a:srgbClr val="FF0000"/>
        </p14:laserClr>
      </p:ext>
      <p:ext uri="{2FDB2607-1784-4EEB-B798-7EB5836EED8A}">
        <p14:showMediaCtrls xmlns="" xmlns:p14="http://schemas.microsoft.com/office/powerpoint/2010/main" xmlns:mv="urn:schemas-microsoft-com:mac:vml" xmlns:mc="http://schemas.openxmlformats.org/markup-compatibility/2006" val="1"/>
      </p:ext>
    </p:extLst>
  </p:showPr>
  <p:clrMru>
    <a:srgbClr val="0000FF"/>
    <a:srgbClr val="0BD0D9"/>
    <a:srgbClr val="CCFFFF"/>
    <a:srgbClr val="00FFFF"/>
    <a:srgbClr val="006600"/>
    <a:srgbClr val="7070FF"/>
    <a:srgbClr val="CC3300"/>
    <a:srgbClr val="0F6FC6"/>
    <a:srgbClr val="800000"/>
    <a:srgbClr val="8FBA06"/>
  </p:clrMru>
  <p:extLst>
    <p:ext uri="{E76CE94A-603C-4142-B9EB-6D1370010A27}">
      <p14:discardImageEditData xmlns="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42" autoAdjust="0"/>
    <p:restoredTop sz="85057" autoAdjust="0"/>
  </p:normalViewPr>
  <p:slideViewPr>
    <p:cSldViewPr>
      <p:cViewPr varScale="1">
        <p:scale>
          <a:sx n="95" d="100"/>
          <a:sy n="95" d="100"/>
        </p:scale>
        <p:origin x="-135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156" y="-78"/>
      </p:cViewPr>
      <p:guideLst>
        <p:guide orient="horz" pos="3120"/>
        <p:guide pos="216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95300"/>
          </a:xfrm>
          <a:prstGeom prst="rect">
            <a:avLst/>
          </a:prstGeom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>
            <a:lvl1pPr algn="l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900" y="0"/>
            <a:ext cx="2982913" cy="495300"/>
          </a:xfrm>
          <a:prstGeom prst="rect">
            <a:avLst/>
          </a:prstGeom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fld id="{B235C9F0-E8B7-484A-97AA-13E9A8934F57}" type="datetimeFigureOut">
              <a:rPr lang="zh-CN" altLang="en-US"/>
              <a:pPr>
                <a:defRPr/>
              </a:pPr>
              <a:t>2012/3/12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939" tIns="47969" rIns="95939" bIns="47969" rtlCol="0" anchor="ctr"/>
          <a:lstStyle/>
          <a:p>
            <a:pPr lvl="0"/>
            <a:endParaRPr lang="en-SG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705350"/>
            <a:ext cx="5505450" cy="4457700"/>
          </a:xfrm>
          <a:prstGeom prst="rect">
            <a:avLst/>
          </a:prstGeom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  <a:endParaRPr lang="en-SG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9113"/>
            <a:ext cx="2982913" cy="495300"/>
          </a:xfrm>
          <a:prstGeom prst="rect">
            <a:avLst/>
          </a:prstGeom>
        </p:spPr>
        <p:txBody>
          <a:bodyPr vert="horz" wrap="square" lIns="95939" tIns="47969" rIns="95939" bIns="47969" numCol="1" anchor="b" anchorCtr="0" compatLnSpc="1">
            <a:prstTxWarp prst="textNoShape">
              <a:avLst/>
            </a:prstTxWarp>
          </a:bodyPr>
          <a:lstStyle>
            <a:lvl1pPr algn="l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900" y="9409113"/>
            <a:ext cx="2982913" cy="495300"/>
          </a:xfrm>
          <a:prstGeom prst="rect">
            <a:avLst/>
          </a:prstGeom>
        </p:spPr>
        <p:txBody>
          <a:bodyPr vert="horz" wrap="square" lIns="95939" tIns="47969" rIns="95939" bIns="47969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fld id="{B2B68A20-A62B-48E0-AADD-AEA43DB4B934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13054245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5200" y="742950"/>
            <a:ext cx="4953000" cy="3714750"/>
          </a:xfrm>
          <a:ln/>
        </p:spPr>
      </p:sp>
      <p:sp>
        <p:nvSpPr>
          <p:cNvPr id="9011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SG" dirty="0" smtClean="0"/>
          </a:p>
        </p:txBody>
      </p:sp>
      <p:sp>
        <p:nvSpPr>
          <p:cNvPr id="37892" name="Slide Number Placeholder 3"/>
          <p:cNvSpPr txBox="1">
            <a:spLocks noGrp="1"/>
          </p:cNvSpPr>
          <p:nvPr/>
        </p:nvSpPr>
        <p:spPr bwMode="auto">
          <a:xfrm>
            <a:off x="3898900" y="9409113"/>
            <a:ext cx="29829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939" tIns="47969" rIns="95939" bIns="47969" anchor="b"/>
          <a:lstStyle>
            <a:lvl1pPr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9pPr>
          </a:lstStyle>
          <a:p>
            <a:pPr algn="r" eaLnBrk="1" hangingPunct="1"/>
            <a:fld id="{C3D280FD-D866-49EA-8F93-9749A5F0E12E}" type="slidenum">
              <a:rPr lang="en-SG" sz="1300">
                <a:latin typeface="Calibri" pitchFamily="34" charset="0"/>
              </a:rPr>
              <a:pPr algn="r" eaLnBrk="1" hangingPunct="1"/>
              <a:t>14</a:t>
            </a:fld>
            <a:endParaRPr lang="en-SG" sz="13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37892" name="Slide Number Placeholder 3"/>
          <p:cNvSpPr txBox="1">
            <a:spLocks noGrp="1"/>
          </p:cNvSpPr>
          <p:nvPr/>
        </p:nvSpPr>
        <p:spPr bwMode="auto">
          <a:xfrm>
            <a:off x="3898900" y="9409113"/>
            <a:ext cx="29829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939" tIns="47969" rIns="95939" bIns="47969" anchor="b"/>
          <a:lstStyle>
            <a:lvl1pPr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9pPr>
          </a:lstStyle>
          <a:p>
            <a:pPr algn="r" eaLnBrk="1" hangingPunct="1"/>
            <a:fld id="{C3D280FD-D866-49EA-8F93-9749A5F0E12E}" type="slidenum">
              <a:rPr lang="en-SG" sz="1300">
                <a:latin typeface="Calibri" pitchFamily="34" charset="0"/>
              </a:rPr>
              <a:pPr algn="r" eaLnBrk="1" hangingPunct="1"/>
              <a:t>15</a:t>
            </a:fld>
            <a:endParaRPr lang="en-SG" sz="13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Let students try this exercise while waiting for late-comers.</a:t>
            </a:r>
            <a:endParaRPr lang="en-SG" dirty="0" smtClean="0"/>
          </a:p>
        </p:txBody>
      </p:sp>
      <p:sp>
        <p:nvSpPr>
          <p:cNvPr id="37892" name="Slide Number Placeholder 3"/>
          <p:cNvSpPr txBox="1">
            <a:spLocks noGrp="1"/>
          </p:cNvSpPr>
          <p:nvPr/>
        </p:nvSpPr>
        <p:spPr bwMode="auto">
          <a:xfrm>
            <a:off x="3898900" y="9409113"/>
            <a:ext cx="29829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939" tIns="47969" rIns="95939" bIns="47969" anchor="b"/>
          <a:lstStyle>
            <a:lvl1pPr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9pPr>
          </a:lstStyle>
          <a:p>
            <a:pPr algn="r" eaLnBrk="1" hangingPunct="1"/>
            <a:fld id="{C3D280FD-D866-49EA-8F93-9749A5F0E12E}" type="slidenum">
              <a:rPr lang="en-SG" sz="1300">
                <a:latin typeface="Calibri" pitchFamily="34" charset="0"/>
              </a:rPr>
              <a:pPr algn="r" eaLnBrk="1" hangingPunct="1"/>
              <a:t>2</a:t>
            </a:fld>
            <a:endParaRPr lang="en-SG" sz="13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DLs: please explain the difference of '\n' and '\0' and in which case we</a:t>
            </a:r>
            <a:r>
              <a:rPr lang="en-US" baseline="0" dirty="0" smtClean="0"/>
              <a:t> use the former or the latter.</a:t>
            </a:r>
            <a:endParaRPr lang="en-SG" dirty="0" smtClean="0"/>
          </a:p>
        </p:txBody>
      </p:sp>
      <p:sp>
        <p:nvSpPr>
          <p:cNvPr id="37892" name="Slide Number Placeholder 3"/>
          <p:cNvSpPr txBox="1">
            <a:spLocks noGrp="1"/>
          </p:cNvSpPr>
          <p:nvPr/>
        </p:nvSpPr>
        <p:spPr bwMode="auto">
          <a:xfrm>
            <a:off x="3898900" y="9409113"/>
            <a:ext cx="29829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939" tIns="47969" rIns="95939" bIns="47969" anchor="b"/>
          <a:lstStyle>
            <a:lvl1pPr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9pPr>
          </a:lstStyle>
          <a:p>
            <a:pPr algn="r" eaLnBrk="1" hangingPunct="1"/>
            <a:fld id="{C3D280FD-D866-49EA-8F93-9749A5F0E12E}" type="slidenum">
              <a:rPr lang="en-SG" sz="1300">
                <a:latin typeface="Calibri" pitchFamily="34" charset="0"/>
              </a:rPr>
              <a:pPr algn="r" eaLnBrk="1" hangingPunct="1"/>
              <a:t>3</a:t>
            </a:fld>
            <a:endParaRPr lang="en-SG" sz="13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B68A20-A62B-48E0-AADD-AEA43DB4B934}" type="slidenum">
              <a:rPr lang="en-SG" smtClean="0"/>
              <a:pPr>
                <a:defRPr/>
              </a:pPr>
              <a:t>4</a:t>
            </a:fld>
            <a:endParaRPr lang="en-S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 txBox="1">
            <a:spLocks noGrp="1" noChangeArrowheads="1"/>
          </p:cNvSpPr>
          <p:nvPr/>
        </p:nvSpPr>
        <p:spPr bwMode="auto">
          <a:xfrm>
            <a:off x="1" y="0"/>
            <a:ext cx="29832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257" tIns="47129" rIns="94257" bIns="47129"/>
          <a:lstStyle/>
          <a:p>
            <a:pPr>
              <a:defRPr/>
            </a:pPr>
            <a:r>
              <a:rPr lang="en-US" sz="1400" dirty="0">
                <a:latin typeface="+mn-lt"/>
              </a:rPr>
              <a:t>CS1010 Programming Methodology</a:t>
            </a:r>
          </a:p>
        </p:txBody>
      </p:sp>
      <p:sp>
        <p:nvSpPr>
          <p:cNvPr id="58371" name="Rectangle 6"/>
          <p:cNvSpPr txBox="1">
            <a:spLocks noGrp="1" noChangeArrowheads="1"/>
          </p:cNvSpPr>
          <p:nvPr/>
        </p:nvSpPr>
        <p:spPr bwMode="auto">
          <a:xfrm>
            <a:off x="1" y="9410221"/>
            <a:ext cx="29832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257" tIns="47129" rIns="94257" bIns="47129" anchor="b"/>
          <a:lstStyle/>
          <a:p>
            <a:pPr defTabSz="941987"/>
            <a:r>
              <a:rPr lang="en-US" sz="1200" dirty="0">
                <a:latin typeface="Times New Roman" pitchFamily="18" charset="0"/>
              </a:rPr>
              <a:t>©The McGraw-Hill Companies, Inc.</a:t>
            </a:r>
          </a:p>
        </p:txBody>
      </p:sp>
      <p:sp>
        <p:nvSpPr>
          <p:cNvPr id="58372" name="Rectangle 7"/>
          <p:cNvSpPr txBox="1">
            <a:spLocks noGrp="1" noChangeArrowheads="1"/>
          </p:cNvSpPr>
          <p:nvPr/>
        </p:nvSpPr>
        <p:spPr bwMode="auto">
          <a:xfrm>
            <a:off x="3900102" y="9410221"/>
            <a:ext cx="29832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257" tIns="47129" rIns="94257" bIns="47129" anchor="b"/>
          <a:lstStyle/>
          <a:p>
            <a:pPr algn="r" defTabSz="941987"/>
            <a:fld id="{407669F5-8D9E-46F8-864B-9545693685C5}" type="slidenum">
              <a:rPr lang="en-US" sz="1200">
                <a:latin typeface="Times New Roman" pitchFamily="18" charset="0"/>
              </a:rPr>
              <a:pPr algn="r" defTabSz="941987"/>
              <a:t>5</a:t>
            </a:fld>
            <a:endParaRPr lang="en-US" sz="1200" dirty="0">
              <a:latin typeface="Times New Roman" pitchFamily="18" charset="0"/>
            </a:endParaRPr>
          </a:p>
        </p:txBody>
      </p:sp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6788" y="742950"/>
            <a:ext cx="4953000" cy="3714750"/>
          </a:xfrm>
          <a:solidFill>
            <a:srgbClr val="FFFFFF"/>
          </a:solidFill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803" y="4706710"/>
            <a:ext cx="5049794" cy="4455621"/>
          </a:xfrm>
          <a:solidFill>
            <a:srgbClr val="FFFFFF"/>
          </a:solidFill>
          <a:ln w="9525"/>
        </p:spPr>
        <p:txBody>
          <a:bodyPr lIns="94249" tIns="47125" rIns="94249" bIns="47125"/>
          <a:lstStyle/>
          <a:p>
            <a:pPr marL="232669" indent="-232669" eaLnBrk="1" hangingPunct="1">
              <a:spcBef>
                <a:spcPct val="0"/>
              </a:spcBef>
              <a:buFont typeface="+mj-lt"/>
              <a:buAutoNum type="arabicPeriod"/>
            </a:pPr>
            <a:r>
              <a:rPr lang="en-US" dirty="0" smtClean="0">
                <a:cs typeface="Times New Roman" pitchFamily="18" charset="0"/>
              </a:rPr>
              <a:t>Characters can be stored in a computer memory using the ASCII encoding. The ASCII codes range from 0 to 127. The character 'A' is represented as 65, for example. </a:t>
            </a:r>
          </a:p>
          <a:p>
            <a:pPr marL="232669" indent="-232669" eaLnBrk="1" hangingPunct="1">
              <a:spcBef>
                <a:spcPct val="0"/>
              </a:spcBef>
              <a:buFont typeface="+mj-lt"/>
              <a:buAutoNum type="arabicPeriod"/>
            </a:pPr>
            <a:r>
              <a:rPr lang="en-US" dirty="0" smtClean="0">
                <a:cs typeface="Times New Roman" pitchFamily="18" charset="0"/>
              </a:rPr>
              <a:t>The ASCII values from 0 to 32 are called </a:t>
            </a:r>
            <a:r>
              <a:rPr lang="en-US" b="1" dirty="0" smtClean="0">
                <a:cs typeface="Times New Roman" pitchFamily="18" charset="0"/>
              </a:rPr>
              <a:t>nonprintable control characters</a:t>
            </a:r>
            <a:r>
              <a:rPr lang="en-US" dirty="0" smtClean="0">
                <a:cs typeface="Times New Roman" pitchFamily="18" charset="0"/>
              </a:rPr>
              <a:t>. For example, ASCII code 04 </a:t>
            </a:r>
            <a:r>
              <a:rPr lang="en-US" dirty="0" err="1" smtClean="0">
                <a:cs typeface="Times New Roman" pitchFamily="18" charset="0"/>
              </a:rPr>
              <a:t>eot</a:t>
            </a:r>
            <a:r>
              <a:rPr lang="en-US" dirty="0" smtClean="0">
                <a:cs typeface="Times New Roman" pitchFamily="18" charset="0"/>
              </a:rPr>
              <a:t> stands for End of Transmission. We can use this character to signal the end of transmission of data when sending data over a communication line.</a:t>
            </a:r>
          </a:p>
          <a:p>
            <a:pPr marL="232669" indent="-232669" eaLnBrk="1" hangingPunct="1">
              <a:spcBef>
                <a:spcPct val="0"/>
              </a:spcBef>
              <a:buFont typeface="+mj-lt"/>
              <a:buAutoNum type="arabicPeriod"/>
            </a:pPr>
            <a:endParaRPr lang="en-US" sz="1800" dirty="0" smtClean="0">
              <a:latin typeface="Arial" charset="0"/>
              <a:cs typeface="Times New Roman" pitchFamily="18" charset="0"/>
            </a:endParaRPr>
          </a:p>
          <a:p>
            <a:pPr marL="232669" marR="0" indent="-23266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800" dirty="0" smtClean="0">
                <a:cs typeface="Arial" pitchFamily="34" charset="0"/>
              </a:rPr>
              <a:t>ASCII values for '\</a:t>
            </a:r>
            <a:r>
              <a:rPr lang="en-US" sz="1800" dirty="0" err="1" smtClean="0">
                <a:cs typeface="Arial" pitchFamily="34" charset="0"/>
              </a:rPr>
              <a:t>n</a:t>
            </a:r>
            <a:r>
              <a:rPr lang="en-US" sz="1800" dirty="0" smtClean="0">
                <a:cs typeface="Arial" pitchFamily="34" charset="0"/>
              </a:rPr>
              <a:t>' and '\0' are 10 and 0 respectively</a:t>
            </a:r>
            <a:endParaRPr lang="en-SG" sz="1800" dirty="0" smtClean="0">
              <a:cs typeface="Arial" pitchFamily="34" charset="0"/>
            </a:endParaRPr>
          </a:p>
          <a:p>
            <a:pPr marL="232669" indent="-232669" eaLnBrk="1" hangingPunct="1">
              <a:spcBef>
                <a:spcPct val="0"/>
              </a:spcBef>
              <a:buFont typeface="+mj-lt"/>
              <a:buAutoNum type="arabicPeriod"/>
            </a:pPr>
            <a:endParaRPr lang="en-US" sz="1800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F h</a:t>
            </a:r>
            <a:endParaRPr lang="en-SG" dirty="0" smtClean="0"/>
          </a:p>
        </p:txBody>
      </p:sp>
      <p:sp>
        <p:nvSpPr>
          <p:cNvPr id="37892" name="Slide Number Placeholder 3"/>
          <p:cNvSpPr txBox="1">
            <a:spLocks noGrp="1"/>
          </p:cNvSpPr>
          <p:nvPr/>
        </p:nvSpPr>
        <p:spPr bwMode="auto">
          <a:xfrm>
            <a:off x="3898900" y="9409113"/>
            <a:ext cx="29829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939" tIns="47969" rIns="95939" bIns="47969" anchor="b"/>
          <a:lstStyle>
            <a:lvl1pPr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9pPr>
          </a:lstStyle>
          <a:p>
            <a:pPr algn="r" eaLnBrk="1" hangingPunct="1"/>
            <a:fld id="{C3D280FD-D866-49EA-8F93-9749A5F0E12E}" type="slidenum">
              <a:rPr lang="en-SG" sz="1300">
                <a:latin typeface="Calibri" pitchFamily="34" charset="0"/>
              </a:rPr>
              <a:pPr algn="r" eaLnBrk="1" hangingPunct="1"/>
              <a:t>10</a:t>
            </a:fld>
            <a:endParaRPr lang="en-SG" sz="13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SG" dirty="0" smtClean="0"/>
          </a:p>
        </p:txBody>
      </p:sp>
      <p:sp>
        <p:nvSpPr>
          <p:cNvPr id="37892" name="Slide Number Placeholder 3"/>
          <p:cNvSpPr txBox="1">
            <a:spLocks noGrp="1"/>
          </p:cNvSpPr>
          <p:nvPr/>
        </p:nvSpPr>
        <p:spPr bwMode="auto">
          <a:xfrm>
            <a:off x="3898900" y="9409113"/>
            <a:ext cx="29829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939" tIns="47969" rIns="95939" bIns="47969" anchor="b"/>
          <a:lstStyle>
            <a:lvl1pPr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9pPr>
          </a:lstStyle>
          <a:p>
            <a:pPr algn="r" eaLnBrk="1" hangingPunct="1"/>
            <a:fld id="{C3D280FD-D866-49EA-8F93-9749A5F0E12E}" type="slidenum">
              <a:rPr lang="en-SG" sz="1300">
                <a:latin typeface="Calibri" pitchFamily="34" charset="0"/>
              </a:rPr>
              <a:pPr algn="r" eaLnBrk="1" hangingPunct="1"/>
              <a:t>11</a:t>
            </a:fld>
            <a:endParaRPr lang="en-SG" sz="13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SG" dirty="0" smtClean="0"/>
          </a:p>
        </p:txBody>
      </p:sp>
      <p:sp>
        <p:nvSpPr>
          <p:cNvPr id="37892" name="Slide Number Placeholder 3"/>
          <p:cNvSpPr txBox="1">
            <a:spLocks noGrp="1"/>
          </p:cNvSpPr>
          <p:nvPr/>
        </p:nvSpPr>
        <p:spPr bwMode="auto">
          <a:xfrm>
            <a:off x="3898900" y="9409113"/>
            <a:ext cx="29829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939" tIns="47969" rIns="95939" bIns="47969" anchor="b"/>
          <a:lstStyle>
            <a:lvl1pPr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9pPr>
          </a:lstStyle>
          <a:p>
            <a:pPr algn="r" eaLnBrk="1" hangingPunct="1"/>
            <a:fld id="{C3D280FD-D866-49EA-8F93-9749A5F0E12E}" type="slidenum">
              <a:rPr lang="en-SG" sz="1300">
                <a:latin typeface="Calibri" pitchFamily="34" charset="0"/>
              </a:rPr>
              <a:pPr algn="r" eaLnBrk="1" hangingPunct="1"/>
              <a:t>12</a:t>
            </a:fld>
            <a:endParaRPr lang="en-SG" sz="13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attempts to copy the characters of the string ("yes") pointed to by str2 into the space pointed to by fruit2. However, fruit2 is pointing to a string literal, which is a read-only space.</a:t>
            </a:r>
            <a:endParaRPr lang="en-SG" dirty="0" smtClean="0"/>
          </a:p>
        </p:txBody>
      </p:sp>
      <p:sp>
        <p:nvSpPr>
          <p:cNvPr id="37892" name="Slide Number Placeholder 3"/>
          <p:cNvSpPr txBox="1">
            <a:spLocks noGrp="1"/>
          </p:cNvSpPr>
          <p:nvPr/>
        </p:nvSpPr>
        <p:spPr bwMode="auto">
          <a:xfrm>
            <a:off x="3898900" y="9409113"/>
            <a:ext cx="29829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939" tIns="47969" rIns="95939" bIns="47969" anchor="b"/>
          <a:lstStyle>
            <a:lvl1pPr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9pPr>
          </a:lstStyle>
          <a:p>
            <a:pPr algn="r" eaLnBrk="1" hangingPunct="1"/>
            <a:fld id="{C3D280FD-D866-49EA-8F93-9749A5F0E12E}" type="slidenum">
              <a:rPr lang="en-SG" sz="1300">
                <a:latin typeface="Calibri" pitchFamily="34" charset="0"/>
              </a:rPr>
              <a:pPr algn="r" eaLnBrk="1" hangingPunct="1"/>
              <a:t>13</a:t>
            </a:fld>
            <a:endParaRPr lang="en-SG" sz="130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noFill/>
              </a14:hiddenFill>
            </a:ex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SG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46080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Past Year's Papers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6080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6080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A12B55A-0408-4D2E-B3B5-E875241D53D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grpSp>
        <p:nvGrpSpPr>
          <p:cNvPr id="460808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6080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6081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6081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6081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6081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6081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6081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6081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6081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6081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6081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6082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6082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6082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6082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6082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6082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6082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6082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6082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6082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6083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6083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6083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6083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6083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6083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6083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6083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6083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6083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46084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noFill/>
              </a14:hiddenFill>
            </a:ex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SG" sz="18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3275477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Past Year's Papers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7A3711-D216-4C4E-ACD0-F2F377568CA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4224329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Past Year's Papers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B8F627-1369-48D3-802A-192C057A84A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1929975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algn="l"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393167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3399"/>
                </a:solidFill>
              </a:rPr>
              <a:t>[ CS1020 Lecture 4 AY2010/11 S2 ]</a:t>
            </a:r>
            <a:endParaRPr lang="en-US">
              <a:solidFill>
                <a:srgbClr val="003399"/>
              </a:solidFill>
            </a:endParaRP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4A2F9D0-0111-4C85-A5D2-98D05839D6A6}" type="slidenum">
              <a:rPr/>
              <a:pPr>
                <a:defRPr/>
              </a:pPr>
              <a:t>‹#›</a:t>
            </a:fld>
            <a:r>
              <a:rPr dirty="0"/>
              <a:t/>
            </a:r>
            <a:br>
              <a:rPr dirty="0"/>
            </a:b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1736398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3399"/>
                </a:solidFill>
              </a:rPr>
              <a:t>[ CS1020 Lecture 4 AY2010/11 S2 ]</a:t>
            </a:r>
            <a:endParaRPr lang="en-US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4121531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3399"/>
                </a:solidFill>
              </a:rPr>
              <a:t>[ CS1020 Lecture 4 AY2010/11 S2 ]</a:t>
            </a:r>
            <a:endParaRPr lang="en-US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4202361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3399"/>
                </a:solidFill>
              </a:rPr>
              <a:t>[ CS1020 Lecture 4 AY2010/11 S2 ]</a:t>
            </a:r>
            <a:endParaRPr lang="en-US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1502733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3399"/>
                </a:solidFill>
              </a:rPr>
              <a:t>[ CS1020 Lecture 4 AY2010/11 S2 ]</a:t>
            </a:r>
            <a:endParaRPr lang="en-US">
              <a:solidFill>
                <a:srgbClr val="003399"/>
              </a:solidFill>
            </a:endParaRP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CB59957-70BC-45C5-B109-FA1554109EFF}" type="slidenum">
              <a:rPr smtClean="0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r>
              <a:rPr smtClean="0">
                <a:solidFill>
                  <a:srgbClr val="000000">
                    <a:tint val="75000"/>
                  </a:srgbClr>
                </a:solidFill>
              </a:rPr>
              <a:t/>
            </a:r>
            <a:br>
              <a:rPr smtClean="0">
                <a:solidFill>
                  <a:srgbClr val="000000">
                    <a:tint val="75000"/>
                  </a:srgbClr>
                </a:solidFill>
              </a:rPr>
            </a:br>
            <a:r>
              <a:rPr smtClean="0">
                <a:solidFill>
                  <a:srgbClr val="000000">
                    <a:tint val="75000"/>
                  </a:srgbClr>
                </a:solidFill>
              </a:rPr>
              <a:t>---</a:t>
            </a:r>
            <a:br>
              <a:rPr smtClean="0">
                <a:solidFill>
                  <a:srgbClr val="000000">
                    <a:tint val="75000"/>
                  </a:srgbClr>
                </a:solidFill>
              </a:rPr>
            </a:br>
            <a:r>
              <a:rPr smtClean="0">
                <a:solidFill>
                  <a:srgbClr val="000000">
                    <a:tint val="75000"/>
                  </a:srgbClr>
                </a:solidFill>
              </a:rPr>
              <a:t>123</a:t>
            </a:r>
            <a:endParaRPr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18708179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3399"/>
                </a:solidFill>
              </a:rPr>
              <a:t>[ CS1020 Lecture 4 AY2010/11 S2 ]</a:t>
            </a:r>
            <a:endParaRPr lang="en-US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10959466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3399"/>
                </a:solidFill>
              </a:rPr>
              <a:t>[ CS1020 Lecture 4 AY2010/11 S2 ]</a:t>
            </a:r>
            <a:endParaRPr lang="en-US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4222005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Past Year's Papers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72DA04-69C2-4764-8D10-3A45FE2D16A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27310877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3399"/>
                </a:solidFill>
              </a:rPr>
              <a:t>[ CS1020 Lecture 4 AY2010/11 S2 ]</a:t>
            </a:r>
            <a:endParaRPr lang="en-US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12602379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3399"/>
                </a:solidFill>
              </a:rPr>
              <a:t>[ CS1020 Lecture 4 AY2010/11 S2 ]</a:t>
            </a:r>
            <a:endParaRPr lang="en-US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5937860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3399"/>
                </a:solidFill>
              </a:rPr>
              <a:t>[ CS1020 Lecture 4 AY2010/11 S2 ]</a:t>
            </a:r>
            <a:endParaRPr lang="en-US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2430614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Past Year's Papers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8F68E3-5CA6-4C83-8BF1-25DBF8B5B4D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3639555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Past Year's Papers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2960E1-7863-4EEA-97C3-E53A79EAB67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2779707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Past Year's Papers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C95574-BCA2-4A07-8F8D-3658D525BAE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2433182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Past Year's Papers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970A36-2BA7-4358-BC5B-66440D4E789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40478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Past Year's Papers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B8898F-BAA4-48AD-8BEC-B1B38DA159A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457414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Past Year's Papers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257651-4A31-472F-B095-E3520B0C165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1430047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Past Year's Papers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1DB016-055A-48F2-A4EB-05B92696601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2613673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noFill/>
              </a14:hiddenFill>
            </a:ex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SG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5978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5978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 algn="l"/>
            <a:r>
              <a:rPr lang="en-US">
                <a:solidFill>
                  <a:srgbClr val="000000"/>
                </a:solidFill>
                <a:latin typeface="Arial" charset="0"/>
              </a:rPr>
              <a:t>Past Year's Papers</a:t>
            </a:r>
            <a:endParaRPr lang="en-US" alt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5978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5978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44BBEEF8-0D78-47B4-9BB3-87FCCE449CD3}" type="slidenum">
              <a:rPr lang="en-US" altLang="en-US">
                <a:solidFill>
                  <a:srgbClr val="000000"/>
                </a:solidFill>
                <a:latin typeface="Arial" charset="0"/>
              </a:rPr>
              <a:pPr/>
              <a:t>‹#›</a:t>
            </a:fld>
            <a:endParaRPr lang="en-US" altLang="en-US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459784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5978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5978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5978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5978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5978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5979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5979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5979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5979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5979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5979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5979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5979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5979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5979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5980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5980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5980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5980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5980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5980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5980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5980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5980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5980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5981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5981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5981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5981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5981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5981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2643872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  <p:sldLayoutId id="2147484044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cs typeface="+mn-cs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cs typeface="+mn-cs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206852" name="Freeform 4"/>
          <p:cNvSpPr>
            <a:spLocks noChangeArrowheads="1"/>
          </p:cNvSpPr>
          <p:nvPr/>
        </p:nvSpPr>
        <p:spPr bwMode="auto">
          <a:xfrm>
            <a:off x="381000" y="1524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457200" y="66294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algn="l"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003399"/>
                </a:solidFill>
              </a:rPr>
              <a:t>[ CS1020 Lecture 4 AY2010/11 S2 ]</a:t>
            </a:r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84669A6-F55C-496F-A2BB-8F231E1443FD}" type="slidenum">
              <a:rPr/>
              <a:pPr>
                <a:defRPr/>
              </a:pPr>
              <a:t>‹#›</a:t>
            </a:fld>
            <a:r>
              <a:t/>
            </a:r>
            <a:br/>
            <a:r>
              <a:t>---</a:t>
            </a:r>
            <a:br/>
            <a:r>
              <a:t>123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3304127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48" r:id="rId3"/>
    <p:sldLayoutId id="2147484049" r:id="rId4"/>
    <p:sldLayoutId id="2147484050" r:id="rId5"/>
    <p:sldLayoutId id="2147484051" r:id="rId6"/>
    <p:sldLayoutId id="2147484052" r:id="rId7"/>
    <p:sldLayoutId id="2147484053" r:id="rId8"/>
    <p:sldLayoutId id="2147484054" r:id="rId9"/>
    <p:sldLayoutId id="2147484055" r:id="rId10"/>
    <p:sldLayoutId id="214748405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6477000" cy="3505200"/>
          </a:xfrm>
        </p:spPr>
        <p:txBody>
          <a:bodyPr/>
          <a:lstStyle/>
          <a:p>
            <a:r>
              <a:rPr lang="en-GB" sz="4000" kern="1200" dirty="0">
                <a:latin typeface="Calibri" pitchFamily="34" charset="0"/>
                <a:ea typeface="+mn-ea"/>
                <a:cs typeface="Arial" charset="0"/>
              </a:rPr>
              <a:t>CS1010: </a:t>
            </a:r>
            <a:br>
              <a:rPr lang="en-GB" sz="4000" kern="1200" dirty="0">
                <a:latin typeface="Calibri" pitchFamily="34" charset="0"/>
                <a:ea typeface="+mn-ea"/>
                <a:cs typeface="Arial" charset="0"/>
              </a:rPr>
            </a:br>
            <a:r>
              <a:rPr lang="en-GB" sz="4000" kern="1200" dirty="0">
                <a:latin typeface="Calibri" pitchFamily="34" charset="0"/>
                <a:ea typeface="+mn-ea"/>
                <a:cs typeface="Arial" charset="0"/>
              </a:rPr>
              <a:t>Programming Methodology</a:t>
            </a:r>
            <a:br>
              <a:rPr lang="en-GB" sz="4000" kern="1200" dirty="0">
                <a:latin typeface="Calibri" pitchFamily="34" charset="0"/>
                <a:ea typeface="+mn-ea"/>
                <a:cs typeface="Arial" charset="0"/>
              </a:rPr>
            </a:br>
            <a:r>
              <a:rPr lang="en-GB" sz="4000" kern="1200" dirty="0">
                <a:latin typeface="Calibri" pitchFamily="34" charset="0"/>
                <a:ea typeface="+mn-ea"/>
                <a:cs typeface="Arial" charset="0"/>
              </a:rPr>
              <a:t/>
            </a:r>
            <a:br>
              <a:rPr lang="en-GB" sz="4000" kern="1200" dirty="0">
                <a:latin typeface="Calibri" pitchFamily="34" charset="0"/>
                <a:ea typeface="+mn-ea"/>
                <a:cs typeface="Arial" charset="0"/>
              </a:rPr>
            </a:br>
            <a:r>
              <a:rPr lang="en-GB" sz="4000" kern="1200" dirty="0">
                <a:latin typeface="Calibri" pitchFamily="34" charset="0"/>
                <a:ea typeface="+mn-ea"/>
                <a:cs typeface="Arial" charset="0"/>
              </a:rPr>
              <a:t>Discussion Group </a:t>
            </a:r>
            <a:r>
              <a:rPr lang="en-GB" sz="4000" kern="1200" dirty="0" smtClean="0">
                <a:solidFill>
                  <a:srgbClr val="FF0000"/>
                </a:solidFill>
                <a:latin typeface="Calibri" pitchFamily="34" charset="0"/>
                <a:ea typeface="+mn-ea"/>
                <a:cs typeface="Arial" charset="0"/>
              </a:rPr>
              <a:t>?</a:t>
            </a:r>
            <a:r>
              <a:rPr lang="en-GB" sz="4000" kern="1200" dirty="0">
                <a:latin typeface="Calibri" pitchFamily="34" charset="0"/>
                <a:ea typeface="+mn-ea"/>
                <a:cs typeface="Arial" charset="0"/>
              </a:rPr>
              <a:t/>
            </a:r>
            <a:br>
              <a:rPr lang="en-GB" sz="4000" kern="1200" dirty="0">
                <a:latin typeface="Calibri" pitchFamily="34" charset="0"/>
                <a:ea typeface="+mn-ea"/>
                <a:cs typeface="Arial" charset="0"/>
              </a:rPr>
            </a:br>
            <a:r>
              <a:rPr lang="en-GB" sz="3200" kern="1200" dirty="0">
                <a:latin typeface="Calibri" pitchFamily="34" charset="0"/>
                <a:ea typeface="+mn-ea"/>
                <a:cs typeface="Arial" charset="0"/>
              </a:rPr>
              <a:t>Week </a:t>
            </a:r>
            <a:r>
              <a:rPr lang="en-GB" sz="3200" kern="1200" dirty="0" smtClean="0">
                <a:latin typeface="Calibri" pitchFamily="34" charset="0"/>
                <a:ea typeface="+mn-ea"/>
                <a:cs typeface="Arial" charset="0"/>
              </a:rPr>
              <a:t>9</a:t>
            </a:r>
            <a:endParaRPr lang="en-GB" sz="3200" kern="1200" dirty="0">
              <a:latin typeface="Calibri" pitchFamily="34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13769752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228600"/>
            <a:ext cx="8229600" cy="78898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sz="4400" dirty="0" smtClean="0">
                <a:solidFill>
                  <a:srgbClr val="E46C0A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Practice</a:t>
            </a:r>
          </a:p>
        </p:txBody>
      </p:sp>
      <p:sp>
        <p:nvSpPr>
          <p:cNvPr id="10" name="Slide Number Placeholder 3"/>
          <p:cNvSpPr txBox="1">
            <a:spLocks noGrp="1"/>
          </p:cNvSpPr>
          <p:nvPr/>
        </p:nvSpPr>
        <p:spPr bwMode="auto">
          <a:xfrm>
            <a:off x="8225680" y="6425713"/>
            <a:ext cx="522784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57E0D310-E243-4863-86A5-9F988E56BD2C}" type="slidenum">
              <a:rPr lang="en-SG" altLang="zh-CN" sz="800" dirty="0">
                <a:solidFill>
                  <a:srgbClr val="E46C0A"/>
                </a:solidFill>
                <a:latin typeface="Arial Black" pitchFamily="34" charset="0"/>
              </a:rPr>
              <a:pPr algn="r" eaLnBrk="1" hangingPunct="1"/>
              <a:t>10</a:t>
            </a:fld>
            <a:r>
              <a:rPr lang="en-US" altLang="zh-CN" sz="800" dirty="0">
                <a:solidFill>
                  <a:srgbClr val="E46C0A"/>
                </a:solidFill>
                <a:latin typeface="Arial Black" pitchFamily="34" charset="0"/>
              </a:rPr>
              <a:t> </a:t>
            </a:r>
            <a:r>
              <a:rPr lang="en-US" altLang="zh-CN" sz="800" dirty="0" smtClean="0">
                <a:solidFill>
                  <a:srgbClr val="E46C0A"/>
                </a:solidFill>
                <a:latin typeface="Arial Black" pitchFamily="34" charset="0"/>
              </a:rPr>
              <a:t> </a:t>
            </a:r>
            <a:endParaRPr lang="en-SG" altLang="zh-CN" sz="800" dirty="0">
              <a:solidFill>
                <a:srgbClr val="E46C0A"/>
              </a:solidFill>
              <a:latin typeface="Arial Black" pitchFamily="34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821531" y="1374815"/>
            <a:ext cx="750093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334963" algn="l"/>
              </a:tabLst>
            </a:pPr>
            <a:r>
              <a:rPr lang="en-US" altLang="zh-CN" dirty="0">
                <a:latin typeface="Arial" pitchFamily="34" charset="0"/>
                <a:cs typeface="Arial" pitchFamily="34" charset="0"/>
              </a:rPr>
              <a:t>(CS1010E AY10/11 Sem2 Exam Q8)</a:t>
            </a:r>
          </a:p>
          <a:p>
            <a:pPr>
              <a:tabLst>
                <a:tab pos="334963" algn="l"/>
              </a:tabLst>
            </a:pPr>
            <a:r>
              <a:rPr lang="en-SG" sz="2200" b="1" dirty="0"/>
              <a:t>Write down the output of the following code fragment.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28408" y="2143884"/>
            <a:ext cx="7055960" cy="861774"/>
          </a:xfrm>
          <a:prstGeom prst="rect">
            <a:avLst/>
          </a:prstGeom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pt-BR" sz="2000" b="1" dirty="0">
                <a:solidFill>
                  <a:srgbClr val="0000FF"/>
                </a:solidFill>
                <a:latin typeface="Courier New" pitchFamily="49" charset="0"/>
              </a:rPr>
              <a:t>char</a:t>
            </a:r>
            <a:r>
              <a:rPr lang="pt-BR" sz="2000" b="1" dirty="0">
                <a:latin typeface="Courier New" pitchFamily="49" charset="0"/>
              </a:rPr>
              <a:t> c = </a:t>
            </a:r>
            <a:r>
              <a:rPr lang="pt-BR" sz="20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</a:rPr>
              <a:t>'A'</a:t>
            </a:r>
            <a:r>
              <a:rPr lang="pt-BR" sz="2000" b="1" dirty="0">
                <a:latin typeface="Courier New" pitchFamily="49" charset="0"/>
              </a:rPr>
              <a:t>, d = </a:t>
            </a:r>
            <a:r>
              <a:rPr lang="pt-BR" sz="20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</a:rPr>
              <a:t>5</a:t>
            </a:r>
            <a:r>
              <a:rPr lang="pt-BR" sz="2000" b="1" dirty="0">
                <a:latin typeface="Courier New" pitchFamily="49" charset="0"/>
              </a:rPr>
              <a:t>;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pt-BR" sz="2000" b="1" dirty="0">
                <a:latin typeface="Courier New" pitchFamily="49" charset="0"/>
              </a:rPr>
              <a:t>printf(</a:t>
            </a:r>
            <a:r>
              <a:rPr lang="pt-BR" sz="20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</a:rPr>
              <a:t>"</a:t>
            </a:r>
            <a:r>
              <a:rPr lang="pt-BR" sz="2000" b="1" dirty="0">
                <a:solidFill>
                  <a:srgbClr val="FF0000"/>
                </a:solidFill>
                <a:latin typeface="Courier New" pitchFamily="49" charset="0"/>
              </a:rPr>
              <a:t>%c %c\n</a:t>
            </a:r>
            <a:r>
              <a:rPr lang="pt-BR" sz="20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</a:rPr>
              <a:t>"</a:t>
            </a:r>
            <a:r>
              <a:rPr lang="pt-BR" sz="2000" b="1" dirty="0">
                <a:latin typeface="Courier New" pitchFamily="49" charset="0"/>
              </a:rPr>
              <a:t>, c + d, </a:t>
            </a:r>
            <a:r>
              <a:rPr lang="pt-BR" sz="2000" b="1" dirty="0">
                <a:solidFill>
                  <a:srgbClr val="006600"/>
                </a:solidFill>
                <a:latin typeface="Courier New" pitchFamily="49" charset="0"/>
              </a:rPr>
              <a:t>'c'</a:t>
            </a:r>
            <a:r>
              <a:rPr lang="pt-BR" sz="2000" b="1" dirty="0">
                <a:latin typeface="Courier New" pitchFamily="49" charset="0"/>
              </a:rPr>
              <a:t> + d);</a:t>
            </a:r>
            <a:endParaRPr lang="en-SG" sz="2000" b="1" dirty="0">
              <a:latin typeface="Courier New" pitchFamily="49" charset="0"/>
            </a:endParaRP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79512" y="6436568"/>
            <a:ext cx="2514600" cy="215444"/>
          </a:xfrm>
          <a:noFill/>
          <a:ln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zh-CN" sz="800" dirty="0">
                <a:solidFill>
                  <a:srgbClr val="E46C0A"/>
                </a:solidFill>
                <a:latin typeface="Arial Black" pitchFamily="34" charset="0"/>
              </a:rPr>
              <a:t>© </a:t>
            </a:r>
            <a:r>
              <a:rPr lang="en-US" sz="800" dirty="0" smtClean="0">
                <a:solidFill>
                  <a:srgbClr val="E46C0A"/>
                </a:solidFill>
                <a:latin typeface="Arial Black" pitchFamily="34" charset="0"/>
              </a:rPr>
              <a:t>CS1010 (AY2011/12 </a:t>
            </a:r>
            <a:r>
              <a:rPr lang="en-US" sz="800" dirty="0">
                <a:solidFill>
                  <a:srgbClr val="E46C0A"/>
                </a:solidFill>
                <a:latin typeface="Arial Black" pitchFamily="34" charset="0"/>
              </a:rPr>
              <a:t>Semester </a:t>
            </a:r>
            <a:r>
              <a:rPr lang="en-US" sz="800" dirty="0" smtClean="0">
                <a:solidFill>
                  <a:srgbClr val="E46C0A"/>
                </a:solidFill>
                <a:latin typeface="Arial Black" pitchFamily="34" charset="0"/>
              </a:rPr>
              <a:t>2)</a:t>
            </a:r>
            <a:endParaRPr lang="en-US" sz="800" dirty="0">
              <a:solidFill>
                <a:srgbClr val="E46C0A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32159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374848" y="1397786"/>
            <a:ext cx="734528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en-SG" sz="2400" dirty="0">
                <a:ea typeface="宋体" pitchFamily="2" charset="-122"/>
                <a:cs typeface="Arial" charset="0"/>
              </a:rPr>
              <a:t>What will happen </a:t>
            </a:r>
            <a:r>
              <a:rPr lang="en-SG" sz="2400" dirty="0" smtClean="0">
                <a:ea typeface="宋体" pitchFamily="2" charset="-122"/>
                <a:cs typeface="Arial" charset="0"/>
              </a:rPr>
              <a:t>for the following code fragment?</a:t>
            </a:r>
            <a:endParaRPr lang="en-US" altLang="zh-CN" sz="2400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28600"/>
            <a:ext cx="8229600" cy="78898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sz="4400" dirty="0" smtClean="0">
                <a:solidFill>
                  <a:srgbClr val="E46C0A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Q4 (b)</a:t>
            </a:r>
          </a:p>
        </p:txBody>
      </p:sp>
      <p:sp>
        <p:nvSpPr>
          <p:cNvPr id="9" name="Slide Number Placeholder 3"/>
          <p:cNvSpPr txBox="1">
            <a:spLocks noGrp="1"/>
          </p:cNvSpPr>
          <p:nvPr/>
        </p:nvSpPr>
        <p:spPr bwMode="auto">
          <a:xfrm>
            <a:off x="8225680" y="6425713"/>
            <a:ext cx="522784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57E0D310-E243-4863-86A5-9F988E56BD2C}" type="slidenum">
              <a:rPr lang="en-SG" altLang="zh-CN" sz="800" dirty="0">
                <a:solidFill>
                  <a:srgbClr val="E46C0A"/>
                </a:solidFill>
                <a:latin typeface="Arial Black" pitchFamily="34" charset="0"/>
              </a:rPr>
              <a:pPr algn="r" eaLnBrk="1" hangingPunct="1"/>
              <a:t>11</a:t>
            </a:fld>
            <a:r>
              <a:rPr lang="en-US" altLang="zh-CN" sz="800" dirty="0">
                <a:solidFill>
                  <a:srgbClr val="E46C0A"/>
                </a:solidFill>
                <a:latin typeface="Arial Black" pitchFamily="34" charset="0"/>
              </a:rPr>
              <a:t> </a:t>
            </a:r>
            <a:r>
              <a:rPr lang="en-US" altLang="zh-CN" sz="800" dirty="0" smtClean="0">
                <a:solidFill>
                  <a:srgbClr val="E46C0A"/>
                </a:solidFill>
                <a:latin typeface="Arial Black" pitchFamily="34" charset="0"/>
              </a:rPr>
              <a:t> </a:t>
            </a:r>
            <a:endParaRPr lang="en-SG" altLang="zh-CN" sz="800" dirty="0">
              <a:solidFill>
                <a:srgbClr val="E46C0A"/>
              </a:solidFill>
              <a:latin typeface="Arial Black" pitchFamily="34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403648" y="2060848"/>
            <a:ext cx="6048672" cy="1323439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/>
            </a:pPr>
            <a:r>
              <a:rPr lang="pt-BR" sz="2000" b="1" dirty="0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char</a:t>
            </a:r>
            <a:r>
              <a:rPr lang="pt-BR" sz="2000" b="1" dirty="0">
                <a:cs typeface="Courier New" pitchFamily="49" charset="0"/>
              </a:rPr>
              <a:t> fruitname[</a:t>
            </a:r>
            <a:r>
              <a:rPr lang="pt-BR" sz="2000" b="1" dirty="0">
                <a:solidFill>
                  <a:srgbClr val="006600"/>
                </a:solidFill>
                <a:ea typeface="宋体" pitchFamily="2" charset="-122"/>
                <a:cs typeface="Courier New" pitchFamily="49" charset="0"/>
              </a:rPr>
              <a:t>8</a:t>
            </a:r>
            <a:r>
              <a:rPr lang="pt-BR" sz="2000" b="1" dirty="0">
                <a:cs typeface="Courier New" pitchFamily="49" charset="0"/>
              </a:rPr>
              <a:t>];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/>
            </a:pPr>
            <a:r>
              <a:rPr lang="pt-BR" sz="2000" b="1" dirty="0" smtClean="0">
                <a:cs typeface="Courier New" pitchFamily="49" charset="0"/>
              </a:rPr>
              <a:t>strcpy(fruitname</a:t>
            </a:r>
            <a:r>
              <a:rPr lang="pt-BR" sz="2000" b="1" dirty="0">
                <a:cs typeface="Courier New" pitchFamily="49" charset="0"/>
              </a:rPr>
              <a:t>, </a:t>
            </a:r>
            <a:r>
              <a:rPr lang="pt-BR" sz="2000" b="1" dirty="0">
                <a:solidFill>
                  <a:srgbClr val="006600"/>
                </a:solidFill>
                <a:ea typeface="宋体" pitchFamily="2" charset="-122"/>
                <a:cs typeface="Courier New" pitchFamily="49" charset="0"/>
              </a:rPr>
              <a:t>"pineapple"</a:t>
            </a:r>
            <a:r>
              <a:rPr lang="pt-BR" sz="2000" b="1" dirty="0">
                <a:cs typeface="Courier New" pitchFamily="49" charset="0"/>
              </a:rPr>
              <a:t>);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/>
            </a:pPr>
            <a:r>
              <a:rPr lang="pt-BR" sz="2000" b="1" dirty="0">
                <a:cs typeface="Courier New" pitchFamily="49" charset="0"/>
              </a:rPr>
              <a:t>printf(</a:t>
            </a:r>
            <a:r>
              <a:rPr lang="pt-BR" sz="2000" b="1" dirty="0">
                <a:solidFill>
                  <a:srgbClr val="006600"/>
                </a:solidFill>
                <a:ea typeface="宋体" pitchFamily="2" charset="-122"/>
                <a:cs typeface="Courier New" pitchFamily="49" charset="0"/>
              </a:rPr>
              <a:t>"</a:t>
            </a:r>
            <a:r>
              <a:rPr lang="pt-BR" sz="2000" b="1" dirty="0">
                <a:solidFill>
                  <a:srgbClr val="FF0000"/>
                </a:solidFill>
                <a:cs typeface="Courier New" pitchFamily="49" charset="0"/>
              </a:rPr>
              <a:t>%s\n</a:t>
            </a:r>
            <a:r>
              <a:rPr lang="pt-BR" sz="2000" b="1" dirty="0">
                <a:solidFill>
                  <a:srgbClr val="006600"/>
                </a:solidFill>
                <a:ea typeface="宋体" pitchFamily="2" charset="-122"/>
                <a:cs typeface="Courier New" pitchFamily="49" charset="0"/>
              </a:rPr>
              <a:t>"</a:t>
            </a:r>
            <a:r>
              <a:rPr lang="pt-BR" sz="2000" b="1" dirty="0">
                <a:cs typeface="Courier New" pitchFamily="49" charset="0"/>
              </a:rPr>
              <a:t>, fruitname</a:t>
            </a:r>
            <a:r>
              <a:rPr lang="pt-BR" sz="2000" b="1" dirty="0" smtClean="0">
                <a:cs typeface="Courier New" pitchFamily="49" charset="0"/>
              </a:rPr>
              <a:t>);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1896" y="4058327"/>
            <a:ext cx="5216311" cy="737944"/>
            <a:chOff x="1381896" y="4058327"/>
            <a:chExt cx="5216311" cy="737944"/>
          </a:xfrm>
        </p:grpSpPr>
        <p:grpSp>
          <p:nvGrpSpPr>
            <p:cNvPr id="59" name="Group 58"/>
            <p:cNvGrpSpPr/>
            <p:nvPr/>
          </p:nvGrpSpPr>
          <p:grpSpPr>
            <a:xfrm>
              <a:off x="2217315" y="4457717"/>
              <a:ext cx="4380892" cy="338554"/>
              <a:chOff x="2127348" y="2719688"/>
              <a:chExt cx="4380892" cy="338554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2127348" y="2719688"/>
                <a:ext cx="552636" cy="338554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+mn-lt"/>
                  </a:rPr>
                  <a:t>?</a:t>
                </a:r>
                <a:endParaRPr lang="en-SG" dirty="0">
                  <a:latin typeface="+mn-lt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2671043" y="2719688"/>
                <a:ext cx="552636" cy="338554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+mn-lt"/>
                  </a:rPr>
                  <a:t>?</a:t>
                </a:r>
                <a:endParaRPr lang="en-SG" dirty="0">
                  <a:latin typeface="+mn-lt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226923" y="2719688"/>
                <a:ext cx="552636" cy="338554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+mn-lt"/>
                  </a:rPr>
                  <a:t>?</a:t>
                </a:r>
                <a:endParaRPr lang="en-SG" dirty="0">
                  <a:latin typeface="+mn-lt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770618" y="2719688"/>
                <a:ext cx="552636" cy="338554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+mn-lt"/>
                  </a:rPr>
                  <a:t>?</a:t>
                </a:r>
                <a:endParaRPr lang="en-SG" dirty="0">
                  <a:latin typeface="+mn-lt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320792" y="2719688"/>
                <a:ext cx="552636" cy="338554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+mn-lt"/>
                  </a:rPr>
                  <a:t>?</a:t>
                </a:r>
                <a:endParaRPr lang="en-SG" dirty="0">
                  <a:latin typeface="+mn-lt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864486" y="2719688"/>
                <a:ext cx="552636" cy="338554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+mn-lt"/>
                  </a:rPr>
                  <a:t>?</a:t>
                </a:r>
                <a:endParaRPr lang="en-SG" dirty="0">
                  <a:latin typeface="+mn-lt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411909" y="2719688"/>
                <a:ext cx="552636" cy="338554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+mn-lt"/>
                  </a:rPr>
                  <a:t>?</a:t>
                </a:r>
                <a:endParaRPr lang="en-SG" dirty="0">
                  <a:latin typeface="+mn-lt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5955604" y="2719688"/>
                <a:ext cx="552636" cy="338554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+mn-lt"/>
                  </a:rPr>
                  <a:t>?</a:t>
                </a:r>
                <a:endParaRPr lang="en-SG" dirty="0">
                  <a:latin typeface="+mn-lt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381896" y="4058327"/>
              <a:ext cx="5131020" cy="341152"/>
              <a:chOff x="1115595" y="2725738"/>
              <a:chExt cx="5131020" cy="341152"/>
            </a:xfrm>
          </p:grpSpPr>
          <p:sp>
            <p:nvSpPr>
              <p:cNvPr id="72" name="TextBox 19"/>
              <p:cNvSpPr txBox="1">
                <a:spLocks noChangeArrowheads="1"/>
              </p:cNvSpPr>
              <p:nvPr/>
            </p:nvSpPr>
            <p:spPr bwMode="auto">
              <a:xfrm>
                <a:off x="1115595" y="2728270"/>
                <a:ext cx="146686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 smtClean="0">
                    <a:latin typeface="+mn-lt"/>
                  </a:rPr>
                  <a:t>fruitname</a:t>
                </a:r>
                <a:r>
                  <a:rPr lang="en-US" sz="1600" dirty="0" smtClean="0">
                    <a:latin typeface="+mn-lt"/>
                  </a:rPr>
                  <a:t>[0</a:t>
                </a:r>
                <a:r>
                  <a:rPr lang="en-US" sz="1600" dirty="0">
                    <a:latin typeface="+mn-lt"/>
                  </a:rPr>
                  <a:t>]</a:t>
                </a:r>
              </a:p>
            </p:txBody>
          </p:sp>
          <p:sp>
            <p:nvSpPr>
              <p:cNvPr id="73" name="TextBox 20"/>
              <p:cNvSpPr txBox="1">
                <a:spLocks noChangeArrowheads="1"/>
              </p:cNvSpPr>
              <p:nvPr/>
            </p:nvSpPr>
            <p:spPr bwMode="auto">
              <a:xfrm>
                <a:off x="2557075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[1]</a:t>
                </a:r>
              </a:p>
            </p:txBody>
          </p:sp>
          <p:sp>
            <p:nvSpPr>
              <p:cNvPr id="74" name="TextBox 21"/>
              <p:cNvSpPr txBox="1">
                <a:spLocks noChangeArrowheads="1"/>
              </p:cNvSpPr>
              <p:nvPr/>
            </p:nvSpPr>
            <p:spPr bwMode="auto">
              <a:xfrm>
                <a:off x="3117855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[2]</a:t>
                </a:r>
              </a:p>
            </p:txBody>
          </p:sp>
          <p:sp>
            <p:nvSpPr>
              <p:cNvPr id="75" name="TextBox 22"/>
              <p:cNvSpPr txBox="1">
                <a:spLocks noChangeArrowheads="1"/>
              </p:cNvSpPr>
              <p:nvPr/>
            </p:nvSpPr>
            <p:spPr bwMode="auto">
              <a:xfrm>
                <a:off x="3641589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[3]</a:t>
                </a:r>
              </a:p>
            </p:txBody>
          </p:sp>
          <p:sp>
            <p:nvSpPr>
              <p:cNvPr id="76" name="TextBox 23"/>
              <p:cNvSpPr txBox="1">
                <a:spLocks noChangeArrowheads="1"/>
              </p:cNvSpPr>
              <p:nvPr/>
            </p:nvSpPr>
            <p:spPr bwMode="auto">
              <a:xfrm>
                <a:off x="4207856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[4]</a:t>
                </a:r>
              </a:p>
            </p:txBody>
          </p:sp>
          <p:sp>
            <p:nvSpPr>
              <p:cNvPr id="77" name="TextBox 24"/>
              <p:cNvSpPr txBox="1">
                <a:spLocks noChangeArrowheads="1"/>
              </p:cNvSpPr>
              <p:nvPr/>
            </p:nvSpPr>
            <p:spPr bwMode="auto">
              <a:xfrm>
                <a:off x="4752856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[5]</a:t>
                </a:r>
              </a:p>
            </p:txBody>
          </p:sp>
          <p:sp>
            <p:nvSpPr>
              <p:cNvPr id="78" name="TextBox 25"/>
              <p:cNvSpPr txBox="1">
                <a:spLocks noChangeArrowheads="1"/>
              </p:cNvSpPr>
              <p:nvPr/>
            </p:nvSpPr>
            <p:spPr bwMode="auto">
              <a:xfrm>
                <a:off x="5283344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[6]</a:t>
                </a:r>
              </a:p>
            </p:txBody>
          </p:sp>
          <p:sp>
            <p:nvSpPr>
              <p:cNvPr id="79" name="TextBox 26"/>
              <p:cNvSpPr txBox="1">
                <a:spLocks noChangeArrowheads="1"/>
              </p:cNvSpPr>
              <p:nvPr/>
            </p:nvSpPr>
            <p:spPr bwMode="auto">
              <a:xfrm>
                <a:off x="5832986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[7]</a:t>
                </a:r>
              </a:p>
            </p:txBody>
          </p:sp>
        </p:grpSp>
      </p:grpSp>
      <p:grpSp>
        <p:nvGrpSpPr>
          <p:cNvPr id="39" name="Group 38"/>
          <p:cNvGrpSpPr/>
          <p:nvPr/>
        </p:nvGrpSpPr>
        <p:grpSpPr>
          <a:xfrm>
            <a:off x="2339752" y="4497968"/>
            <a:ext cx="4176464" cy="262035"/>
            <a:chOff x="2339752" y="4497968"/>
            <a:chExt cx="4176464" cy="262035"/>
          </a:xfrm>
        </p:grpSpPr>
        <p:sp>
          <p:nvSpPr>
            <p:cNvPr id="50" name="TextBox 48"/>
            <p:cNvSpPr txBox="1">
              <a:spLocks noChangeArrowheads="1"/>
            </p:cNvSpPr>
            <p:nvPr/>
          </p:nvSpPr>
          <p:spPr bwMode="auto">
            <a:xfrm>
              <a:off x="5043398" y="4497968"/>
              <a:ext cx="380687" cy="24622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600" b="1" dirty="0" smtClean="0">
                  <a:solidFill>
                    <a:srgbClr val="800000"/>
                  </a:solidFill>
                </a:rPr>
                <a:t>p</a:t>
              </a:r>
              <a:endParaRPr lang="en-SG" sz="1600" b="1" dirty="0">
                <a:solidFill>
                  <a:srgbClr val="800000"/>
                </a:solidFill>
              </a:endParaRPr>
            </a:p>
          </p:txBody>
        </p:sp>
        <p:sp>
          <p:nvSpPr>
            <p:cNvPr id="51" name="TextBox 48"/>
            <p:cNvSpPr txBox="1">
              <a:spLocks noChangeArrowheads="1"/>
            </p:cNvSpPr>
            <p:nvPr/>
          </p:nvSpPr>
          <p:spPr bwMode="auto">
            <a:xfrm>
              <a:off x="5596441" y="4497971"/>
              <a:ext cx="380687" cy="24622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600" b="1" dirty="0" smtClean="0">
                  <a:solidFill>
                    <a:srgbClr val="800000"/>
                  </a:solidFill>
                </a:rPr>
                <a:t>p</a:t>
              </a:r>
              <a:endParaRPr lang="en-SG" sz="1600" b="1" dirty="0">
                <a:solidFill>
                  <a:srgbClr val="800000"/>
                </a:solidFill>
              </a:endParaRPr>
            </a:p>
          </p:txBody>
        </p:sp>
        <p:sp>
          <p:nvSpPr>
            <p:cNvPr id="52" name="TextBox 48"/>
            <p:cNvSpPr txBox="1">
              <a:spLocks noChangeArrowheads="1"/>
            </p:cNvSpPr>
            <p:nvPr/>
          </p:nvSpPr>
          <p:spPr bwMode="auto">
            <a:xfrm>
              <a:off x="2339752" y="4499956"/>
              <a:ext cx="380687" cy="24622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600" b="1" dirty="0" smtClean="0">
                  <a:solidFill>
                    <a:srgbClr val="800000"/>
                  </a:solidFill>
                </a:rPr>
                <a:t>p</a:t>
              </a:r>
              <a:endParaRPr lang="en-SG" sz="1600" b="1" dirty="0">
                <a:solidFill>
                  <a:srgbClr val="800000"/>
                </a:solidFill>
              </a:endParaRPr>
            </a:p>
          </p:txBody>
        </p:sp>
        <p:sp>
          <p:nvSpPr>
            <p:cNvPr id="53" name="TextBox 48"/>
            <p:cNvSpPr txBox="1">
              <a:spLocks noChangeArrowheads="1"/>
            </p:cNvSpPr>
            <p:nvPr/>
          </p:nvSpPr>
          <p:spPr bwMode="auto">
            <a:xfrm>
              <a:off x="2843808" y="4499959"/>
              <a:ext cx="380687" cy="24622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600" b="1" dirty="0" err="1" smtClean="0">
                  <a:solidFill>
                    <a:srgbClr val="800000"/>
                  </a:solidFill>
                </a:rPr>
                <a:t>i</a:t>
              </a:r>
              <a:endParaRPr lang="en-SG" sz="1600" b="1" dirty="0">
                <a:solidFill>
                  <a:srgbClr val="800000"/>
                </a:solidFill>
              </a:endParaRPr>
            </a:p>
          </p:txBody>
        </p:sp>
        <p:sp>
          <p:nvSpPr>
            <p:cNvPr id="54" name="TextBox 48"/>
            <p:cNvSpPr txBox="1">
              <a:spLocks noChangeArrowheads="1"/>
            </p:cNvSpPr>
            <p:nvPr/>
          </p:nvSpPr>
          <p:spPr bwMode="auto">
            <a:xfrm>
              <a:off x="3407861" y="4501944"/>
              <a:ext cx="380687" cy="24622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600" b="1" dirty="0" smtClean="0">
                  <a:solidFill>
                    <a:srgbClr val="800000"/>
                  </a:solidFill>
                </a:rPr>
                <a:t>n</a:t>
              </a:r>
              <a:endParaRPr lang="en-SG" sz="1600" b="1" dirty="0">
                <a:solidFill>
                  <a:srgbClr val="800000"/>
                </a:solidFill>
              </a:endParaRPr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3979607" y="4499959"/>
              <a:ext cx="380687" cy="24622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600" b="1" dirty="0" smtClean="0">
                  <a:solidFill>
                    <a:srgbClr val="800000"/>
                  </a:solidFill>
                </a:rPr>
                <a:t>e</a:t>
              </a:r>
              <a:endParaRPr lang="en-SG" sz="1600" b="1" dirty="0">
                <a:solidFill>
                  <a:srgbClr val="800000"/>
                </a:solidFill>
              </a:endParaRPr>
            </a:p>
          </p:txBody>
        </p:sp>
        <p:sp>
          <p:nvSpPr>
            <p:cNvPr id="56" name="TextBox 48"/>
            <p:cNvSpPr txBox="1">
              <a:spLocks noChangeArrowheads="1"/>
            </p:cNvSpPr>
            <p:nvPr/>
          </p:nvSpPr>
          <p:spPr bwMode="auto">
            <a:xfrm>
              <a:off x="4523013" y="4499959"/>
              <a:ext cx="380687" cy="24622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600" b="1" dirty="0" smtClean="0">
                  <a:solidFill>
                    <a:srgbClr val="800000"/>
                  </a:solidFill>
                </a:rPr>
                <a:t>a</a:t>
              </a:r>
              <a:endParaRPr lang="en-SG" sz="1600" b="1" dirty="0">
                <a:solidFill>
                  <a:srgbClr val="800000"/>
                </a:solidFill>
              </a:endParaRPr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6135529" y="4513782"/>
              <a:ext cx="380687" cy="24622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600" b="1" dirty="0" smtClean="0">
                  <a:solidFill>
                    <a:srgbClr val="800000"/>
                  </a:solidFill>
                </a:rPr>
                <a:t>l</a:t>
              </a:r>
              <a:endParaRPr lang="en-SG" sz="1600" b="1" dirty="0">
                <a:solidFill>
                  <a:srgbClr val="800000"/>
                </a:solidFill>
              </a:endParaRPr>
            </a:p>
          </p:txBody>
        </p:sp>
      </p:grpSp>
      <p:sp>
        <p:nvSpPr>
          <p:cNvPr id="87" name="TextBox 48"/>
          <p:cNvSpPr txBox="1">
            <a:spLocks noChangeArrowheads="1"/>
          </p:cNvSpPr>
          <p:nvPr/>
        </p:nvSpPr>
        <p:spPr bwMode="auto">
          <a:xfrm>
            <a:off x="6660232" y="4458598"/>
            <a:ext cx="380687" cy="338554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 b="1" dirty="0" smtClean="0">
                <a:solidFill>
                  <a:schemeClr val="bg1"/>
                </a:solidFill>
              </a:rPr>
              <a:t>e</a:t>
            </a:r>
            <a:endParaRPr lang="en-SG" sz="1600" b="1" dirty="0">
              <a:solidFill>
                <a:schemeClr val="bg1"/>
              </a:solidFill>
            </a:endParaRPr>
          </a:p>
        </p:txBody>
      </p:sp>
      <p:sp>
        <p:nvSpPr>
          <p:cNvPr id="37" name="TextBox 48"/>
          <p:cNvSpPr txBox="1">
            <a:spLocks noChangeArrowheads="1"/>
          </p:cNvSpPr>
          <p:nvPr/>
        </p:nvSpPr>
        <p:spPr bwMode="auto">
          <a:xfrm>
            <a:off x="7112927" y="4456397"/>
            <a:ext cx="380687" cy="338554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 b="1" dirty="0" smtClean="0">
                <a:solidFill>
                  <a:schemeClr val="bg1"/>
                </a:solidFill>
              </a:rPr>
              <a:t>\0</a:t>
            </a:r>
            <a:endParaRPr lang="en-SG" sz="1600" b="1" dirty="0">
              <a:solidFill>
                <a:schemeClr val="bg1"/>
              </a:solidFill>
            </a:endParaRPr>
          </a:p>
        </p:txBody>
      </p:sp>
      <p:sp>
        <p:nvSpPr>
          <p:cNvPr id="38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79512" y="6436568"/>
            <a:ext cx="2514600" cy="215444"/>
          </a:xfrm>
          <a:noFill/>
          <a:ln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zh-CN" sz="800" dirty="0">
                <a:solidFill>
                  <a:srgbClr val="E46C0A"/>
                </a:solidFill>
                <a:latin typeface="Arial Black" pitchFamily="34" charset="0"/>
              </a:rPr>
              <a:t>© </a:t>
            </a:r>
            <a:r>
              <a:rPr lang="en-US" sz="800" dirty="0" smtClean="0">
                <a:solidFill>
                  <a:srgbClr val="E46C0A"/>
                </a:solidFill>
                <a:latin typeface="Arial Black" pitchFamily="34" charset="0"/>
              </a:rPr>
              <a:t>CS1010 (AY2011/12 </a:t>
            </a:r>
            <a:r>
              <a:rPr lang="en-US" sz="800" dirty="0">
                <a:solidFill>
                  <a:srgbClr val="E46C0A"/>
                </a:solidFill>
                <a:latin typeface="Arial Black" pitchFamily="34" charset="0"/>
              </a:rPr>
              <a:t>Semester </a:t>
            </a:r>
            <a:r>
              <a:rPr lang="en-US" sz="800" dirty="0" smtClean="0">
                <a:solidFill>
                  <a:srgbClr val="E46C0A"/>
                </a:solidFill>
                <a:latin typeface="Arial Black" pitchFamily="34" charset="0"/>
              </a:rPr>
              <a:t>2)</a:t>
            </a:r>
            <a:endParaRPr lang="en-US" sz="800" dirty="0">
              <a:solidFill>
                <a:srgbClr val="E46C0A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410884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374848" y="1397786"/>
            <a:ext cx="734528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en-SG" sz="2400" dirty="0">
                <a:ea typeface="宋体" pitchFamily="2" charset="-122"/>
                <a:cs typeface="Arial" charset="0"/>
              </a:rPr>
              <a:t>What will happen </a:t>
            </a:r>
            <a:r>
              <a:rPr lang="en-SG" sz="2400" dirty="0" smtClean="0">
                <a:ea typeface="宋体" pitchFamily="2" charset="-122"/>
                <a:cs typeface="Arial" charset="0"/>
              </a:rPr>
              <a:t>for the following code fragment?</a:t>
            </a:r>
            <a:endParaRPr lang="en-US" altLang="zh-CN" sz="2400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28600"/>
            <a:ext cx="8229600" cy="78898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sz="4400" dirty="0" smtClean="0">
                <a:solidFill>
                  <a:srgbClr val="E46C0A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Q5</a:t>
            </a:r>
          </a:p>
        </p:txBody>
      </p:sp>
      <p:sp>
        <p:nvSpPr>
          <p:cNvPr id="9" name="Slide Number Placeholder 3"/>
          <p:cNvSpPr txBox="1">
            <a:spLocks noGrp="1"/>
          </p:cNvSpPr>
          <p:nvPr/>
        </p:nvSpPr>
        <p:spPr bwMode="auto">
          <a:xfrm>
            <a:off x="8225680" y="6425713"/>
            <a:ext cx="522784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57E0D310-E243-4863-86A5-9F988E56BD2C}" type="slidenum">
              <a:rPr lang="en-SG" altLang="zh-CN" sz="800" dirty="0">
                <a:solidFill>
                  <a:srgbClr val="E46C0A"/>
                </a:solidFill>
                <a:latin typeface="Arial Black" pitchFamily="34" charset="0"/>
              </a:rPr>
              <a:pPr algn="r" eaLnBrk="1" hangingPunct="1"/>
              <a:t>12</a:t>
            </a:fld>
            <a:r>
              <a:rPr lang="en-US" altLang="zh-CN" sz="800" dirty="0">
                <a:solidFill>
                  <a:srgbClr val="E46C0A"/>
                </a:solidFill>
                <a:latin typeface="Arial Black" pitchFamily="34" charset="0"/>
              </a:rPr>
              <a:t> </a:t>
            </a:r>
            <a:r>
              <a:rPr lang="en-US" altLang="zh-CN" sz="800" dirty="0" smtClean="0">
                <a:solidFill>
                  <a:srgbClr val="E46C0A"/>
                </a:solidFill>
                <a:latin typeface="Arial Black" pitchFamily="34" charset="0"/>
              </a:rPr>
              <a:t> </a:t>
            </a:r>
            <a:endParaRPr lang="en-SG" altLang="zh-CN" sz="800" dirty="0">
              <a:solidFill>
                <a:srgbClr val="E46C0A"/>
              </a:solidFill>
              <a:latin typeface="Arial Black" pitchFamily="34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611560" y="2060848"/>
            <a:ext cx="7904728" cy="3139321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sz="1800" b="1" dirty="0" smtClean="0">
                <a:solidFill>
                  <a:srgbClr val="7030A0"/>
                </a:solidFill>
                <a:cs typeface="Courier New" pitchFamily="49" charset="0"/>
              </a:rPr>
              <a:t>#</a:t>
            </a:r>
            <a:r>
              <a:rPr lang="en-SG" sz="1800" b="1" dirty="0">
                <a:solidFill>
                  <a:srgbClr val="7030A0"/>
                </a:solidFill>
                <a:cs typeface="Courier New" pitchFamily="49" charset="0"/>
              </a:rPr>
              <a:t>include </a:t>
            </a:r>
            <a:r>
              <a:rPr lang="en-SG" sz="1800" b="1" dirty="0">
                <a:solidFill>
                  <a:srgbClr val="006600"/>
                </a:solidFill>
                <a:cs typeface="Courier New" pitchFamily="49" charset="0"/>
              </a:rPr>
              <a:t>&lt;</a:t>
            </a:r>
            <a:r>
              <a:rPr lang="en-SG" sz="1800" b="1" dirty="0" err="1">
                <a:solidFill>
                  <a:srgbClr val="006600"/>
                </a:solidFill>
                <a:cs typeface="Courier New" pitchFamily="49" charset="0"/>
              </a:rPr>
              <a:t>stdio.h</a:t>
            </a:r>
            <a:r>
              <a:rPr lang="en-SG" sz="1800" b="1" dirty="0" smtClean="0">
                <a:solidFill>
                  <a:srgbClr val="006600"/>
                </a:solidFill>
                <a:cs typeface="Courier New" pitchFamily="49" charset="0"/>
              </a:rPr>
              <a:t>&gt;</a:t>
            </a:r>
            <a:endParaRPr lang="en-SG" sz="1800" b="1" dirty="0">
              <a:solidFill>
                <a:srgbClr val="006600"/>
              </a:solidFill>
              <a:cs typeface="Courier New" pitchFamily="49" charset="0"/>
            </a:endParaRPr>
          </a:p>
          <a:p>
            <a:pPr algn="l">
              <a:defRPr/>
            </a:pPr>
            <a:r>
              <a:rPr lang="pt-BR" sz="1800" b="1" dirty="0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int</a:t>
            </a:r>
            <a:r>
              <a:rPr lang="pt-BR" sz="1800" b="1" dirty="0" smtClean="0">
                <a:cs typeface="Courier New" pitchFamily="49" charset="0"/>
              </a:rPr>
              <a:t> </a:t>
            </a:r>
            <a:r>
              <a:rPr lang="pt-BR" sz="1800" b="1" dirty="0">
                <a:cs typeface="Courier New" pitchFamily="49" charset="0"/>
              </a:rPr>
              <a:t>main(</a:t>
            </a:r>
            <a:r>
              <a:rPr lang="pt-BR" sz="1800" b="1" dirty="0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void</a:t>
            </a:r>
            <a:r>
              <a:rPr lang="pt-BR" sz="1800" b="1" dirty="0">
                <a:cs typeface="Courier New" pitchFamily="49" charset="0"/>
              </a:rPr>
              <a:t>)</a:t>
            </a:r>
          </a:p>
          <a:p>
            <a:pPr algn="l">
              <a:defRPr/>
            </a:pPr>
            <a:r>
              <a:rPr lang="pt-BR" sz="1800" b="1" dirty="0">
                <a:cs typeface="Courier New" pitchFamily="49" charset="0"/>
              </a:rPr>
              <a:t>{</a:t>
            </a:r>
          </a:p>
          <a:p>
            <a:pPr algn="l">
              <a:defRPr/>
            </a:pPr>
            <a:r>
              <a:rPr lang="pt-BR" sz="1800" b="1" dirty="0" smtClean="0">
                <a:cs typeface="Courier New" pitchFamily="49" charset="0"/>
              </a:rPr>
              <a:t>    </a:t>
            </a:r>
            <a:r>
              <a:rPr lang="pt-BR" sz="1800" b="1" dirty="0" smtClean="0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char</a:t>
            </a:r>
            <a:r>
              <a:rPr lang="pt-BR" sz="1800" b="1" dirty="0" smtClean="0">
                <a:cs typeface="Courier New" pitchFamily="49" charset="0"/>
              </a:rPr>
              <a:t> </a:t>
            </a:r>
            <a:r>
              <a:rPr lang="pt-BR" sz="1800" b="1" dirty="0">
                <a:cs typeface="Courier New" pitchFamily="49" charset="0"/>
              </a:rPr>
              <a:t>board[</a:t>
            </a:r>
            <a:r>
              <a:rPr lang="pt-BR" sz="1800" b="1" dirty="0">
                <a:solidFill>
                  <a:srgbClr val="006600"/>
                </a:solidFill>
                <a:ea typeface="宋体" pitchFamily="2" charset="-122"/>
                <a:cs typeface="Courier New" pitchFamily="49" charset="0"/>
              </a:rPr>
              <a:t>2</a:t>
            </a:r>
            <a:r>
              <a:rPr lang="pt-BR" sz="1800" b="1" dirty="0">
                <a:cs typeface="Courier New" pitchFamily="49" charset="0"/>
              </a:rPr>
              <a:t>][</a:t>
            </a:r>
            <a:r>
              <a:rPr lang="pt-BR" sz="1800" b="1" dirty="0">
                <a:solidFill>
                  <a:srgbClr val="006600"/>
                </a:solidFill>
                <a:ea typeface="宋体" pitchFamily="2" charset="-122"/>
                <a:cs typeface="Courier New" pitchFamily="49" charset="0"/>
              </a:rPr>
              <a:t>3</a:t>
            </a:r>
            <a:r>
              <a:rPr lang="pt-BR" sz="1800" b="1" dirty="0">
                <a:cs typeface="Courier New" pitchFamily="49" charset="0"/>
              </a:rPr>
              <a:t>] = { {</a:t>
            </a:r>
            <a:r>
              <a:rPr lang="pt-BR" sz="1800" b="1" dirty="0">
                <a:solidFill>
                  <a:srgbClr val="006600"/>
                </a:solidFill>
                <a:ea typeface="宋体" pitchFamily="2" charset="-122"/>
                <a:cs typeface="Courier New" pitchFamily="49" charset="0"/>
              </a:rPr>
              <a:t>'a'</a:t>
            </a:r>
            <a:r>
              <a:rPr lang="pt-BR" sz="1800" b="1" dirty="0">
                <a:cs typeface="Courier New" pitchFamily="49" charset="0"/>
              </a:rPr>
              <a:t>,</a:t>
            </a:r>
            <a:r>
              <a:rPr lang="pt-BR" sz="1800" b="1" dirty="0">
                <a:solidFill>
                  <a:srgbClr val="006600"/>
                </a:solidFill>
                <a:ea typeface="宋体" pitchFamily="2" charset="-122"/>
                <a:cs typeface="Courier New" pitchFamily="49" charset="0"/>
              </a:rPr>
              <a:t>'b'</a:t>
            </a:r>
            <a:r>
              <a:rPr lang="pt-BR" sz="1800" b="1" dirty="0">
                <a:cs typeface="Courier New" pitchFamily="49" charset="0"/>
              </a:rPr>
              <a:t>,</a:t>
            </a:r>
            <a:r>
              <a:rPr lang="pt-BR" sz="1800" b="1" dirty="0">
                <a:solidFill>
                  <a:srgbClr val="006600"/>
                </a:solidFill>
                <a:ea typeface="宋体" pitchFamily="2" charset="-122"/>
                <a:cs typeface="Courier New" pitchFamily="49" charset="0"/>
              </a:rPr>
              <a:t>'c'</a:t>
            </a:r>
            <a:r>
              <a:rPr lang="pt-BR" sz="1800" b="1" dirty="0">
                <a:cs typeface="Courier New" pitchFamily="49" charset="0"/>
              </a:rPr>
              <a:t>}, {</a:t>
            </a:r>
            <a:r>
              <a:rPr lang="pt-BR" sz="1800" b="1" dirty="0">
                <a:solidFill>
                  <a:srgbClr val="006600"/>
                </a:solidFill>
                <a:ea typeface="宋体" pitchFamily="2" charset="-122"/>
                <a:cs typeface="Courier New" pitchFamily="49" charset="0"/>
              </a:rPr>
              <a:t>'d'</a:t>
            </a:r>
            <a:r>
              <a:rPr lang="pt-BR" sz="1800" b="1" dirty="0">
                <a:cs typeface="Courier New" pitchFamily="49" charset="0"/>
              </a:rPr>
              <a:t>,</a:t>
            </a:r>
            <a:r>
              <a:rPr lang="pt-BR" sz="1800" b="1" dirty="0">
                <a:solidFill>
                  <a:srgbClr val="006600"/>
                </a:solidFill>
                <a:ea typeface="宋体" pitchFamily="2" charset="-122"/>
                <a:cs typeface="Courier New" pitchFamily="49" charset="0"/>
              </a:rPr>
              <a:t>'e'</a:t>
            </a:r>
            <a:r>
              <a:rPr lang="pt-BR" sz="1800" b="1" dirty="0">
                <a:cs typeface="Courier New" pitchFamily="49" charset="0"/>
              </a:rPr>
              <a:t>,</a:t>
            </a:r>
            <a:r>
              <a:rPr lang="pt-BR" sz="1800" b="1" dirty="0">
                <a:solidFill>
                  <a:srgbClr val="006600"/>
                </a:solidFill>
                <a:ea typeface="宋体" pitchFamily="2" charset="-122"/>
                <a:cs typeface="Courier New" pitchFamily="49" charset="0"/>
              </a:rPr>
              <a:t>'f'</a:t>
            </a:r>
            <a:r>
              <a:rPr lang="pt-BR" sz="1800" b="1" dirty="0">
                <a:cs typeface="Courier New" pitchFamily="49" charset="0"/>
              </a:rPr>
              <a:t>} };</a:t>
            </a:r>
          </a:p>
          <a:p>
            <a:pPr algn="l">
              <a:defRPr/>
            </a:pPr>
            <a:r>
              <a:rPr lang="pt-BR" sz="1800" b="1" dirty="0" smtClean="0">
                <a:cs typeface="Courier New" pitchFamily="49" charset="0"/>
              </a:rPr>
              <a:t>    </a:t>
            </a:r>
            <a:r>
              <a:rPr lang="pt-BR" sz="1800" b="1" dirty="0" smtClean="0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int</a:t>
            </a:r>
            <a:r>
              <a:rPr lang="pt-BR" sz="1800" b="1" dirty="0" smtClean="0">
                <a:cs typeface="Courier New" pitchFamily="49" charset="0"/>
              </a:rPr>
              <a:t> </a:t>
            </a:r>
            <a:r>
              <a:rPr lang="pt-BR" sz="1800" b="1" dirty="0">
                <a:cs typeface="Courier New" pitchFamily="49" charset="0"/>
              </a:rPr>
              <a:t>i;</a:t>
            </a:r>
          </a:p>
          <a:p>
            <a:pPr algn="l">
              <a:defRPr/>
            </a:pPr>
            <a:endParaRPr lang="pt-BR" sz="1800" b="1" dirty="0">
              <a:cs typeface="Courier New" pitchFamily="49" charset="0"/>
            </a:endParaRPr>
          </a:p>
          <a:p>
            <a:pPr algn="l">
              <a:defRPr/>
            </a:pPr>
            <a:r>
              <a:rPr lang="pt-BR" sz="1800" b="1" dirty="0" smtClean="0">
                <a:cs typeface="Courier New" pitchFamily="49" charset="0"/>
              </a:rPr>
              <a:t>    </a:t>
            </a:r>
            <a:r>
              <a:rPr lang="pt-BR" sz="1800" b="1" dirty="0" smtClean="0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for</a:t>
            </a:r>
            <a:r>
              <a:rPr lang="pt-BR" sz="1800" b="1" dirty="0" smtClean="0">
                <a:cs typeface="Courier New" pitchFamily="49" charset="0"/>
              </a:rPr>
              <a:t> </a:t>
            </a:r>
            <a:r>
              <a:rPr lang="pt-BR" sz="1800" b="1" dirty="0">
                <a:cs typeface="Courier New" pitchFamily="49" charset="0"/>
              </a:rPr>
              <a:t>(i=</a:t>
            </a:r>
            <a:r>
              <a:rPr lang="pt-BR" sz="1800" b="1" dirty="0">
                <a:solidFill>
                  <a:srgbClr val="006600"/>
                </a:solidFill>
                <a:ea typeface="宋体" pitchFamily="2" charset="-122"/>
                <a:cs typeface="Courier New" pitchFamily="49" charset="0"/>
              </a:rPr>
              <a:t>0</a:t>
            </a:r>
            <a:r>
              <a:rPr lang="pt-BR" sz="1800" b="1" dirty="0">
                <a:cs typeface="Courier New" pitchFamily="49" charset="0"/>
              </a:rPr>
              <a:t>; i&lt;</a:t>
            </a:r>
            <a:r>
              <a:rPr lang="pt-BR" sz="1800" b="1" dirty="0">
                <a:solidFill>
                  <a:srgbClr val="006600"/>
                </a:solidFill>
                <a:ea typeface="宋体" pitchFamily="2" charset="-122"/>
                <a:cs typeface="Courier New" pitchFamily="49" charset="0"/>
              </a:rPr>
              <a:t>2</a:t>
            </a:r>
            <a:r>
              <a:rPr lang="pt-BR" sz="1800" b="1" dirty="0">
                <a:cs typeface="Courier New" pitchFamily="49" charset="0"/>
              </a:rPr>
              <a:t>; i++)</a:t>
            </a:r>
          </a:p>
          <a:p>
            <a:pPr algn="l">
              <a:defRPr/>
            </a:pPr>
            <a:r>
              <a:rPr lang="pt-BR" sz="1800" b="1" dirty="0" smtClean="0">
                <a:cs typeface="Courier New" pitchFamily="49" charset="0"/>
              </a:rPr>
              <a:t>        printf</a:t>
            </a:r>
            <a:r>
              <a:rPr lang="pt-BR" sz="1800" b="1" dirty="0">
                <a:cs typeface="Courier New" pitchFamily="49" charset="0"/>
              </a:rPr>
              <a:t>(</a:t>
            </a:r>
            <a:r>
              <a:rPr lang="pt-BR" sz="1800" b="1" dirty="0">
                <a:solidFill>
                  <a:srgbClr val="006600"/>
                </a:solidFill>
                <a:ea typeface="宋体" pitchFamily="2" charset="-122"/>
                <a:cs typeface="Courier New" pitchFamily="49" charset="0"/>
              </a:rPr>
              <a:t>"</a:t>
            </a:r>
            <a:r>
              <a:rPr lang="pt-BR" sz="1800" b="1" dirty="0">
                <a:solidFill>
                  <a:srgbClr val="FF0000"/>
                </a:solidFill>
                <a:cs typeface="Courier New" pitchFamily="49" charset="0"/>
              </a:rPr>
              <a:t>%s\n</a:t>
            </a:r>
            <a:r>
              <a:rPr lang="pt-BR" sz="1800" b="1" dirty="0">
                <a:solidFill>
                  <a:srgbClr val="006600"/>
                </a:solidFill>
                <a:ea typeface="宋体" pitchFamily="2" charset="-122"/>
                <a:cs typeface="Courier New" pitchFamily="49" charset="0"/>
              </a:rPr>
              <a:t>"</a:t>
            </a:r>
            <a:r>
              <a:rPr lang="pt-BR" sz="1800" b="1" dirty="0">
                <a:cs typeface="Courier New" pitchFamily="49" charset="0"/>
              </a:rPr>
              <a:t>, board[i]); </a:t>
            </a:r>
          </a:p>
          <a:p>
            <a:pPr algn="l">
              <a:defRPr/>
            </a:pPr>
            <a:endParaRPr lang="pt-BR" sz="1800" b="1" dirty="0">
              <a:cs typeface="Courier New" pitchFamily="49" charset="0"/>
            </a:endParaRPr>
          </a:p>
          <a:p>
            <a:pPr algn="l">
              <a:defRPr/>
            </a:pPr>
            <a:r>
              <a:rPr lang="pt-BR" sz="1800" b="1" dirty="0" smtClean="0">
                <a:cs typeface="Courier New" pitchFamily="49" charset="0"/>
              </a:rPr>
              <a:t>    </a:t>
            </a:r>
            <a:r>
              <a:rPr lang="pt-BR" sz="1800" b="1" dirty="0" smtClean="0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return</a:t>
            </a:r>
            <a:r>
              <a:rPr lang="pt-BR" sz="1800" b="1" dirty="0" smtClean="0">
                <a:cs typeface="Courier New" pitchFamily="49" charset="0"/>
              </a:rPr>
              <a:t> </a:t>
            </a:r>
            <a:r>
              <a:rPr lang="pt-BR" sz="1800" b="1" dirty="0">
                <a:solidFill>
                  <a:srgbClr val="006600"/>
                </a:solidFill>
                <a:ea typeface="宋体" pitchFamily="2" charset="-122"/>
                <a:cs typeface="Courier New" pitchFamily="49" charset="0"/>
              </a:rPr>
              <a:t>0</a:t>
            </a:r>
            <a:r>
              <a:rPr lang="pt-BR" sz="1800" b="1" dirty="0">
                <a:cs typeface="Courier New" pitchFamily="49" charset="0"/>
              </a:rPr>
              <a:t>;</a:t>
            </a:r>
          </a:p>
          <a:p>
            <a:pPr algn="l">
              <a:defRPr/>
            </a:pPr>
            <a:r>
              <a:rPr lang="pt-BR" sz="1800" b="1" dirty="0">
                <a:cs typeface="Courier New" pitchFamily="49" charset="0"/>
              </a:rPr>
              <a:t>}</a:t>
            </a:r>
            <a:endParaRPr lang="pt-BR" sz="1800" b="1" dirty="0" smtClean="0"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412926" y="4237528"/>
            <a:ext cx="1309279" cy="669888"/>
            <a:chOff x="5932179" y="3806988"/>
            <a:chExt cx="1309279" cy="669888"/>
          </a:xfrm>
        </p:grpSpPr>
        <p:grpSp>
          <p:nvGrpSpPr>
            <p:cNvPr id="11" name="Group 10"/>
            <p:cNvGrpSpPr/>
            <p:nvPr/>
          </p:nvGrpSpPr>
          <p:grpSpPr>
            <a:xfrm>
              <a:off x="5932179" y="4138322"/>
              <a:ext cx="1309279" cy="338554"/>
              <a:chOff x="6128568" y="4227370"/>
              <a:chExt cx="1309279" cy="338554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6128568" y="4227370"/>
                <a:ext cx="437931" cy="338554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+mn-lt"/>
                  </a:rPr>
                  <a:t>d</a:t>
                </a:r>
                <a:endParaRPr lang="en-SG" dirty="0">
                  <a:latin typeface="+mn-lt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559414" y="4227370"/>
                <a:ext cx="437931" cy="338554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+mn-lt"/>
                  </a:rPr>
                  <a:t>e</a:t>
                </a:r>
                <a:endParaRPr lang="en-SG" dirty="0">
                  <a:latin typeface="+mn-lt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999916" y="4227370"/>
                <a:ext cx="437931" cy="338554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+mn-lt"/>
                  </a:rPr>
                  <a:t>f</a:t>
                </a:r>
                <a:endParaRPr lang="en-SG" dirty="0">
                  <a:latin typeface="+mn-lt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932179" y="3806988"/>
              <a:ext cx="1309279" cy="338554"/>
              <a:chOff x="6130278" y="3848942"/>
              <a:chExt cx="1309279" cy="338554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6130278" y="3848942"/>
                <a:ext cx="437931" cy="338554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+mn-lt"/>
                  </a:rPr>
                  <a:t>a</a:t>
                </a:r>
                <a:endParaRPr lang="en-SG" dirty="0">
                  <a:latin typeface="+mn-lt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561124" y="3848942"/>
                <a:ext cx="437931" cy="338554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+mn-lt"/>
                  </a:rPr>
                  <a:t>b</a:t>
                </a:r>
                <a:endParaRPr lang="en-SG" dirty="0">
                  <a:latin typeface="+mn-lt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001626" y="3848942"/>
                <a:ext cx="437931" cy="338554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+mn-lt"/>
                  </a:rPr>
                  <a:t>c</a:t>
                </a:r>
                <a:endParaRPr lang="en-SG" dirty="0">
                  <a:latin typeface="+mn-lt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4537137" y="5433055"/>
            <a:ext cx="2620743" cy="338554"/>
            <a:chOff x="4283968" y="5085184"/>
            <a:chExt cx="2620743" cy="338554"/>
          </a:xfrm>
        </p:grpSpPr>
        <p:grpSp>
          <p:nvGrpSpPr>
            <p:cNvPr id="35" name="Group 34"/>
            <p:cNvGrpSpPr/>
            <p:nvPr/>
          </p:nvGrpSpPr>
          <p:grpSpPr>
            <a:xfrm>
              <a:off x="5595432" y="5085184"/>
              <a:ext cx="1309279" cy="338554"/>
              <a:chOff x="6128568" y="4227370"/>
              <a:chExt cx="1309279" cy="338554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6128568" y="4227370"/>
                <a:ext cx="437931" cy="338554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+mn-lt"/>
                  </a:rPr>
                  <a:t>d</a:t>
                </a:r>
                <a:endParaRPr lang="en-SG" dirty="0">
                  <a:latin typeface="+mn-lt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6559414" y="4227370"/>
                <a:ext cx="437931" cy="338554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+mn-lt"/>
                  </a:rPr>
                  <a:t>e</a:t>
                </a:r>
                <a:endParaRPr lang="en-SG" dirty="0">
                  <a:latin typeface="+mn-lt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6999916" y="4227370"/>
                <a:ext cx="437931" cy="338554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+mn-lt"/>
                  </a:rPr>
                  <a:t>f</a:t>
                </a:r>
                <a:endParaRPr lang="en-SG" dirty="0">
                  <a:latin typeface="+mn-lt"/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4283968" y="5085184"/>
              <a:ext cx="1309279" cy="338554"/>
              <a:chOff x="6130278" y="3848942"/>
              <a:chExt cx="1309279" cy="338554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6130278" y="3848942"/>
                <a:ext cx="437931" cy="338554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+mn-lt"/>
                  </a:rPr>
                  <a:t>a</a:t>
                </a:r>
                <a:endParaRPr lang="en-SG" dirty="0">
                  <a:latin typeface="+mn-lt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561124" y="3848942"/>
                <a:ext cx="437931" cy="338554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+mn-lt"/>
                  </a:rPr>
                  <a:t>b</a:t>
                </a:r>
                <a:endParaRPr lang="en-SG" dirty="0">
                  <a:latin typeface="+mn-lt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7001626" y="3848942"/>
                <a:ext cx="437931" cy="338554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+mn-lt"/>
                  </a:rPr>
                  <a:t>c</a:t>
                </a:r>
                <a:endParaRPr lang="en-SG" dirty="0">
                  <a:latin typeface="+mn-lt"/>
                </a:endParaRPr>
              </a:p>
            </p:txBody>
          </p:sp>
        </p:grpSp>
      </p:grpSp>
      <p:sp>
        <p:nvSpPr>
          <p:cNvPr id="44" name="Line Callout 2 (Border and Accent Bar) 43"/>
          <p:cNvSpPr/>
          <p:nvPr/>
        </p:nvSpPr>
        <p:spPr bwMode="auto">
          <a:xfrm>
            <a:off x="6664441" y="3738518"/>
            <a:ext cx="1435951" cy="338554"/>
          </a:xfrm>
          <a:prstGeom prst="accentBorderCallout2">
            <a:avLst>
              <a:gd name="adj1" fmla="val 17455"/>
              <a:gd name="adj2" fmla="val -4740"/>
              <a:gd name="adj3" fmla="val 50525"/>
              <a:gd name="adj4" fmla="val -18438"/>
              <a:gd name="adj5" fmla="val 138896"/>
              <a:gd name="adj6" fmla="val -39236"/>
            </a:avLst>
          </a:prstGeom>
          <a:solidFill>
            <a:srgbClr val="9999CC">
              <a:lumMod val="20000"/>
              <a:lumOff val="80000"/>
            </a:srgb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</a:rPr>
              <a:t>visualization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5" name="Line Callout 2 (Border and Accent Bar) 44"/>
          <p:cNvSpPr/>
          <p:nvPr/>
        </p:nvSpPr>
        <p:spPr bwMode="auto">
          <a:xfrm>
            <a:off x="7092280" y="4941168"/>
            <a:ext cx="1728192" cy="338554"/>
          </a:xfrm>
          <a:prstGeom prst="accentBorderCallout2">
            <a:avLst>
              <a:gd name="adj1" fmla="val 17455"/>
              <a:gd name="adj2" fmla="val -4740"/>
              <a:gd name="adj3" fmla="val 50525"/>
              <a:gd name="adj4" fmla="val -18438"/>
              <a:gd name="adj5" fmla="val 138896"/>
              <a:gd name="adj6" fmla="val -39236"/>
            </a:avLst>
          </a:prstGeom>
          <a:solidFill>
            <a:srgbClr val="9999CC">
              <a:lumMod val="20000"/>
              <a:lumOff val="80000"/>
            </a:srgb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</a:rPr>
              <a:t>Internal storage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79512" y="6436568"/>
            <a:ext cx="2514600" cy="215444"/>
          </a:xfrm>
          <a:noFill/>
          <a:ln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zh-CN" sz="800" dirty="0">
                <a:solidFill>
                  <a:srgbClr val="E46C0A"/>
                </a:solidFill>
                <a:latin typeface="Arial Black" pitchFamily="34" charset="0"/>
              </a:rPr>
              <a:t>© </a:t>
            </a:r>
            <a:r>
              <a:rPr lang="en-US" sz="800" dirty="0" smtClean="0">
                <a:solidFill>
                  <a:srgbClr val="E46C0A"/>
                </a:solidFill>
                <a:latin typeface="Arial Black" pitchFamily="34" charset="0"/>
              </a:rPr>
              <a:t>CS1010 (AY2011/12 </a:t>
            </a:r>
            <a:r>
              <a:rPr lang="en-US" sz="800" dirty="0">
                <a:solidFill>
                  <a:srgbClr val="E46C0A"/>
                </a:solidFill>
                <a:latin typeface="Arial Black" pitchFamily="34" charset="0"/>
              </a:rPr>
              <a:t>Semester </a:t>
            </a:r>
            <a:r>
              <a:rPr lang="en-US" sz="800" dirty="0" smtClean="0">
                <a:solidFill>
                  <a:srgbClr val="E46C0A"/>
                </a:solidFill>
                <a:latin typeface="Arial Black" pitchFamily="34" charset="0"/>
              </a:rPr>
              <a:t>2)</a:t>
            </a:r>
            <a:endParaRPr lang="en-US" sz="800" dirty="0">
              <a:solidFill>
                <a:srgbClr val="E46C0A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22173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42"/>
          <p:cNvSpPr txBox="1">
            <a:spLocks noChangeArrowheads="1"/>
          </p:cNvSpPr>
          <p:nvPr/>
        </p:nvSpPr>
        <p:spPr bwMode="auto">
          <a:xfrm>
            <a:off x="1451750" y="3594502"/>
            <a:ext cx="85953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fruits2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1" name="Rectangle 55"/>
          <p:cNvSpPr>
            <a:spLocks noChangeArrowheads="1"/>
          </p:cNvSpPr>
          <p:nvPr/>
        </p:nvSpPr>
        <p:spPr bwMode="auto">
          <a:xfrm>
            <a:off x="2257071" y="3594502"/>
            <a:ext cx="551561" cy="338554"/>
          </a:xfrm>
          <a:prstGeom prst="rect">
            <a:avLst/>
          </a:prstGeom>
          <a:solidFill>
            <a:srgbClr val="9999FF">
              <a:lumMod val="9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cs typeface="Arial" pitchFamily="34" charset="0"/>
            </a:endParaRPr>
          </a:p>
        </p:txBody>
      </p:sp>
      <p:sp>
        <p:nvSpPr>
          <p:cNvPr id="62" name="Rectangle 55"/>
          <p:cNvSpPr>
            <a:spLocks noChangeArrowheads="1"/>
          </p:cNvSpPr>
          <p:nvPr/>
        </p:nvSpPr>
        <p:spPr bwMode="auto">
          <a:xfrm>
            <a:off x="2265066" y="4336620"/>
            <a:ext cx="551561" cy="338554"/>
          </a:xfrm>
          <a:prstGeom prst="rect">
            <a:avLst/>
          </a:prstGeom>
          <a:solidFill>
            <a:srgbClr val="9999FF">
              <a:lumMod val="9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cs typeface="Arial" pitchFamily="34" charset="0"/>
            </a:endParaRPr>
          </a:p>
        </p:txBody>
      </p:sp>
      <p:sp>
        <p:nvSpPr>
          <p:cNvPr id="63" name="Rectangle 55"/>
          <p:cNvSpPr>
            <a:spLocks noChangeArrowheads="1"/>
          </p:cNvSpPr>
          <p:nvPr/>
        </p:nvSpPr>
        <p:spPr bwMode="auto">
          <a:xfrm>
            <a:off x="2265067" y="5056628"/>
            <a:ext cx="551561" cy="338554"/>
          </a:xfrm>
          <a:prstGeom prst="rect">
            <a:avLst/>
          </a:prstGeom>
          <a:solidFill>
            <a:srgbClr val="9999FF">
              <a:lumMod val="9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cs typeface="Arial" pitchFamily="34" charset="0"/>
            </a:endParaRPr>
          </a:p>
        </p:txBody>
      </p:sp>
      <p:sp>
        <p:nvSpPr>
          <p:cNvPr id="64" name="TextBox 42"/>
          <p:cNvSpPr txBox="1">
            <a:spLocks noChangeArrowheads="1"/>
          </p:cNvSpPr>
          <p:nvPr/>
        </p:nvSpPr>
        <p:spPr bwMode="auto">
          <a:xfrm>
            <a:off x="1442492" y="4329268"/>
            <a:ext cx="85953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fruits1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5" name="TextBox 42"/>
          <p:cNvSpPr txBox="1">
            <a:spLocks noChangeArrowheads="1"/>
          </p:cNvSpPr>
          <p:nvPr/>
        </p:nvSpPr>
        <p:spPr bwMode="auto">
          <a:xfrm>
            <a:off x="1446318" y="5049348"/>
            <a:ext cx="85953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str1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9" name="Rectangle 55"/>
          <p:cNvSpPr>
            <a:spLocks noChangeArrowheads="1"/>
          </p:cNvSpPr>
          <p:nvPr/>
        </p:nvSpPr>
        <p:spPr bwMode="auto">
          <a:xfrm>
            <a:off x="2265067" y="5786822"/>
            <a:ext cx="551561" cy="338554"/>
          </a:xfrm>
          <a:prstGeom prst="rect">
            <a:avLst/>
          </a:prstGeom>
          <a:solidFill>
            <a:srgbClr val="9999FF">
              <a:lumMod val="9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cs typeface="Arial" pitchFamily="34" charset="0"/>
            </a:endParaRPr>
          </a:p>
        </p:txBody>
      </p:sp>
      <p:sp>
        <p:nvSpPr>
          <p:cNvPr id="110" name="TextBox 42"/>
          <p:cNvSpPr txBox="1">
            <a:spLocks noChangeArrowheads="1"/>
          </p:cNvSpPr>
          <p:nvPr/>
        </p:nvSpPr>
        <p:spPr bwMode="auto">
          <a:xfrm>
            <a:off x="1446318" y="5779542"/>
            <a:ext cx="85953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str2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28600"/>
            <a:ext cx="8229600" cy="78898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sz="4400" dirty="0" smtClean="0">
                <a:solidFill>
                  <a:srgbClr val="E46C0A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Q6</a:t>
            </a:r>
          </a:p>
        </p:txBody>
      </p:sp>
      <p:sp>
        <p:nvSpPr>
          <p:cNvPr id="10" name="Slide Number Placeholder 3"/>
          <p:cNvSpPr txBox="1">
            <a:spLocks noGrp="1"/>
          </p:cNvSpPr>
          <p:nvPr/>
        </p:nvSpPr>
        <p:spPr bwMode="auto">
          <a:xfrm>
            <a:off x="8225680" y="6425713"/>
            <a:ext cx="522784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57E0D310-E243-4863-86A5-9F988E56BD2C}" type="slidenum">
              <a:rPr lang="en-SG" altLang="zh-CN" sz="800" dirty="0">
                <a:solidFill>
                  <a:srgbClr val="E46C0A"/>
                </a:solidFill>
                <a:latin typeface="Arial Black" pitchFamily="34" charset="0"/>
              </a:rPr>
              <a:pPr algn="r" eaLnBrk="1" hangingPunct="1"/>
              <a:t>13</a:t>
            </a:fld>
            <a:r>
              <a:rPr lang="en-US" altLang="zh-CN" sz="800" dirty="0">
                <a:solidFill>
                  <a:srgbClr val="E46C0A"/>
                </a:solidFill>
                <a:latin typeface="Arial Black" pitchFamily="34" charset="0"/>
              </a:rPr>
              <a:t> </a:t>
            </a:r>
            <a:r>
              <a:rPr lang="en-US" altLang="zh-CN" sz="800" dirty="0" smtClean="0">
                <a:solidFill>
                  <a:srgbClr val="E46C0A"/>
                </a:solidFill>
                <a:latin typeface="Arial Black" pitchFamily="34" charset="0"/>
              </a:rPr>
              <a:t> </a:t>
            </a:r>
            <a:endParaRPr lang="en-SG" altLang="zh-CN" sz="800" dirty="0">
              <a:solidFill>
                <a:srgbClr val="E46C0A"/>
              </a:solidFill>
              <a:latin typeface="Arial Black" pitchFamily="34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3278132" y="3465361"/>
            <a:ext cx="4174188" cy="2699943"/>
            <a:chOff x="5360973" y="1478789"/>
            <a:chExt cx="3573477" cy="269994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7" name="Rectangle 23"/>
            <p:cNvSpPr>
              <a:spLocks noChangeArrowheads="1"/>
            </p:cNvSpPr>
            <p:nvPr/>
          </p:nvSpPr>
          <p:spPr bwMode="auto">
            <a:xfrm>
              <a:off x="5360973" y="1481101"/>
              <a:ext cx="3573477" cy="2697631"/>
            </a:xfrm>
            <a:prstGeom prst="rect">
              <a:avLst/>
            </a:prstGeom>
            <a:grpFill/>
            <a:ln w="19050" cap="sq" algn="ctr">
              <a:solidFill>
                <a:schemeClr val="accent1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210434" y="1478789"/>
              <a:ext cx="1779433" cy="369332"/>
            </a:xfrm>
            <a:prstGeom prst="rect">
              <a:avLst/>
            </a:prstGeom>
            <a:grp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n-lt"/>
                </a:rPr>
                <a:t>System area</a:t>
              </a:r>
              <a:endParaRPr kumimoji="0" lang="en-SG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</a:endParaRPr>
            </a:p>
          </p:txBody>
        </p:sp>
      </p:grpSp>
      <p:cxnSp>
        <p:nvCxnSpPr>
          <p:cNvPr id="69" name="Straight Arrow Connector 57"/>
          <p:cNvCxnSpPr>
            <a:cxnSpLocks noChangeShapeType="1"/>
          </p:cNvCxnSpPr>
          <p:nvPr/>
        </p:nvCxnSpPr>
        <p:spPr bwMode="auto">
          <a:xfrm>
            <a:off x="2555776" y="3789040"/>
            <a:ext cx="1512168" cy="288032"/>
          </a:xfrm>
          <a:prstGeom prst="straightConnector1">
            <a:avLst/>
          </a:prstGeom>
          <a:noFill/>
          <a:ln w="19050" cap="sq" algn="ctr">
            <a:solidFill>
              <a:srgbClr val="0000FF"/>
            </a:solidFill>
            <a:round/>
            <a:headEnd/>
            <a:tailEnd type="triangle" w="med" len="med"/>
          </a:ln>
        </p:spPr>
      </p:cxnSp>
      <p:grpSp>
        <p:nvGrpSpPr>
          <p:cNvPr id="70" name="Group 69"/>
          <p:cNvGrpSpPr/>
          <p:nvPr/>
        </p:nvGrpSpPr>
        <p:grpSpPr>
          <a:xfrm>
            <a:off x="4041634" y="4030088"/>
            <a:ext cx="2606951" cy="369332"/>
            <a:chOff x="1390181" y="3832121"/>
            <a:chExt cx="3289774" cy="369332"/>
          </a:xfrm>
          <a:solidFill>
            <a:srgbClr val="FFC000"/>
          </a:solidFill>
        </p:grpSpPr>
        <p:sp>
          <p:nvSpPr>
            <p:cNvPr id="71" name="TextBox 70"/>
            <p:cNvSpPr txBox="1"/>
            <p:nvPr/>
          </p:nvSpPr>
          <p:spPr>
            <a:xfrm>
              <a:off x="1390181" y="3832121"/>
              <a:ext cx="552636" cy="369332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</a:rPr>
                <a:t>a</a:t>
              </a:r>
              <a:endParaRPr kumimoji="0" lang="en-SG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933876" y="3832121"/>
              <a:ext cx="552636" cy="369332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</a:rPr>
                <a:t>p</a:t>
              </a:r>
              <a:endParaRPr kumimoji="0" lang="en-SG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489756" y="3832121"/>
              <a:ext cx="552636" cy="369332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</a:rPr>
                <a:t>p</a:t>
              </a:r>
              <a:endParaRPr kumimoji="0" lang="en-SG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033451" y="3832121"/>
              <a:ext cx="552636" cy="369332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</a:rPr>
                <a:t>l</a:t>
              </a:r>
              <a:endParaRPr kumimoji="0" lang="en-SG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583625" y="3832121"/>
              <a:ext cx="552636" cy="369332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</a:rPr>
                <a:t>e</a:t>
              </a:r>
              <a:endParaRPr kumimoji="0" lang="en-SG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127319" y="3832121"/>
              <a:ext cx="552636" cy="369332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</a:rPr>
                <a:t>\0</a:t>
              </a:r>
              <a:endParaRPr kumimoji="0" lang="en-SG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cxnSp>
        <p:nvCxnSpPr>
          <p:cNvPr id="93" name="Straight Arrow Connector 57"/>
          <p:cNvCxnSpPr>
            <a:cxnSpLocks noChangeShapeType="1"/>
          </p:cNvCxnSpPr>
          <p:nvPr/>
        </p:nvCxnSpPr>
        <p:spPr bwMode="auto">
          <a:xfrm flipV="1">
            <a:off x="2502109" y="4321910"/>
            <a:ext cx="1539525" cy="171068"/>
          </a:xfrm>
          <a:prstGeom prst="straightConnector1">
            <a:avLst/>
          </a:prstGeom>
          <a:noFill/>
          <a:ln w="19050" cap="sq" algn="ctr">
            <a:solidFill>
              <a:srgbClr val="0000FF"/>
            </a:solidFill>
            <a:round/>
            <a:headEnd/>
            <a:tailEnd type="triangle" w="med" len="med"/>
          </a:ln>
        </p:spPr>
      </p:cxnSp>
      <p:cxnSp>
        <p:nvCxnSpPr>
          <p:cNvPr id="94" name="Straight Arrow Connector 57"/>
          <p:cNvCxnSpPr>
            <a:cxnSpLocks noChangeShapeType="1"/>
            <a:endCxn id="96" idx="1"/>
          </p:cNvCxnSpPr>
          <p:nvPr/>
        </p:nvCxnSpPr>
        <p:spPr bwMode="auto">
          <a:xfrm>
            <a:off x="2534684" y="5265372"/>
            <a:ext cx="1581803" cy="184666"/>
          </a:xfrm>
          <a:prstGeom prst="straightConnector1">
            <a:avLst/>
          </a:prstGeom>
          <a:noFill/>
          <a:ln w="19050" cap="sq" algn="ctr">
            <a:solidFill>
              <a:srgbClr val="0000FF"/>
            </a:solidFill>
            <a:round/>
            <a:headEnd/>
            <a:tailEnd type="triangle" w="med" len="med"/>
          </a:ln>
        </p:spPr>
      </p:cxnSp>
      <p:grpSp>
        <p:nvGrpSpPr>
          <p:cNvPr id="95" name="Group 94"/>
          <p:cNvGrpSpPr/>
          <p:nvPr/>
        </p:nvGrpSpPr>
        <p:grpSpPr>
          <a:xfrm>
            <a:off x="4116487" y="5265372"/>
            <a:ext cx="1740126" cy="369332"/>
            <a:chOff x="1390181" y="3832121"/>
            <a:chExt cx="2195906" cy="369332"/>
          </a:xfrm>
          <a:solidFill>
            <a:srgbClr val="FFC000"/>
          </a:solidFill>
        </p:grpSpPr>
        <p:sp>
          <p:nvSpPr>
            <p:cNvPr id="96" name="TextBox 95"/>
            <p:cNvSpPr txBox="1"/>
            <p:nvPr/>
          </p:nvSpPr>
          <p:spPr>
            <a:xfrm>
              <a:off x="1390181" y="3832121"/>
              <a:ext cx="552636" cy="369332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</a:rPr>
                <a:t>y</a:t>
              </a:r>
              <a:endParaRPr kumimoji="0" lang="en-SG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933876" y="3832121"/>
              <a:ext cx="552636" cy="369332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</a:rPr>
                <a:t>e</a:t>
              </a:r>
              <a:endParaRPr kumimoji="0" lang="en-SG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489756" y="3832121"/>
              <a:ext cx="552636" cy="369332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</a:rPr>
                <a:t>s</a:t>
              </a:r>
              <a:endParaRPr kumimoji="0" lang="en-SG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033451" y="3832121"/>
              <a:ext cx="552636" cy="369332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</a:rPr>
                <a:t>\0</a:t>
              </a:r>
              <a:endParaRPr kumimoji="0" lang="en-SG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cxnSp>
        <p:nvCxnSpPr>
          <p:cNvPr id="111" name="Straight Arrow Connector 57"/>
          <p:cNvCxnSpPr>
            <a:cxnSpLocks noChangeShapeType="1"/>
          </p:cNvCxnSpPr>
          <p:nvPr/>
        </p:nvCxnSpPr>
        <p:spPr bwMode="auto">
          <a:xfrm flipV="1">
            <a:off x="2534684" y="5553404"/>
            <a:ext cx="1581803" cy="442162"/>
          </a:xfrm>
          <a:prstGeom prst="straightConnector1">
            <a:avLst/>
          </a:prstGeom>
          <a:noFill/>
          <a:ln w="19050" cap="sq" algn="ctr">
            <a:solidFill>
              <a:srgbClr val="0000FF"/>
            </a:solidFill>
            <a:round/>
            <a:headEnd/>
            <a:tailEnd type="triangle" w="med" len="med"/>
          </a:ln>
        </p:spPr>
      </p:cxnSp>
      <p:sp>
        <p:nvSpPr>
          <p:cNvPr id="113" name="Text Box 4"/>
          <p:cNvSpPr txBox="1">
            <a:spLocks noChangeArrowheads="1"/>
          </p:cNvSpPr>
          <p:nvPr/>
        </p:nvSpPr>
        <p:spPr bwMode="auto">
          <a:xfrm>
            <a:off x="611560" y="1078865"/>
            <a:ext cx="7416824" cy="2062103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b="1" dirty="0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char</a:t>
            </a:r>
            <a:r>
              <a:rPr lang="en-SG" b="1" dirty="0">
                <a:cs typeface="Courier New" pitchFamily="49" charset="0"/>
              </a:rPr>
              <a:t> *fruit1 = </a:t>
            </a:r>
            <a:r>
              <a:rPr lang="en-SG" b="1" dirty="0">
                <a:solidFill>
                  <a:srgbClr val="006600"/>
                </a:solidFill>
                <a:ea typeface="宋体" pitchFamily="2" charset="-122"/>
                <a:cs typeface="Courier New" pitchFamily="49" charset="0"/>
              </a:rPr>
              <a:t>"apple"</a:t>
            </a:r>
            <a:r>
              <a:rPr lang="en-SG" b="1" dirty="0">
                <a:cs typeface="Courier New" pitchFamily="49" charset="0"/>
              </a:rPr>
              <a:t>, *fruit2 = </a:t>
            </a:r>
            <a:r>
              <a:rPr lang="en-SG" b="1" dirty="0">
                <a:solidFill>
                  <a:srgbClr val="006600"/>
                </a:solidFill>
                <a:ea typeface="宋体" pitchFamily="2" charset="-122"/>
                <a:cs typeface="Courier New" pitchFamily="49" charset="0"/>
              </a:rPr>
              <a:t>"apple"</a:t>
            </a:r>
            <a:r>
              <a:rPr lang="en-SG" b="1" dirty="0">
                <a:cs typeface="Courier New" pitchFamily="49" charset="0"/>
              </a:rPr>
              <a:t>;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b="1" dirty="0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char</a:t>
            </a:r>
            <a:r>
              <a:rPr lang="en-SG" b="1" dirty="0">
                <a:cs typeface="Courier New" pitchFamily="49" charset="0"/>
              </a:rPr>
              <a:t> *str1 = </a:t>
            </a:r>
            <a:r>
              <a:rPr lang="en-SG" b="1" dirty="0">
                <a:solidFill>
                  <a:srgbClr val="006600"/>
                </a:solidFill>
                <a:ea typeface="宋体" pitchFamily="2" charset="-122"/>
                <a:cs typeface="Courier New" pitchFamily="49" charset="0"/>
              </a:rPr>
              <a:t>"yes"</a:t>
            </a:r>
            <a:r>
              <a:rPr lang="en-SG" b="1" dirty="0">
                <a:cs typeface="Courier New" pitchFamily="49" charset="0"/>
              </a:rPr>
              <a:t>, *str2 = </a:t>
            </a:r>
            <a:r>
              <a:rPr lang="en-SG" b="1" dirty="0">
                <a:solidFill>
                  <a:srgbClr val="006600"/>
                </a:solidFill>
                <a:ea typeface="宋体" pitchFamily="2" charset="-122"/>
                <a:cs typeface="Courier New" pitchFamily="49" charset="0"/>
              </a:rPr>
              <a:t>"yes"</a:t>
            </a:r>
            <a:r>
              <a:rPr lang="en-SG" b="1" dirty="0">
                <a:cs typeface="Courier New" pitchFamily="49" charset="0"/>
              </a:rPr>
              <a:t>;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endParaRPr lang="en-SG" b="1" dirty="0">
              <a:cs typeface="Courier New" pitchFamily="49" charset="0"/>
            </a:endParaRP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b="1" dirty="0">
                <a:cs typeface="Courier New" pitchFamily="49" charset="0"/>
              </a:rPr>
              <a:t>fruit1 = str1;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b="1" dirty="0" err="1">
                <a:cs typeface="Courier New" pitchFamily="49" charset="0"/>
              </a:rPr>
              <a:t>printf</a:t>
            </a:r>
            <a:r>
              <a:rPr lang="en-SG" b="1" dirty="0">
                <a:cs typeface="Courier New" pitchFamily="49" charset="0"/>
              </a:rPr>
              <a:t>(</a:t>
            </a:r>
            <a:r>
              <a:rPr lang="en-SG" b="1" dirty="0">
                <a:solidFill>
                  <a:srgbClr val="006600"/>
                </a:solidFill>
                <a:ea typeface="宋体" pitchFamily="2" charset="-122"/>
                <a:cs typeface="Courier New" pitchFamily="49" charset="0"/>
              </a:rPr>
              <a:t>"</a:t>
            </a:r>
            <a:r>
              <a:rPr lang="en-SG" b="1" dirty="0">
                <a:solidFill>
                  <a:srgbClr val="FF0000"/>
                </a:solidFill>
                <a:cs typeface="Courier New" pitchFamily="49" charset="0"/>
              </a:rPr>
              <a:t>%s\n</a:t>
            </a:r>
            <a:r>
              <a:rPr lang="en-SG" b="1" dirty="0">
                <a:solidFill>
                  <a:srgbClr val="006600"/>
                </a:solidFill>
                <a:ea typeface="宋体" pitchFamily="2" charset="-122"/>
                <a:cs typeface="Courier New" pitchFamily="49" charset="0"/>
              </a:rPr>
              <a:t>"</a:t>
            </a:r>
            <a:r>
              <a:rPr lang="en-SG" b="1" dirty="0">
                <a:cs typeface="Courier New" pitchFamily="49" charset="0"/>
              </a:rPr>
              <a:t>,</a:t>
            </a:r>
            <a:r>
              <a:rPr lang="en-SG" b="1" dirty="0">
                <a:solidFill>
                  <a:srgbClr val="006600"/>
                </a:solidFill>
                <a:ea typeface="宋体" pitchFamily="2" charset="-122"/>
                <a:cs typeface="Courier New" pitchFamily="49" charset="0"/>
              </a:rPr>
              <a:t> </a:t>
            </a:r>
            <a:r>
              <a:rPr lang="en-SG" b="1" dirty="0">
                <a:cs typeface="Courier New" pitchFamily="49" charset="0"/>
              </a:rPr>
              <a:t>fruit1);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endParaRPr lang="en-SG" b="1" dirty="0">
              <a:cs typeface="Courier New" pitchFamily="49" charset="0"/>
            </a:endParaRP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b="1" dirty="0" err="1">
                <a:cs typeface="Courier New" pitchFamily="49" charset="0"/>
              </a:rPr>
              <a:t>strcpy</a:t>
            </a:r>
            <a:r>
              <a:rPr lang="en-SG" b="1" dirty="0">
                <a:cs typeface="Courier New" pitchFamily="49" charset="0"/>
              </a:rPr>
              <a:t>(fruit2, str2);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b="1" dirty="0" err="1">
                <a:cs typeface="Courier New" pitchFamily="49" charset="0"/>
              </a:rPr>
              <a:t>printf</a:t>
            </a:r>
            <a:r>
              <a:rPr lang="en-SG" b="1" dirty="0">
                <a:cs typeface="Courier New" pitchFamily="49" charset="0"/>
              </a:rPr>
              <a:t>(</a:t>
            </a:r>
            <a:r>
              <a:rPr lang="en-SG" b="1" dirty="0">
                <a:solidFill>
                  <a:srgbClr val="006600"/>
                </a:solidFill>
                <a:ea typeface="宋体" pitchFamily="2" charset="-122"/>
                <a:cs typeface="Courier New" pitchFamily="49" charset="0"/>
              </a:rPr>
              <a:t>"</a:t>
            </a:r>
            <a:r>
              <a:rPr lang="en-SG" b="1" dirty="0">
                <a:solidFill>
                  <a:srgbClr val="FF0000"/>
                </a:solidFill>
                <a:cs typeface="Courier New" pitchFamily="49" charset="0"/>
              </a:rPr>
              <a:t>%s\n</a:t>
            </a:r>
            <a:r>
              <a:rPr lang="en-SG" b="1" dirty="0">
                <a:solidFill>
                  <a:srgbClr val="006600"/>
                </a:solidFill>
                <a:ea typeface="宋体" pitchFamily="2" charset="-122"/>
                <a:cs typeface="Courier New" pitchFamily="49" charset="0"/>
              </a:rPr>
              <a:t>"</a:t>
            </a:r>
            <a:r>
              <a:rPr lang="en-SG" b="1" dirty="0">
                <a:cs typeface="Courier New" pitchFamily="49" charset="0"/>
              </a:rPr>
              <a:t>, fruit2</a:t>
            </a:r>
            <a:r>
              <a:rPr lang="en-SG" b="1" dirty="0" smtClean="0">
                <a:cs typeface="Courier New" pitchFamily="49" charset="0"/>
              </a:rPr>
              <a:t>);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064982" y="4085640"/>
            <a:ext cx="521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b="1" dirty="0" smtClean="0">
                <a:solidFill>
                  <a:srgbClr val="FF0000"/>
                </a:solidFill>
                <a:sym typeface="Wingdings 2"/>
              </a:rPr>
              <a:t></a:t>
            </a:r>
            <a:endParaRPr lang="en-SG" sz="4000" b="1" dirty="0">
              <a:solidFill>
                <a:srgbClr val="FF0000"/>
              </a:solidFill>
            </a:endParaRPr>
          </a:p>
        </p:txBody>
      </p:sp>
      <p:cxnSp>
        <p:nvCxnSpPr>
          <p:cNvPr id="115" name="Straight Arrow Connector 57"/>
          <p:cNvCxnSpPr>
            <a:cxnSpLocks noChangeShapeType="1"/>
          </p:cNvCxnSpPr>
          <p:nvPr/>
        </p:nvCxnSpPr>
        <p:spPr bwMode="auto">
          <a:xfrm>
            <a:off x="2502109" y="4505897"/>
            <a:ext cx="1614378" cy="851808"/>
          </a:xfrm>
          <a:prstGeom prst="straightConnector1">
            <a:avLst/>
          </a:prstGeom>
          <a:noFill/>
          <a:ln w="19050" cap="sq" algn="ctr">
            <a:solidFill>
              <a:srgbClr val="0000FF"/>
            </a:solidFill>
            <a:round/>
            <a:headEnd/>
            <a:tailEnd type="triangle" w="med" len="med"/>
          </a:ln>
        </p:spPr>
      </p:cxn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3707904" y="2492896"/>
            <a:ext cx="3672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334963" algn="l"/>
              </a:tabLst>
            </a:pP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// Illegal! Will crash your program!</a:t>
            </a:r>
            <a:endParaRPr lang="en-US" altLang="zh-CN" b="1" dirty="0" smtClean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3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79512" y="6436568"/>
            <a:ext cx="2514600" cy="215444"/>
          </a:xfrm>
          <a:noFill/>
          <a:ln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zh-CN" sz="800" dirty="0">
                <a:solidFill>
                  <a:srgbClr val="E46C0A"/>
                </a:solidFill>
                <a:latin typeface="Arial Black" pitchFamily="34" charset="0"/>
              </a:rPr>
              <a:t>© </a:t>
            </a:r>
            <a:r>
              <a:rPr lang="en-US" sz="800" dirty="0" smtClean="0">
                <a:solidFill>
                  <a:srgbClr val="E46C0A"/>
                </a:solidFill>
                <a:latin typeface="Arial Black" pitchFamily="34" charset="0"/>
              </a:rPr>
              <a:t>CS1010 (AY2011/12 </a:t>
            </a:r>
            <a:r>
              <a:rPr lang="en-US" sz="800" dirty="0">
                <a:solidFill>
                  <a:srgbClr val="E46C0A"/>
                </a:solidFill>
                <a:latin typeface="Arial Black" pitchFamily="34" charset="0"/>
              </a:rPr>
              <a:t>Semester </a:t>
            </a:r>
            <a:r>
              <a:rPr lang="en-US" sz="800" dirty="0" smtClean="0">
                <a:solidFill>
                  <a:srgbClr val="E46C0A"/>
                </a:solidFill>
                <a:latin typeface="Arial Black" pitchFamily="34" charset="0"/>
              </a:rPr>
              <a:t>2)</a:t>
            </a:r>
            <a:endParaRPr lang="en-US" sz="800" dirty="0">
              <a:solidFill>
                <a:srgbClr val="E46C0A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420804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 animBg="1"/>
      <p:bldP spid="62" grpId="0" animBg="1"/>
      <p:bldP spid="63" grpId="0" animBg="1"/>
      <p:bldP spid="64" grpId="0"/>
      <p:bldP spid="65" grpId="0"/>
      <p:bldP spid="109" grpId="0" animBg="1"/>
      <p:bldP spid="1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228600"/>
            <a:ext cx="8229600" cy="78898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sz="4400" dirty="0" smtClean="0">
                <a:solidFill>
                  <a:srgbClr val="E46C0A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Q9</a:t>
            </a:r>
          </a:p>
        </p:txBody>
      </p:sp>
      <p:sp>
        <p:nvSpPr>
          <p:cNvPr id="10" name="Slide Number Placeholder 3"/>
          <p:cNvSpPr txBox="1">
            <a:spLocks noGrp="1"/>
          </p:cNvSpPr>
          <p:nvPr/>
        </p:nvSpPr>
        <p:spPr bwMode="auto">
          <a:xfrm>
            <a:off x="8225680" y="6425713"/>
            <a:ext cx="522784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57E0D310-E243-4863-86A5-9F988E56BD2C}" type="slidenum">
              <a:rPr lang="en-SG" altLang="zh-CN" sz="800" dirty="0">
                <a:solidFill>
                  <a:srgbClr val="E46C0A"/>
                </a:solidFill>
                <a:latin typeface="Arial Black" pitchFamily="34" charset="0"/>
              </a:rPr>
              <a:pPr algn="r" eaLnBrk="1" hangingPunct="1"/>
              <a:t>14</a:t>
            </a:fld>
            <a:r>
              <a:rPr lang="en-US" altLang="zh-CN" sz="800" dirty="0">
                <a:solidFill>
                  <a:srgbClr val="E46C0A"/>
                </a:solidFill>
                <a:latin typeface="Arial Black" pitchFamily="34" charset="0"/>
              </a:rPr>
              <a:t> </a:t>
            </a:r>
            <a:r>
              <a:rPr lang="en-US" altLang="zh-CN" sz="800" dirty="0" smtClean="0">
                <a:solidFill>
                  <a:srgbClr val="E46C0A"/>
                </a:solidFill>
                <a:latin typeface="Arial Black" pitchFamily="34" charset="0"/>
              </a:rPr>
              <a:t> </a:t>
            </a:r>
            <a:endParaRPr lang="en-SG" altLang="zh-CN" sz="800" dirty="0">
              <a:solidFill>
                <a:srgbClr val="E46C0A"/>
              </a:solidFill>
              <a:latin typeface="Arial Black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74848" y="1397786"/>
            <a:ext cx="8373616" cy="3801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lvl="1" indent="-342900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SG" altLang="zh-CN" sz="2400" dirty="0" smtClean="0"/>
              <a:t>Problem description</a:t>
            </a:r>
          </a:p>
          <a:p>
            <a:pPr marL="638175" lvl="2" indent="-342900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SG" altLang="zh-CN" sz="2100" dirty="0" smtClean="0"/>
              <a:t>Write </a:t>
            </a:r>
            <a:r>
              <a:rPr lang="en-SG" altLang="zh-CN" sz="2100" dirty="0"/>
              <a:t>a function </a:t>
            </a:r>
            <a:r>
              <a:rPr lang="en-SG" altLang="zh-CN" sz="21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void </a:t>
            </a:r>
            <a:r>
              <a:rPr lang="en-SG" altLang="zh-CN" sz="2100" dirty="0" err="1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convert_string</a:t>
            </a:r>
            <a:r>
              <a:rPr lang="en-SG" altLang="zh-CN" sz="21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(char </a:t>
            </a:r>
            <a:r>
              <a:rPr lang="en-SG" altLang="zh-CN" sz="2100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*</a:t>
            </a:r>
            <a:r>
              <a:rPr lang="en-SG" altLang="zh-CN" sz="2100" dirty="0" err="1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src</a:t>
            </a:r>
            <a:r>
              <a:rPr lang="en-SG" altLang="zh-CN" sz="2100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SG" altLang="zh-CN" sz="21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char </a:t>
            </a:r>
            <a:r>
              <a:rPr lang="en-SG" altLang="zh-CN" sz="2100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*</a:t>
            </a:r>
            <a:r>
              <a:rPr lang="en-SG" altLang="zh-CN" sz="2100" dirty="0" err="1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dest</a:t>
            </a:r>
            <a:r>
              <a:rPr lang="en-SG" altLang="zh-CN" sz="2100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en-SG" altLang="zh-CN" sz="2100" dirty="0" smtClean="0">
                <a:latin typeface="Arial (body)"/>
                <a:cs typeface="Calibri" pitchFamily="34" charset="0"/>
              </a:rPr>
              <a:t> </a:t>
            </a:r>
            <a:r>
              <a:rPr lang="en-SG" altLang="zh-CN" sz="2100" dirty="0" smtClean="0">
                <a:latin typeface="Arial (body)"/>
                <a:cs typeface="Calibri" pitchFamily="34" charset="0"/>
              </a:rPr>
              <a:t>t</a:t>
            </a:r>
            <a:r>
              <a:rPr lang="en-SG" altLang="zh-CN" sz="2100" dirty="0" smtClean="0"/>
              <a:t>o </a:t>
            </a:r>
          </a:p>
          <a:p>
            <a:pPr marL="931863" lvl="3" indent="-342900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SG" altLang="zh-CN" sz="1800" dirty="0" smtClean="0"/>
              <a:t>Add an asterisk between each letter in </a:t>
            </a:r>
            <a:r>
              <a:rPr lang="en-SG" altLang="zh-CN" sz="1800" i="1" dirty="0" err="1" smtClean="0"/>
              <a:t>src</a:t>
            </a:r>
            <a:r>
              <a:rPr lang="en-SG" altLang="zh-CN" sz="1800" dirty="0" smtClean="0"/>
              <a:t> </a:t>
            </a:r>
          </a:p>
          <a:p>
            <a:pPr marL="931863" lvl="3" indent="-342900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SG" altLang="zh-CN" sz="1800" dirty="0" smtClean="0"/>
              <a:t>Replace the blank space in </a:t>
            </a:r>
            <a:r>
              <a:rPr lang="en-SG" altLang="zh-CN" sz="1800" i="1" dirty="0" err="1" smtClean="0"/>
              <a:t>src</a:t>
            </a:r>
            <a:r>
              <a:rPr lang="en-SG" altLang="zh-CN" sz="1800" dirty="0" smtClean="0"/>
              <a:t> </a:t>
            </a:r>
            <a:r>
              <a:rPr lang="en-SG" altLang="zh-CN" sz="1800" dirty="0" smtClean="0"/>
              <a:t>with an asterisk</a:t>
            </a:r>
            <a:r>
              <a:rPr lang="en-SG" altLang="zh-CN" sz="1800" dirty="0" smtClean="0"/>
              <a:t>.</a:t>
            </a:r>
          </a:p>
          <a:p>
            <a:pPr marL="931863" lvl="3" indent="-342900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SG" altLang="zh-CN" sz="1800" dirty="0" smtClean="0"/>
              <a:t>Store the result into </a:t>
            </a:r>
            <a:r>
              <a:rPr lang="en-SG" altLang="zh-CN" sz="1800" i="1" dirty="0" err="1" smtClean="0"/>
              <a:t>dest</a:t>
            </a:r>
            <a:endParaRPr lang="en-SG" altLang="zh-CN" sz="1800" i="1" dirty="0" smtClean="0"/>
          </a:p>
          <a:p>
            <a:pPr marL="342900" lvl="1" indent="-342900">
              <a:spcBef>
                <a:spcPts val="1200"/>
              </a:spcBef>
              <a:buFont typeface="Wingdings" pitchFamily="2" charset="2"/>
              <a:buChar char="Ø"/>
              <a:defRPr/>
            </a:pPr>
            <a:endParaRPr lang="en-US" altLang="zh-CN" sz="2000" dirty="0" smtClean="0">
              <a:latin typeface="+mn-ea"/>
            </a:endParaRPr>
          </a:p>
          <a:p>
            <a:pPr>
              <a:spcBef>
                <a:spcPts val="0"/>
              </a:spcBef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en-US" altLang="zh-CN" sz="2400" dirty="0" smtClean="0">
                <a:latin typeface="+mn-ea"/>
              </a:rPr>
              <a:t>Skeleton:</a:t>
            </a:r>
          </a:p>
          <a:p>
            <a:pPr>
              <a:spcBef>
                <a:spcPts val="0"/>
              </a:spcBef>
              <a:buClr>
                <a:schemeClr val="accent2"/>
              </a:buClr>
              <a:buFont typeface="Wingdings" pitchFamily="2" charset="2"/>
              <a:buChar char="Ø"/>
              <a:defRPr/>
            </a:pPr>
            <a:endParaRPr lang="en-US" altLang="zh-CN" sz="2400" dirty="0" smtClean="0">
              <a:latin typeface="+mn-ea"/>
            </a:endParaRPr>
          </a:p>
          <a:p>
            <a:pPr>
              <a:spcBef>
                <a:spcPts val="0"/>
              </a:spcBef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en-US" altLang="zh-CN" sz="2400" dirty="0" smtClean="0">
                <a:latin typeface="+mn-ea"/>
              </a:rPr>
              <a:t>Sample </a:t>
            </a:r>
            <a:r>
              <a:rPr lang="en-US" altLang="zh-CN" sz="2400" dirty="0" smtClean="0">
                <a:latin typeface="+mn-ea"/>
              </a:rPr>
              <a:t>run:</a:t>
            </a:r>
            <a:endParaRPr lang="en-SG" altLang="zh-CN" sz="2400" dirty="0">
              <a:latin typeface="+mn-ea"/>
            </a:endParaRPr>
          </a:p>
        </p:txBody>
      </p:sp>
      <p:sp>
        <p:nvSpPr>
          <p:cNvPr id="11" name="TextBox 16"/>
          <p:cNvSpPr txBox="1"/>
          <p:nvPr/>
        </p:nvSpPr>
        <p:spPr>
          <a:xfrm>
            <a:off x="2555776" y="4005064"/>
            <a:ext cx="4896544" cy="369332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cs typeface="Courier New" pitchFamily="49" charset="0"/>
              </a:defRPr>
            </a:lvl1pPr>
          </a:lstStyle>
          <a:p>
            <a:pPr algn="l"/>
            <a:r>
              <a:rPr lang="en-US" sz="1800" b="1" dirty="0" err="1">
                <a:latin typeface="Courier New" pitchFamily="49" charset="0"/>
              </a:rPr>
              <a:t>cp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~cs1010/discussion/Week9_Q9</a:t>
            </a:r>
            <a:r>
              <a:rPr lang="en-GB" sz="1800" b="1" dirty="0" smtClean="0">
                <a:latin typeface="Courier New" pitchFamily="49" charset="0"/>
              </a:rPr>
              <a:t>.c </a:t>
            </a:r>
            <a:r>
              <a:rPr lang="en-US" sz="1800" b="1" dirty="0" smtClean="0">
                <a:latin typeface="Courier New" pitchFamily="49" charset="0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55776" y="4860449"/>
            <a:ext cx="4464496" cy="584775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tabLst>
                <a:tab pos="334963" algn="l"/>
              </a:tabLst>
            </a:pPr>
            <a:r>
              <a:rPr lang="pt-BR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The quick brown fox</a:t>
            </a:r>
          </a:p>
          <a:p>
            <a:pPr algn="l">
              <a:tabLst>
                <a:tab pos="334963" algn="l"/>
              </a:tabLst>
            </a:pPr>
            <a:r>
              <a:rPr lang="pt-BR" altLang="zh-CN" b="1" dirty="0" smtClean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T*h*e*q*u*i*c*k*b*r*o*w*n*f*o*x</a:t>
            </a:r>
            <a:endParaRPr lang="en-US" altLang="zh-CN" b="1" dirty="0">
              <a:solidFill>
                <a:srgbClr val="9933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79512" y="6436568"/>
            <a:ext cx="2514600" cy="215444"/>
          </a:xfrm>
          <a:noFill/>
          <a:ln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zh-CN" sz="800" dirty="0">
                <a:solidFill>
                  <a:srgbClr val="E46C0A"/>
                </a:solidFill>
                <a:latin typeface="Arial Black" pitchFamily="34" charset="0"/>
              </a:rPr>
              <a:t>© </a:t>
            </a:r>
            <a:r>
              <a:rPr lang="en-US" sz="800" dirty="0" smtClean="0">
                <a:solidFill>
                  <a:srgbClr val="E46C0A"/>
                </a:solidFill>
                <a:latin typeface="Arial Black" pitchFamily="34" charset="0"/>
              </a:rPr>
              <a:t>CS1010 (AY2011/12 </a:t>
            </a:r>
            <a:r>
              <a:rPr lang="en-US" sz="800" dirty="0">
                <a:solidFill>
                  <a:srgbClr val="E46C0A"/>
                </a:solidFill>
                <a:latin typeface="Arial Black" pitchFamily="34" charset="0"/>
              </a:rPr>
              <a:t>Semester </a:t>
            </a:r>
            <a:r>
              <a:rPr lang="en-US" sz="800" dirty="0" smtClean="0">
                <a:solidFill>
                  <a:srgbClr val="E46C0A"/>
                </a:solidFill>
                <a:latin typeface="Arial Black" pitchFamily="34" charset="0"/>
              </a:rPr>
              <a:t>2)</a:t>
            </a:r>
            <a:endParaRPr lang="en-US" sz="800" dirty="0">
              <a:solidFill>
                <a:srgbClr val="E46C0A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349224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228600"/>
            <a:ext cx="8229600" cy="78898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sz="4400" dirty="0" smtClean="0">
                <a:solidFill>
                  <a:srgbClr val="E46C0A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See </a:t>
            </a:r>
            <a:r>
              <a:rPr lang="en-US" altLang="zh-CN" sz="4400" smtClean="0">
                <a:solidFill>
                  <a:srgbClr val="E46C0A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you next week!</a:t>
            </a:r>
            <a:endParaRPr lang="en-US" altLang="zh-CN" sz="4400" dirty="0" smtClean="0">
              <a:solidFill>
                <a:srgbClr val="E46C0A"/>
              </a:solidFill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9" name="Slide Number Placeholder 3"/>
          <p:cNvSpPr txBox="1">
            <a:spLocks noGrp="1"/>
          </p:cNvSpPr>
          <p:nvPr/>
        </p:nvSpPr>
        <p:spPr bwMode="auto">
          <a:xfrm>
            <a:off x="8225680" y="6425713"/>
            <a:ext cx="522784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57E0D310-E243-4863-86A5-9F988E56BD2C}" type="slidenum">
              <a:rPr lang="en-SG" altLang="zh-CN" sz="800" dirty="0">
                <a:solidFill>
                  <a:srgbClr val="E46C0A"/>
                </a:solidFill>
                <a:latin typeface="Arial Black" pitchFamily="34" charset="0"/>
              </a:rPr>
              <a:pPr algn="r" eaLnBrk="1" hangingPunct="1"/>
              <a:t>15</a:t>
            </a:fld>
            <a:r>
              <a:rPr lang="en-US" altLang="zh-CN" sz="800" dirty="0">
                <a:solidFill>
                  <a:srgbClr val="E46C0A"/>
                </a:solidFill>
                <a:latin typeface="Arial Black" pitchFamily="34" charset="0"/>
              </a:rPr>
              <a:t> </a:t>
            </a:r>
            <a:r>
              <a:rPr lang="en-US" altLang="zh-CN" sz="800" dirty="0" smtClean="0">
                <a:solidFill>
                  <a:srgbClr val="E46C0A"/>
                </a:solidFill>
                <a:latin typeface="Arial Black" pitchFamily="34" charset="0"/>
              </a:rPr>
              <a:t> </a:t>
            </a:r>
            <a:endParaRPr lang="en-SG" altLang="zh-CN" sz="800" dirty="0">
              <a:solidFill>
                <a:srgbClr val="E46C0A"/>
              </a:solidFill>
              <a:latin typeface="Arial Black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74848" y="1397786"/>
            <a:ext cx="8229600" cy="4695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en-US" altLang="zh-CN" sz="2400" dirty="0" smtClean="0">
                <a:ea typeface="宋体" pitchFamily="2" charset="-122"/>
                <a:cs typeface="Arial" charset="0"/>
              </a:rPr>
              <a:t>Lab 4 deadline:</a:t>
            </a:r>
            <a:r>
              <a:rPr lang="en-SG" altLang="zh-CN" sz="2400" b="1" dirty="0" smtClean="0">
                <a:solidFill>
                  <a:srgbClr val="FF0000"/>
                </a:solidFill>
                <a:ea typeface="宋体" pitchFamily="2" charset="-122"/>
                <a:cs typeface="Arial" charset="0"/>
              </a:rPr>
              <a:t> </a:t>
            </a:r>
            <a:r>
              <a:rPr lang="en-SG" altLang="zh-CN" sz="2400" b="1" dirty="0" smtClean="0">
                <a:solidFill>
                  <a:srgbClr val="FF0000"/>
                </a:solidFill>
                <a:ea typeface="宋体" pitchFamily="2" charset="-122"/>
                <a:cs typeface="Arial" charset="0"/>
              </a:rPr>
              <a:t>17 March </a:t>
            </a:r>
            <a:r>
              <a:rPr lang="en-SG" altLang="zh-CN" sz="2400" b="1" dirty="0" smtClean="0">
                <a:solidFill>
                  <a:srgbClr val="FF0000"/>
                </a:solidFill>
                <a:ea typeface="宋体" pitchFamily="2" charset="-122"/>
                <a:cs typeface="Arial" charset="0"/>
              </a:rPr>
              <a:t>(Tomorrow!) @ 6pm</a:t>
            </a:r>
            <a:endParaRPr lang="en-SG" altLang="zh-CN" sz="2400" b="1" dirty="0" smtClean="0">
              <a:solidFill>
                <a:srgbClr val="FF0000"/>
              </a:solidFill>
              <a:ea typeface="宋体" pitchFamily="2" charset="-122"/>
              <a:cs typeface="Arial" charset="0"/>
            </a:endParaRPr>
          </a:p>
          <a:p>
            <a:pPr lvl="1">
              <a:buFont typeface="Wingdings" pitchFamily="2" charset="2"/>
              <a:buChar char="Ø"/>
              <a:defRPr/>
            </a:pPr>
            <a:endParaRPr lang="en-SG" altLang="zh-CN" sz="2400" dirty="0" smtClean="0">
              <a:ea typeface="宋体" pitchFamily="2" charset="-122"/>
              <a:cs typeface="Arial" charset="0"/>
            </a:endParaRPr>
          </a:p>
          <a:p>
            <a:pPr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en-SG" altLang="zh-CN" sz="2400" dirty="0" smtClean="0">
                <a:ea typeface="宋体" pitchFamily="2" charset="-122"/>
                <a:cs typeface="Arial" charset="0"/>
              </a:rPr>
              <a:t>Practice makes perfect.</a:t>
            </a:r>
          </a:p>
          <a:p>
            <a:pPr>
              <a:buClr>
                <a:schemeClr val="accent2"/>
              </a:buClr>
              <a:buFont typeface="Wingdings" pitchFamily="2" charset="2"/>
              <a:buChar char="Ø"/>
              <a:defRPr/>
            </a:pPr>
            <a:endParaRPr lang="en-SG" altLang="zh-CN" sz="2400" dirty="0" smtClean="0">
              <a:ea typeface="宋体" pitchFamily="2" charset="-122"/>
              <a:cs typeface="Arial" charset="0"/>
            </a:endParaRPr>
          </a:p>
          <a:p>
            <a:pPr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en-SG" altLang="zh-CN" sz="2400" dirty="0" smtClean="0">
                <a:ea typeface="宋体" pitchFamily="2" charset="-122"/>
                <a:cs typeface="Arial" charset="0"/>
              </a:rPr>
              <a:t>Email me for your questions.</a:t>
            </a:r>
            <a:endParaRPr lang="en-SG" altLang="zh-CN" sz="2400" b="1" dirty="0">
              <a:solidFill>
                <a:srgbClr val="0000FF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79512" y="6436568"/>
            <a:ext cx="2514600" cy="215444"/>
          </a:xfrm>
          <a:noFill/>
          <a:ln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zh-CN" sz="800" dirty="0">
                <a:solidFill>
                  <a:srgbClr val="E46C0A"/>
                </a:solidFill>
                <a:latin typeface="Arial Black" pitchFamily="34" charset="0"/>
              </a:rPr>
              <a:t>© </a:t>
            </a:r>
            <a:r>
              <a:rPr lang="en-US" sz="800" dirty="0" smtClean="0">
                <a:solidFill>
                  <a:srgbClr val="E46C0A"/>
                </a:solidFill>
                <a:latin typeface="Arial Black" pitchFamily="34" charset="0"/>
              </a:rPr>
              <a:t>CS1010 (AY2011/12 </a:t>
            </a:r>
            <a:r>
              <a:rPr lang="en-US" sz="800" dirty="0">
                <a:solidFill>
                  <a:srgbClr val="E46C0A"/>
                </a:solidFill>
                <a:latin typeface="Arial Black" pitchFamily="34" charset="0"/>
              </a:rPr>
              <a:t>Semester </a:t>
            </a:r>
            <a:r>
              <a:rPr lang="en-US" sz="800" dirty="0" smtClean="0">
                <a:solidFill>
                  <a:srgbClr val="E46C0A"/>
                </a:solidFill>
                <a:latin typeface="Arial Black" pitchFamily="34" charset="0"/>
              </a:rPr>
              <a:t>2)</a:t>
            </a:r>
            <a:endParaRPr lang="en-US" sz="800" dirty="0">
              <a:solidFill>
                <a:srgbClr val="E46C0A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357259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228600"/>
            <a:ext cx="8229600" cy="78898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sz="4400" dirty="0" smtClean="0">
                <a:solidFill>
                  <a:srgbClr val="E46C0A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Q8</a:t>
            </a:r>
          </a:p>
        </p:txBody>
      </p:sp>
      <p:sp>
        <p:nvSpPr>
          <p:cNvPr id="10" name="Slide Number Placeholder 3"/>
          <p:cNvSpPr txBox="1">
            <a:spLocks noGrp="1"/>
          </p:cNvSpPr>
          <p:nvPr/>
        </p:nvSpPr>
        <p:spPr bwMode="auto">
          <a:xfrm>
            <a:off x="8225680" y="6425713"/>
            <a:ext cx="522784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57E0D310-E243-4863-86A5-9F988E56BD2C}" type="slidenum">
              <a:rPr lang="en-SG" altLang="zh-CN" sz="800" dirty="0">
                <a:solidFill>
                  <a:srgbClr val="E46C0A"/>
                </a:solidFill>
                <a:latin typeface="Arial Black" pitchFamily="34" charset="0"/>
              </a:rPr>
              <a:pPr algn="r" eaLnBrk="1" hangingPunct="1"/>
              <a:t>2</a:t>
            </a:fld>
            <a:r>
              <a:rPr lang="en-US" altLang="zh-CN" sz="800" dirty="0">
                <a:solidFill>
                  <a:srgbClr val="E46C0A"/>
                </a:solidFill>
                <a:latin typeface="Arial Black" pitchFamily="34" charset="0"/>
              </a:rPr>
              <a:t> </a:t>
            </a:r>
            <a:r>
              <a:rPr lang="en-US" altLang="zh-CN" sz="800" dirty="0" smtClean="0">
                <a:solidFill>
                  <a:srgbClr val="E46C0A"/>
                </a:solidFill>
                <a:latin typeface="Arial Black" pitchFamily="34" charset="0"/>
              </a:rPr>
              <a:t> </a:t>
            </a:r>
            <a:endParaRPr lang="en-SG" altLang="zh-CN" sz="800" dirty="0">
              <a:solidFill>
                <a:srgbClr val="E46C0A"/>
              </a:solidFill>
              <a:latin typeface="Arial Black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74848" y="1397786"/>
            <a:ext cx="8373616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lvl="1" indent="-342900"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SG" altLang="zh-CN" sz="2400" dirty="0"/>
              <a:t>Write your own version of </a:t>
            </a:r>
            <a:r>
              <a:rPr lang="en-SG" altLang="zh-CN" sz="2400" b="1" dirty="0" err="1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SG" altLang="zh-CN" sz="2400" b="1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SG" altLang="zh-CN" sz="2400" dirty="0" smtClean="0"/>
              <a:t>function and name it </a:t>
            </a:r>
            <a:r>
              <a:rPr lang="en-SG" altLang="zh-CN" sz="2400" b="1" dirty="0" err="1" smtClean="0">
                <a:latin typeface="Courier New" pitchFamily="49" charset="0"/>
                <a:cs typeface="Courier New" pitchFamily="49" charset="0"/>
              </a:rPr>
              <a:t>mystrlen</a:t>
            </a:r>
            <a:r>
              <a:rPr lang="en-SG" altLang="zh-CN" sz="2400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SG" altLang="zh-CN" sz="2400" b="1" dirty="0" smtClean="0"/>
              <a:t>. </a:t>
            </a:r>
            <a:endParaRPr lang="en-SG" altLang="zh-CN" sz="2400" b="1" dirty="0"/>
          </a:p>
          <a:p>
            <a:pPr marL="342900" lvl="1" indent="-342900">
              <a:spcBef>
                <a:spcPts val="0"/>
              </a:spcBef>
              <a:buFont typeface="Wingdings" pitchFamily="2" charset="2"/>
              <a:buChar char="Ø"/>
              <a:defRPr/>
            </a:pPr>
            <a:endParaRPr lang="en-US" altLang="zh-CN" sz="2400" dirty="0" smtClean="0">
              <a:latin typeface="+mn-ea"/>
            </a:endParaRPr>
          </a:p>
          <a:p>
            <a:pPr marL="0" lvl="1" indent="0">
              <a:spcBef>
                <a:spcPts val="0"/>
              </a:spcBef>
              <a:buNone/>
              <a:defRPr/>
            </a:pPr>
            <a:endParaRPr lang="en-US" altLang="zh-CN" sz="2000" dirty="0" smtClean="0">
              <a:latin typeface="+mn-ea"/>
            </a:endParaRPr>
          </a:p>
          <a:p>
            <a:pPr>
              <a:spcBef>
                <a:spcPts val="0"/>
              </a:spcBef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en-US" altLang="zh-CN" sz="2400" dirty="0" smtClean="0">
                <a:latin typeface="+mn-ea"/>
              </a:rPr>
              <a:t>Skeleton:</a:t>
            </a:r>
          </a:p>
          <a:p>
            <a:pPr>
              <a:spcBef>
                <a:spcPts val="0"/>
              </a:spcBef>
              <a:buClr>
                <a:schemeClr val="accent2"/>
              </a:buClr>
              <a:buFont typeface="Wingdings" pitchFamily="2" charset="2"/>
              <a:buChar char="Ø"/>
              <a:defRPr/>
            </a:pPr>
            <a:endParaRPr lang="en-US" altLang="zh-CN" sz="2400" dirty="0" smtClean="0">
              <a:latin typeface="+mn-ea"/>
            </a:endParaRPr>
          </a:p>
          <a:p>
            <a:pPr>
              <a:spcBef>
                <a:spcPts val="0"/>
              </a:spcBef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en-US" altLang="zh-CN" sz="2400" dirty="0" smtClean="0">
                <a:latin typeface="+mn-ea"/>
              </a:rPr>
              <a:t>Sample runs:</a:t>
            </a:r>
            <a:endParaRPr lang="en-SG" altLang="zh-CN" sz="2400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74720" y="4365104"/>
            <a:ext cx="1097280" cy="584775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tabLst>
                <a:tab pos="334963" algn="l"/>
              </a:tabLst>
            </a:pPr>
            <a:r>
              <a:rPr lang="en-SG" altLang="zh-CN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My </a:t>
            </a:r>
            <a:r>
              <a:rPr lang="en-SG" altLang="zh-CN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abc</a:t>
            </a:r>
            <a:endParaRPr lang="en-SG" altLang="zh-CN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334963" algn="l"/>
              </a:tabLst>
            </a:pPr>
            <a:r>
              <a:rPr lang="en-SG" altLang="zh-CN" b="1" dirty="0" smtClean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6</a:t>
            </a:r>
            <a:endParaRPr lang="en-US" altLang="zh-CN" b="1" dirty="0">
              <a:solidFill>
                <a:srgbClr val="9933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6"/>
          <p:cNvSpPr txBox="1"/>
          <p:nvPr/>
        </p:nvSpPr>
        <p:spPr>
          <a:xfrm>
            <a:off x="2749719" y="2852936"/>
            <a:ext cx="4918626" cy="369332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cs typeface="Courier New" pitchFamily="49" charset="0"/>
              </a:defRPr>
            </a:lvl1pPr>
          </a:lstStyle>
          <a:p>
            <a:pPr algn="l"/>
            <a:r>
              <a:rPr lang="en-US" sz="1800" b="1" dirty="0" err="1">
                <a:latin typeface="Courier New" pitchFamily="49" charset="0"/>
              </a:rPr>
              <a:t>cp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~cs1010/discussion/Week9_Q8</a:t>
            </a:r>
            <a:r>
              <a:rPr lang="en-GB" sz="1800" b="1" dirty="0" smtClean="0">
                <a:latin typeface="Courier New" pitchFamily="49" charset="0"/>
              </a:rPr>
              <a:t>.c </a:t>
            </a:r>
            <a:r>
              <a:rPr lang="en-US" sz="1800" b="1" dirty="0" smtClean="0">
                <a:latin typeface="Courier New" pitchFamily="49" charset="0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74520" y="4365104"/>
            <a:ext cx="1097280" cy="584775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tabLst>
                <a:tab pos="334963" algn="l"/>
              </a:tabLst>
            </a:pPr>
            <a:r>
              <a:rPr lang="en-SG" altLang="zh-CN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myabc</a:t>
            </a:r>
            <a:endParaRPr lang="en-SG" altLang="zh-CN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334963" algn="l"/>
              </a:tabLst>
            </a:pPr>
            <a:r>
              <a:rPr lang="en-SG" altLang="zh-CN" b="1" dirty="0" smtClean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altLang="zh-CN" b="1" dirty="0">
              <a:solidFill>
                <a:srgbClr val="9933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18936" y="4365104"/>
            <a:ext cx="1097280" cy="584775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tabLst>
                <a:tab pos="334963" algn="l"/>
              </a:tabLst>
            </a:pPr>
            <a:r>
              <a:rPr lang="en-SG" altLang="zh-CN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@@@</a:t>
            </a:r>
          </a:p>
          <a:p>
            <a:pPr algn="l">
              <a:tabLst>
                <a:tab pos="334963" algn="l"/>
              </a:tabLst>
            </a:pPr>
            <a:r>
              <a:rPr lang="en-US" altLang="zh-CN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79512" y="6436568"/>
            <a:ext cx="2514600" cy="215444"/>
          </a:xfrm>
          <a:noFill/>
          <a:ln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zh-CN" sz="800" dirty="0">
                <a:solidFill>
                  <a:srgbClr val="E46C0A"/>
                </a:solidFill>
                <a:latin typeface="Arial Black" pitchFamily="34" charset="0"/>
              </a:rPr>
              <a:t>© </a:t>
            </a:r>
            <a:r>
              <a:rPr lang="en-US" sz="800" dirty="0" smtClean="0">
                <a:solidFill>
                  <a:srgbClr val="E46C0A"/>
                </a:solidFill>
                <a:latin typeface="Arial Black" pitchFamily="34" charset="0"/>
              </a:rPr>
              <a:t>CS1010 (AY2011/12 </a:t>
            </a:r>
            <a:r>
              <a:rPr lang="en-US" sz="800" dirty="0">
                <a:solidFill>
                  <a:srgbClr val="E46C0A"/>
                </a:solidFill>
                <a:latin typeface="Arial Black" pitchFamily="34" charset="0"/>
              </a:rPr>
              <a:t>Semester </a:t>
            </a:r>
            <a:r>
              <a:rPr lang="en-US" sz="800" dirty="0" smtClean="0">
                <a:solidFill>
                  <a:srgbClr val="E46C0A"/>
                </a:solidFill>
                <a:latin typeface="Arial Black" pitchFamily="34" charset="0"/>
              </a:rPr>
              <a:t>2)</a:t>
            </a:r>
            <a:endParaRPr lang="en-US" sz="800" dirty="0">
              <a:solidFill>
                <a:srgbClr val="E46C0A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98259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228600"/>
            <a:ext cx="8229600" cy="78898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sz="4400" dirty="0" smtClean="0">
                <a:solidFill>
                  <a:srgbClr val="E46C0A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Q8 Reference Solution</a:t>
            </a:r>
          </a:p>
        </p:txBody>
      </p:sp>
      <p:sp>
        <p:nvSpPr>
          <p:cNvPr id="10" name="Slide Number Placeholder 3"/>
          <p:cNvSpPr txBox="1">
            <a:spLocks noGrp="1"/>
          </p:cNvSpPr>
          <p:nvPr/>
        </p:nvSpPr>
        <p:spPr bwMode="auto">
          <a:xfrm>
            <a:off x="8225680" y="6425713"/>
            <a:ext cx="522784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57E0D310-E243-4863-86A5-9F988E56BD2C}" type="slidenum">
              <a:rPr lang="en-SG" altLang="zh-CN" sz="800" dirty="0">
                <a:solidFill>
                  <a:srgbClr val="E46C0A"/>
                </a:solidFill>
                <a:latin typeface="Arial Black" pitchFamily="34" charset="0"/>
              </a:rPr>
              <a:pPr algn="r" eaLnBrk="1" hangingPunct="1"/>
              <a:t>3</a:t>
            </a:fld>
            <a:r>
              <a:rPr lang="en-US" altLang="zh-CN" sz="800" dirty="0">
                <a:solidFill>
                  <a:srgbClr val="E46C0A"/>
                </a:solidFill>
                <a:latin typeface="Arial Black" pitchFamily="34" charset="0"/>
              </a:rPr>
              <a:t> </a:t>
            </a:r>
            <a:r>
              <a:rPr lang="en-US" altLang="zh-CN" sz="800" dirty="0" smtClean="0">
                <a:solidFill>
                  <a:srgbClr val="E46C0A"/>
                </a:solidFill>
                <a:latin typeface="Arial Black" pitchFamily="34" charset="0"/>
              </a:rPr>
              <a:t> </a:t>
            </a:r>
            <a:endParaRPr lang="en-SG" altLang="zh-CN" sz="800" dirty="0">
              <a:solidFill>
                <a:srgbClr val="E46C0A"/>
              </a:solidFill>
              <a:latin typeface="Arial Black" pitchFamily="34" charset="0"/>
            </a:endParaRP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79512" y="6436568"/>
            <a:ext cx="2514600" cy="215444"/>
          </a:xfrm>
          <a:noFill/>
          <a:ln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zh-CN" sz="800" dirty="0">
                <a:solidFill>
                  <a:srgbClr val="E46C0A"/>
                </a:solidFill>
                <a:latin typeface="Arial Black" pitchFamily="34" charset="0"/>
              </a:rPr>
              <a:t>© </a:t>
            </a:r>
            <a:r>
              <a:rPr lang="en-US" sz="800" dirty="0" smtClean="0">
                <a:solidFill>
                  <a:srgbClr val="E46C0A"/>
                </a:solidFill>
                <a:latin typeface="Arial Black" pitchFamily="34" charset="0"/>
              </a:rPr>
              <a:t>CS1010 (AY2011/12 </a:t>
            </a:r>
            <a:r>
              <a:rPr lang="en-US" sz="800" dirty="0">
                <a:solidFill>
                  <a:srgbClr val="E46C0A"/>
                </a:solidFill>
                <a:latin typeface="Arial Black" pitchFamily="34" charset="0"/>
              </a:rPr>
              <a:t>Semester </a:t>
            </a:r>
            <a:r>
              <a:rPr lang="en-US" sz="800" dirty="0" smtClean="0">
                <a:solidFill>
                  <a:srgbClr val="E46C0A"/>
                </a:solidFill>
                <a:latin typeface="Arial Black" pitchFamily="34" charset="0"/>
              </a:rPr>
              <a:t>2)</a:t>
            </a:r>
            <a:endParaRPr lang="en-US" sz="800" dirty="0">
              <a:solidFill>
                <a:srgbClr val="E46C0A"/>
              </a:solidFill>
              <a:latin typeface="Arial Black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3568" y="1190357"/>
            <a:ext cx="7488832" cy="5262979"/>
          </a:xfrm>
          <a:prstGeom prst="rect">
            <a:avLst/>
          </a:prstGeom>
          <a:solidFill>
            <a:schemeClr val="lt1"/>
          </a:solidFill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SG" b="1" dirty="0" err="1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SG" b="1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void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/>
            <a:r>
              <a:rPr lang="en-SG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/>
            <a:r>
              <a:rPr lang="en-SG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b="1" dirty="0" err="1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/>
            <a:r>
              <a:rPr lang="en-SG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b="1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char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SG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100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];  // suppose at most 99 input chars</a:t>
            </a:r>
          </a:p>
          <a:p>
            <a:pPr algn="l"/>
            <a:endParaRPr lang="en-SG" b="1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SG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b="1" dirty="0" err="1">
                <a:latin typeface="Courier New" pitchFamily="49" charset="0"/>
                <a:cs typeface="Courier New" pitchFamily="49" charset="0"/>
              </a:rPr>
              <a:t>fgets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SG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100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SG" b="1" dirty="0" err="1">
                <a:latin typeface="Courier New" pitchFamily="49" charset="0"/>
                <a:cs typeface="Courier New" pitchFamily="49" charset="0"/>
              </a:rPr>
              <a:t>stdin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/>
            <a:r>
              <a:rPr lang="en-SG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b="1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b="1" dirty="0" err="1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/>
            <a:r>
              <a:rPr lang="en-SG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b="1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if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 ( </a:t>
            </a:r>
            <a:r>
              <a:rPr lang="en-SG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[len-</a:t>
            </a:r>
            <a:r>
              <a:rPr lang="en-SG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] == </a:t>
            </a:r>
            <a:r>
              <a:rPr lang="en-SG" b="1" dirty="0">
                <a:solidFill>
                  <a:srgbClr val="FF0000"/>
                </a:solidFill>
                <a:latin typeface="Courier New" pitchFamily="49" charset="0"/>
              </a:rPr>
              <a:t>'\n' 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/>
            <a:r>
              <a:rPr lang="en-SG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SG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[len-</a:t>
            </a:r>
            <a:r>
              <a:rPr lang="en-SG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SG" b="1" dirty="0">
                <a:solidFill>
                  <a:srgbClr val="FF0000"/>
                </a:solidFill>
                <a:latin typeface="Courier New" pitchFamily="49" charset="0"/>
              </a:rPr>
              <a:t>'\0'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/>
            <a:endParaRPr lang="en-SG" b="1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SG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"length: </a:t>
            </a:r>
            <a:r>
              <a:rPr lang="en-SG" b="1" dirty="0">
                <a:solidFill>
                  <a:srgbClr val="FF0000"/>
                </a:solidFill>
                <a:latin typeface="Courier New" pitchFamily="49" charset="0"/>
              </a:rPr>
              <a:t>%d\n</a:t>
            </a:r>
            <a:r>
              <a:rPr lang="en-SG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SG" b="1" dirty="0" err="1">
                <a:latin typeface="Courier New" pitchFamily="49" charset="0"/>
                <a:cs typeface="Courier New" pitchFamily="49" charset="0"/>
              </a:rPr>
              <a:t>mystrlen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algn="l"/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algn="l"/>
            <a:r>
              <a:rPr lang="en-SG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/>
            <a:endParaRPr lang="en-SG" b="1" dirty="0" smtClean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SG" b="1" dirty="0" err="1" smtClean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lang="en-SG" b="1" dirty="0" smtClean="0">
                <a:latin typeface="Courier New" pitchFamily="49" charset="0"/>
              </a:rPr>
              <a:t> </a:t>
            </a:r>
            <a:r>
              <a:rPr lang="en-SG" b="1" dirty="0" err="1">
                <a:latin typeface="Courier New" pitchFamily="49" charset="0"/>
              </a:rPr>
              <a:t>mystrlen</a:t>
            </a:r>
            <a:r>
              <a:rPr lang="en-SG" b="1" dirty="0">
                <a:latin typeface="Courier New" pitchFamily="49" charset="0"/>
              </a:rPr>
              <a:t>(</a:t>
            </a:r>
            <a:r>
              <a:rPr lang="en-SG" b="1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char</a:t>
            </a:r>
            <a:r>
              <a:rPr lang="en-SG" b="1" dirty="0">
                <a:latin typeface="Courier New" pitchFamily="49" charset="0"/>
              </a:rPr>
              <a:t> </a:t>
            </a:r>
            <a:r>
              <a:rPr lang="en-SG" b="1" dirty="0" err="1">
                <a:latin typeface="Courier New" pitchFamily="49" charset="0"/>
              </a:rPr>
              <a:t>str</a:t>
            </a:r>
            <a:r>
              <a:rPr lang="en-SG" b="1" dirty="0">
                <a:latin typeface="Courier New" pitchFamily="49" charset="0"/>
              </a:rPr>
              <a:t>[])</a:t>
            </a:r>
          </a:p>
          <a:p>
            <a:pPr algn="l"/>
            <a:r>
              <a:rPr lang="en-SG" b="1" dirty="0">
                <a:latin typeface="Courier New" pitchFamily="49" charset="0"/>
              </a:rPr>
              <a:t>{</a:t>
            </a:r>
          </a:p>
          <a:p>
            <a:pPr algn="l"/>
            <a:r>
              <a:rPr lang="en-SG" b="1" dirty="0">
                <a:latin typeface="Courier New" pitchFamily="49" charset="0"/>
              </a:rPr>
              <a:t> </a:t>
            </a:r>
            <a:r>
              <a:rPr lang="en-SG" b="1" dirty="0" smtClean="0">
                <a:latin typeface="Courier New" pitchFamily="49" charset="0"/>
              </a:rPr>
              <a:t>   </a:t>
            </a:r>
            <a:r>
              <a:rPr lang="en-SG" b="1" dirty="0" err="1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lang="en-SG" b="1" dirty="0">
                <a:latin typeface="Courier New" pitchFamily="49" charset="0"/>
              </a:rPr>
              <a:t> </a:t>
            </a:r>
            <a:r>
              <a:rPr lang="en-SG" b="1" dirty="0" smtClean="0">
                <a:latin typeface="Courier New" pitchFamily="49" charset="0"/>
              </a:rPr>
              <a:t>count </a:t>
            </a:r>
            <a:r>
              <a:rPr lang="en-SG" b="1" dirty="0">
                <a:latin typeface="Courier New" pitchFamily="49" charset="0"/>
              </a:rPr>
              <a:t>= </a:t>
            </a:r>
            <a:r>
              <a:rPr lang="en-SG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b="1" dirty="0">
                <a:latin typeface="Courier New" pitchFamily="49" charset="0"/>
              </a:rPr>
              <a:t>;</a:t>
            </a:r>
          </a:p>
          <a:p>
            <a:pPr algn="l"/>
            <a:r>
              <a:rPr lang="en-SG" b="1" dirty="0">
                <a:latin typeface="Courier New" pitchFamily="49" charset="0"/>
              </a:rPr>
              <a:t>  </a:t>
            </a:r>
            <a:r>
              <a:rPr lang="en-SG" b="1" dirty="0" smtClean="0">
                <a:latin typeface="Courier New" pitchFamily="49" charset="0"/>
              </a:rPr>
              <a:t>  </a:t>
            </a:r>
            <a:r>
              <a:rPr lang="en-SG" b="1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while</a:t>
            </a:r>
            <a:r>
              <a:rPr lang="en-SG" b="1" dirty="0">
                <a:latin typeface="Courier New" pitchFamily="49" charset="0"/>
              </a:rPr>
              <a:t> (</a:t>
            </a:r>
            <a:r>
              <a:rPr lang="en-SG" b="1" dirty="0" err="1" smtClean="0">
                <a:latin typeface="Courier New" pitchFamily="49" charset="0"/>
              </a:rPr>
              <a:t>str</a:t>
            </a:r>
            <a:r>
              <a:rPr lang="en-SG" b="1" dirty="0" smtClean="0">
                <a:latin typeface="Courier New" pitchFamily="49" charset="0"/>
              </a:rPr>
              <a:t>[count] </a:t>
            </a:r>
            <a:r>
              <a:rPr lang="en-SG" b="1" dirty="0">
                <a:latin typeface="Courier New" pitchFamily="49" charset="0"/>
              </a:rPr>
              <a:t>!= </a:t>
            </a:r>
            <a:r>
              <a:rPr lang="en-SG" b="1" dirty="0">
                <a:solidFill>
                  <a:srgbClr val="FF0000"/>
                </a:solidFill>
                <a:latin typeface="Courier New" pitchFamily="49" charset="0"/>
              </a:rPr>
              <a:t>'\0</a:t>
            </a:r>
            <a:r>
              <a:rPr lang="en-SG" b="1" dirty="0" smtClean="0">
                <a:solidFill>
                  <a:srgbClr val="FF0000"/>
                </a:solidFill>
                <a:latin typeface="Courier New" pitchFamily="49" charset="0"/>
              </a:rPr>
              <a:t>'</a:t>
            </a:r>
            <a:r>
              <a:rPr lang="en-SG" b="1" dirty="0" smtClean="0">
                <a:latin typeface="Courier New" pitchFamily="49" charset="0"/>
              </a:rPr>
              <a:t>)</a:t>
            </a:r>
          </a:p>
          <a:p>
            <a:pPr algn="l"/>
            <a:r>
              <a:rPr lang="en-SG" b="1" dirty="0" smtClean="0">
                <a:latin typeface="Courier New" pitchFamily="49" charset="0"/>
              </a:rPr>
              <a:t>        count++;</a:t>
            </a:r>
          </a:p>
          <a:p>
            <a:pPr algn="l"/>
            <a:r>
              <a:rPr lang="en-SG" b="1" dirty="0" smtClean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    return</a:t>
            </a:r>
            <a:r>
              <a:rPr lang="en-SG" b="1" dirty="0" smtClean="0">
                <a:latin typeface="Courier New" pitchFamily="49" charset="0"/>
              </a:rPr>
              <a:t> </a:t>
            </a:r>
            <a:r>
              <a:rPr lang="en-SG" b="1" dirty="0">
                <a:latin typeface="Courier New" pitchFamily="49" charset="0"/>
              </a:rPr>
              <a:t>count;</a:t>
            </a:r>
          </a:p>
          <a:p>
            <a:pPr algn="l"/>
            <a:r>
              <a:rPr lang="en-SG" b="1" dirty="0" smtClean="0">
                <a:latin typeface="Courier New" pitchFamily="49" charset="0"/>
              </a:rPr>
              <a:t>}</a:t>
            </a:r>
            <a:endParaRPr lang="en-US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111619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41166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Characters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FF0000"/>
                </a:solidFill>
              </a:rPr>
              <a:t>char </a:t>
            </a:r>
            <a:r>
              <a:rPr lang="en-US" sz="2000" dirty="0" smtClean="0"/>
              <a:t>data type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FF0000"/>
                </a:solidFill>
              </a:rPr>
              <a:t>Character constants</a:t>
            </a:r>
            <a:r>
              <a:rPr lang="en-US" sz="2000" dirty="0" smtClean="0"/>
              <a:t>: ‘G’, ‘8’, ‘*’, ‘\</a:t>
            </a:r>
            <a:r>
              <a:rPr lang="en-US" sz="2000" dirty="0" err="1" smtClean="0"/>
              <a:t>n</a:t>
            </a:r>
            <a:r>
              <a:rPr lang="en-US" sz="2000" dirty="0" smtClean="0"/>
              <a:t>’</a:t>
            </a:r>
          </a:p>
          <a:p>
            <a:pPr lvl="1">
              <a:buFont typeface="Wingdings" pitchFamily="2" charset="2"/>
              <a:buChar char="Ø"/>
            </a:pPr>
            <a:r>
              <a:rPr lang="en-SG" sz="2000" dirty="0" smtClean="0"/>
              <a:t>Characters are stored in </a:t>
            </a:r>
            <a:r>
              <a:rPr lang="en-SG" sz="2000" dirty="0" smtClean="0">
                <a:solidFill>
                  <a:srgbClr val="FF0000"/>
                </a:solidFill>
              </a:rPr>
              <a:t>one byte</a:t>
            </a:r>
            <a:r>
              <a:rPr lang="en-SG" sz="2000" dirty="0" smtClean="0"/>
              <a:t>, and are encoded as numbers using the ASCII scheme</a:t>
            </a:r>
            <a:r>
              <a:rPr lang="en-SG" sz="2000" dirty="0" smtClean="0"/>
              <a:t>.</a:t>
            </a:r>
          </a:p>
          <a:p>
            <a:pPr lvl="1">
              <a:buFont typeface="Wingdings" pitchFamily="2" charset="2"/>
              <a:buChar char="Ø"/>
            </a:pPr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Strings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An array of characters, </a:t>
            </a:r>
            <a:r>
              <a:rPr lang="en-US" sz="2000" dirty="0" smtClean="0">
                <a:solidFill>
                  <a:srgbClr val="FF0000"/>
                </a:solidFill>
              </a:rPr>
              <a:t>terminated by a null character ‘\0</a:t>
            </a:r>
            <a:r>
              <a:rPr lang="en-US" sz="2000" dirty="0" smtClean="0">
                <a:solidFill>
                  <a:srgbClr val="FF0000"/>
                </a:solidFill>
              </a:rPr>
              <a:t>’</a:t>
            </a:r>
            <a:endParaRPr lang="en-US" sz="2000" dirty="0" smtClean="0"/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FF0000"/>
                </a:solidFill>
              </a:rPr>
              <a:t>String constants:</a:t>
            </a:r>
            <a:r>
              <a:rPr lang="en-US" sz="2000" dirty="0" smtClean="0"/>
              <a:t> “A”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81"/>
          <p:cNvSpPr>
            <a:spLocks noChangeArrowheads="1"/>
          </p:cNvSpPr>
          <p:nvPr/>
        </p:nvSpPr>
        <p:spPr bwMode="auto">
          <a:xfrm>
            <a:off x="949657" y="4941168"/>
            <a:ext cx="6670343" cy="661720"/>
          </a:xfrm>
          <a:prstGeom prst="rect">
            <a:avLst/>
          </a:prstGeom>
          <a:noFill/>
          <a:ln w="9525">
            <a:solidFill>
              <a:srgbClr val="009DD9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indent="-114300" algn="l">
              <a:spcBef>
                <a:spcPts val="600"/>
              </a:spcBef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char</a:t>
            </a: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fruit_name</a:t>
            </a:r>
            <a:r>
              <a:rPr lang="en-US" sz="1600" b="1" dirty="0">
                <a:latin typeface="Courier New" pitchFamily="49" charset="0"/>
              </a:rPr>
              <a:t>[]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"apple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"</a:t>
            </a:r>
            <a:r>
              <a:rPr lang="en-US" sz="1600" b="1" dirty="0" smtClean="0">
                <a:latin typeface="Courier New" pitchFamily="49" charset="0"/>
              </a:rPr>
              <a:t>;</a:t>
            </a:r>
            <a:endParaRPr lang="en-US" sz="1600" b="1" dirty="0">
              <a:latin typeface="Courier New" pitchFamily="49" charset="0"/>
            </a:endParaRPr>
          </a:p>
          <a:p>
            <a:pPr indent="-114300" algn="l">
              <a:spcBef>
                <a:spcPts val="600"/>
              </a:spcBef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char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fruit_name</a:t>
            </a:r>
            <a:r>
              <a:rPr lang="en-US" sz="1600" b="1" dirty="0" smtClean="0">
                <a:latin typeface="Courier New" pitchFamily="49" charset="0"/>
              </a:rPr>
              <a:t>[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6</a:t>
            </a:r>
            <a:r>
              <a:rPr lang="en-US" sz="1600" b="1" dirty="0" smtClean="0">
                <a:latin typeface="Courier New" pitchFamily="49" charset="0"/>
              </a:rPr>
              <a:t>] </a:t>
            </a:r>
            <a:r>
              <a:rPr lang="en-US" sz="1600" b="1" dirty="0">
                <a:latin typeface="Courier New" pitchFamily="49" charset="0"/>
              </a:rPr>
              <a:t>= {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'a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'</a:t>
            </a:r>
            <a:r>
              <a:rPr lang="en-US" sz="1600" b="1" dirty="0" smtClean="0">
                <a:latin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'p'</a:t>
            </a:r>
            <a:r>
              <a:rPr lang="en-US" sz="1600" b="1" dirty="0" smtClean="0">
                <a:latin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'p'</a:t>
            </a:r>
            <a:r>
              <a:rPr lang="en-US" sz="1600" b="1" dirty="0" smtClean="0">
                <a:latin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'l'</a:t>
            </a:r>
            <a:r>
              <a:rPr lang="en-US" sz="1600" b="1" dirty="0" smtClean="0">
                <a:latin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'e'</a:t>
            </a:r>
            <a:r>
              <a:rPr lang="en-US" sz="1600" b="1" dirty="0" smtClean="0">
                <a:latin typeface="Courier New" pitchFamily="49" charset="0"/>
              </a:rPr>
              <a:t>};</a:t>
            </a:r>
            <a:endParaRPr lang="en-US" sz="1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79512" y="6436568"/>
            <a:ext cx="2514600" cy="215444"/>
          </a:xfrm>
          <a:noFill/>
          <a:ln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zh-CN" sz="800" dirty="0">
                <a:solidFill>
                  <a:srgbClr val="E46C0A"/>
                </a:solidFill>
                <a:latin typeface="Arial Black" pitchFamily="34" charset="0"/>
              </a:rPr>
              <a:t>© </a:t>
            </a:r>
            <a:r>
              <a:rPr lang="en-US" sz="800" dirty="0" smtClean="0">
                <a:solidFill>
                  <a:srgbClr val="E46C0A"/>
                </a:solidFill>
                <a:latin typeface="Arial Black" pitchFamily="34" charset="0"/>
              </a:rPr>
              <a:t>CS1010 (AY2011/12 </a:t>
            </a:r>
            <a:r>
              <a:rPr lang="en-US" sz="800" dirty="0">
                <a:solidFill>
                  <a:srgbClr val="E46C0A"/>
                </a:solidFill>
                <a:latin typeface="Arial Black" pitchFamily="34" charset="0"/>
              </a:rPr>
              <a:t>Semester </a:t>
            </a:r>
            <a:r>
              <a:rPr lang="en-US" sz="800" dirty="0" smtClean="0">
                <a:solidFill>
                  <a:srgbClr val="E46C0A"/>
                </a:solidFill>
                <a:latin typeface="Arial Black" pitchFamily="34" charset="0"/>
              </a:rPr>
              <a:t>2)</a:t>
            </a:r>
            <a:endParaRPr lang="en-US" sz="800" dirty="0">
              <a:solidFill>
                <a:srgbClr val="E46C0A"/>
              </a:solidFill>
              <a:latin typeface="Arial Black" pitchFamily="34" charset="0"/>
            </a:endParaRPr>
          </a:p>
        </p:txBody>
      </p:sp>
      <p:sp>
        <p:nvSpPr>
          <p:cNvPr id="8" name="Slide Number Placeholder 3"/>
          <p:cNvSpPr txBox="1">
            <a:spLocks noGrp="1"/>
          </p:cNvSpPr>
          <p:nvPr/>
        </p:nvSpPr>
        <p:spPr bwMode="auto">
          <a:xfrm>
            <a:off x="8225680" y="6425713"/>
            <a:ext cx="522784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57E0D310-E243-4863-86A5-9F988E56BD2C}" type="slidenum">
              <a:rPr lang="en-SG" altLang="zh-CN" sz="800" dirty="0">
                <a:solidFill>
                  <a:srgbClr val="E46C0A"/>
                </a:solidFill>
                <a:latin typeface="Arial Black" pitchFamily="34" charset="0"/>
              </a:rPr>
              <a:pPr algn="r" eaLnBrk="1" hangingPunct="1"/>
              <a:t>4</a:t>
            </a:fld>
            <a:r>
              <a:rPr lang="en-US" altLang="zh-CN" sz="800" dirty="0">
                <a:solidFill>
                  <a:srgbClr val="E46C0A"/>
                </a:solidFill>
                <a:latin typeface="Arial Black" pitchFamily="34" charset="0"/>
              </a:rPr>
              <a:t> </a:t>
            </a:r>
            <a:r>
              <a:rPr lang="en-US" altLang="zh-CN" sz="800" dirty="0" smtClean="0">
                <a:solidFill>
                  <a:srgbClr val="E46C0A"/>
                </a:solidFill>
                <a:latin typeface="Arial Black" pitchFamily="34" charset="0"/>
              </a:rPr>
              <a:t> </a:t>
            </a:r>
            <a:endParaRPr lang="en-SG" altLang="zh-CN" sz="800" dirty="0">
              <a:solidFill>
                <a:srgbClr val="E46C0A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7"/>
          <p:cNvGrpSpPr>
            <a:grpSpLocks/>
          </p:cNvGrpSpPr>
          <p:nvPr/>
        </p:nvGrpSpPr>
        <p:grpSpPr bwMode="auto">
          <a:xfrm>
            <a:off x="485328" y="1423392"/>
            <a:ext cx="6332538" cy="4594225"/>
            <a:chOff x="687" y="681"/>
            <a:chExt cx="3989" cy="2894"/>
          </a:xfrm>
        </p:grpSpPr>
        <p:sp>
          <p:nvSpPr>
            <p:cNvPr id="69636" name="Rectangle 1028"/>
            <p:cNvSpPr>
              <a:spLocks noChangeArrowheads="1"/>
            </p:cNvSpPr>
            <p:nvPr/>
          </p:nvSpPr>
          <p:spPr bwMode="auto">
            <a:xfrm>
              <a:off x="687" y="681"/>
              <a:ext cx="3989" cy="28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pic>
          <p:nvPicPr>
            <p:cNvPr id="11278" name="Picture 102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72" y="744"/>
              <a:ext cx="3816" cy="27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030"/>
          <p:cNvGrpSpPr>
            <a:grpSpLocks/>
          </p:cNvGrpSpPr>
          <p:nvPr/>
        </p:nvGrpSpPr>
        <p:grpSpPr bwMode="auto">
          <a:xfrm>
            <a:off x="852041" y="1591667"/>
            <a:ext cx="7954962" cy="3170237"/>
            <a:chOff x="643" y="838"/>
            <a:chExt cx="5011" cy="1997"/>
          </a:xfrm>
        </p:grpSpPr>
        <p:grpSp>
          <p:nvGrpSpPr>
            <p:cNvPr id="5" name="Group 1031"/>
            <p:cNvGrpSpPr>
              <a:grpSpLocks/>
            </p:cNvGrpSpPr>
            <p:nvPr/>
          </p:nvGrpSpPr>
          <p:grpSpPr bwMode="auto">
            <a:xfrm>
              <a:off x="4205" y="2082"/>
              <a:ext cx="1449" cy="753"/>
              <a:chOff x="4205" y="2082"/>
              <a:chExt cx="1449" cy="753"/>
            </a:xfrm>
          </p:grpSpPr>
          <p:sp>
            <p:nvSpPr>
              <p:cNvPr id="69640" name="AutoShape 1032"/>
              <p:cNvSpPr>
                <a:spLocks noChangeArrowheads="1"/>
              </p:cNvSpPr>
              <p:nvPr/>
            </p:nvSpPr>
            <p:spPr bwMode="auto">
              <a:xfrm>
                <a:off x="4659" y="2082"/>
                <a:ext cx="995" cy="753"/>
              </a:xfrm>
              <a:prstGeom prst="roundRect">
                <a:avLst>
                  <a:gd name="adj" fmla="val 16667"/>
                </a:avLst>
              </a:prstGeom>
              <a:solidFill>
                <a:srgbClr val="CCECFF"/>
              </a:solidFill>
              <a:ln w="9525">
                <a:solidFill>
                  <a:srgbClr val="CCECFF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chemeClr val="tx1"/>
                </a:outerShdw>
              </a:effectLst>
            </p:spPr>
            <p:txBody>
              <a:bodyPr anchor="ctr"/>
              <a:lstStyle/>
              <a:p>
                <a:pPr>
                  <a:defRPr/>
                </a:pPr>
                <a:r>
                  <a:rPr lang="en-US" altLang="ja-JP" sz="1400" dirty="0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  <a:cs typeface="+mn-cs"/>
                  </a:rPr>
                  <a:t>For example, character </a:t>
                </a:r>
                <a:r>
                  <a:rPr lang="en-US" altLang="ja-JP" sz="1400" dirty="0">
                    <a:solidFill>
                      <a:srgbClr val="FF0000"/>
                    </a:solidFill>
                    <a:latin typeface="Arial" pitchFamily="34" charset="0"/>
                    <a:ea typeface="ＭＳ Ｐゴシック" pitchFamily="34" charset="-128"/>
                    <a:cs typeface="+mn-cs"/>
                  </a:rPr>
                  <a:t>'O'</a:t>
                </a:r>
                <a:r>
                  <a:rPr lang="en-US" altLang="ja-JP" sz="1400" dirty="0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  <a:cs typeface="+mn-cs"/>
                  </a:rPr>
                  <a:t> is </a:t>
                </a:r>
                <a:r>
                  <a:rPr lang="en-US" altLang="ja-JP" sz="1400" dirty="0">
                    <a:solidFill>
                      <a:schemeClr val="tx2"/>
                    </a:solidFill>
                    <a:latin typeface="Arial" pitchFamily="34" charset="0"/>
                    <a:ea typeface="ＭＳ Ｐゴシック" pitchFamily="34" charset="-128"/>
                    <a:cs typeface="+mn-cs"/>
                  </a:rPr>
                  <a:t>79</a:t>
                </a:r>
                <a:r>
                  <a:rPr lang="en-US" altLang="ja-JP" sz="1400" dirty="0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  <a:cs typeface="+mn-cs"/>
                  </a:rPr>
                  <a:t> (row value </a:t>
                </a:r>
                <a:r>
                  <a:rPr lang="en-US" altLang="ja-JP" sz="1400" dirty="0">
                    <a:solidFill>
                      <a:schemeClr val="tx2"/>
                    </a:solidFill>
                    <a:latin typeface="Arial" pitchFamily="34" charset="0"/>
                    <a:ea typeface="ＭＳ Ｐゴシック" pitchFamily="34" charset="-128"/>
                    <a:cs typeface="+mn-cs"/>
                  </a:rPr>
                  <a:t>70</a:t>
                </a:r>
                <a:r>
                  <a:rPr lang="en-US" altLang="ja-JP" sz="1400" dirty="0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  <a:cs typeface="+mn-cs"/>
                  </a:rPr>
                  <a:t> + col value </a:t>
                </a:r>
                <a:r>
                  <a:rPr lang="en-US" altLang="ja-JP" sz="1400" dirty="0">
                    <a:solidFill>
                      <a:schemeClr val="tx2"/>
                    </a:solidFill>
                    <a:latin typeface="Arial" pitchFamily="34" charset="0"/>
                    <a:ea typeface="ＭＳ Ｐゴシック" pitchFamily="34" charset="-128"/>
                    <a:cs typeface="+mn-cs"/>
                  </a:rPr>
                  <a:t>9</a:t>
                </a:r>
                <a:r>
                  <a:rPr lang="en-US" altLang="ja-JP" sz="1400" dirty="0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  <a:cs typeface="+mn-cs"/>
                  </a:rPr>
                  <a:t> = </a:t>
                </a:r>
                <a:r>
                  <a:rPr lang="en-US" altLang="ja-JP" sz="1400" dirty="0">
                    <a:solidFill>
                      <a:schemeClr val="tx2"/>
                    </a:solidFill>
                    <a:latin typeface="Arial" pitchFamily="34" charset="0"/>
                    <a:ea typeface="ＭＳ Ｐゴシック" pitchFamily="34" charset="-128"/>
                    <a:cs typeface="+mn-cs"/>
                  </a:rPr>
                  <a:t>79</a:t>
                </a:r>
                <a:r>
                  <a:rPr lang="en-US" altLang="ja-JP" sz="1400" dirty="0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  <a:cs typeface="+mn-cs"/>
                  </a:rPr>
                  <a:t>).</a:t>
                </a:r>
              </a:p>
            </p:txBody>
          </p:sp>
          <p:cxnSp>
            <p:nvCxnSpPr>
              <p:cNvPr id="11276" name="AutoShape 1033"/>
              <p:cNvCxnSpPr>
                <a:cxnSpLocks noChangeShapeType="1"/>
                <a:stCxn id="69640" idx="1"/>
              </p:cNvCxnSpPr>
              <p:nvPr/>
            </p:nvCxnSpPr>
            <p:spPr bwMode="auto">
              <a:xfrm flipH="1" flipV="1">
                <a:off x="4205" y="2457"/>
                <a:ext cx="454" cy="2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</p:grpSp>
        <p:sp>
          <p:nvSpPr>
            <p:cNvPr id="11272" name="AutoShape 1034"/>
            <p:cNvSpPr>
              <a:spLocks noChangeArrowheads="1"/>
            </p:cNvSpPr>
            <p:nvPr/>
          </p:nvSpPr>
          <p:spPr bwMode="auto">
            <a:xfrm>
              <a:off x="3981" y="2371"/>
              <a:ext cx="192" cy="192"/>
            </a:xfrm>
            <a:prstGeom prst="roundRect">
              <a:avLst>
                <a:gd name="adj" fmla="val 6250"/>
              </a:avLst>
            </a:prstGeom>
            <a:solidFill>
              <a:schemeClr val="tx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rgbClr val="ECF9FE"/>
                  </a:solidFill>
                  <a:latin typeface="Courier New" pitchFamily="49" charset="0"/>
                  <a:ea typeface="ＭＳ Ｐゴシック" pitchFamily="34" charset="-128"/>
                </a:rPr>
                <a:t>O</a:t>
              </a:r>
            </a:p>
          </p:txBody>
        </p:sp>
        <p:sp>
          <p:nvSpPr>
            <p:cNvPr id="11273" name="AutoShape 1035"/>
            <p:cNvSpPr>
              <a:spLocks noChangeArrowheads="1"/>
            </p:cNvSpPr>
            <p:nvPr/>
          </p:nvSpPr>
          <p:spPr bwMode="auto">
            <a:xfrm>
              <a:off x="3978" y="838"/>
              <a:ext cx="192" cy="169"/>
            </a:xfrm>
            <a:prstGeom prst="roundRect">
              <a:avLst>
                <a:gd name="adj" fmla="val 6250"/>
              </a:avLst>
            </a:prstGeom>
            <a:solidFill>
              <a:schemeClr val="tx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rgbClr val="ECF9FE"/>
                  </a:solidFill>
                  <a:latin typeface="Courier New" pitchFamily="49" charset="0"/>
                  <a:ea typeface="ＭＳ Ｐゴシック" pitchFamily="34" charset="-128"/>
                </a:rPr>
                <a:t>9</a:t>
              </a:r>
            </a:p>
          </p:txBody>
        </p:sp>
        <p:sp>
          <p:nvSpPr>
            <p:cNvPr id="11274" name="AutoShape 1036"/>
            <p:cNvSpPr>
              <a:spLocks noChangeArrowheads="1"/>
            </p:cNvSpPr>
            <p:nvPr/>
          </p:nvSpPr>
          <p:spPr bwMode="auto">
            <a:xfrm>
              <a:off x="643" y="2402"/>
              <a:ext cx="192" cy="169"/>
            </a:xfrm>
            <a:prstGeom prst="roundRect">
              <a:avLst>
                <a:gd name="adj" fmla="val 6250"/>
              </a:avLst>
            </a:prstGeom>
            <a:solidFill>
              <a:schemeClr val="tx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rgbClr val="ECF9FE"/>
                  </a:solidFill>
                  <a:latin typeface="Courier New" pitchFamily="49" charset="0"/>
                  <a:ea typeface="ＭＳ Ｐゴシック" pitchFamily="34" charset="-128"/>
                </a:rPr>
                <a:t>70</a:t>
              </a: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Characters</a:t>
            </a:r>
            <a:r>
              <a:rPr lang="en-US" dirty="0">
                <a:cs typeface="Arial" charset="0"/>
              </a:rPr>
              <a:t>: </a:t>
            </a:r>
            <a:r>
              <a:rPr lang="en-US" dirty="0" smtClean="0">
                <a:cs typeface="Arial" charset="0"/>
              </a:rPr>
              <a:t>ASCII </a:t>
            </a:r>
            <a:r>
              <a:rPr lang="en-US" dirty="0">
                <a:cs typeface="Arial" charset="0"/>
              </a:rPr>
              <a:t>T</a:t>
            </a:r>
            <a:r>
              <a:rPr lang="en-US" dirty="0" smtClean="0">
                <a:cs typeface="Arial" charset="0"/>
              </a:rPr>
              <a:t>able</a:t>
            </a:r>
            <a:endParaRPr lang="en-SG" dirty="0"/>
          </a:p>
        </p:txBody>
      </p:sp>
      <p:sp>
        <p:nvSpPr>
          <p:cNvPr id="15" name="Oval 14"/>
          <p:cNvSpPr/>
          <p:nvPr/>
        </p:nvSpPr>
        <p:spPr bwMode="auto">
          <a:xfrm>
            <a:off x="1143000" y="1752600"/>
            <a:ext cx="762000" cy="838200"/>
          </a:xfrm>
          <a:prstGeom prst="ellipse">
            <a:avLst/>
          </a:prstGeom>
          <a:noFill/>
          <a:ln w="31750">
            <a:solidFill>
              <a:srgbClr val="C00000"/>
            </a:solidFill>
            <a:round/>
            <a:headEnd/>
            <a:tailEnd type="none" w="med" len="med"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ooter Placeholder 6"/>
          <p:cNvSpPr txBox="1">
            <a:spLocks/>
          </p:cNvSpPr>
          <p:nvPr/>
        </p:nvSpPr>
        <p:spPr bwMode="auto">
          <a:xfrm>
            <a:off x="179512" y="6436568"/>
            <a:ext cx="25146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smtClean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© </a:t>
            </a:r>
            <a:r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CS1010 (AY2011/12 Semester 2)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E46C0A"/>
              </a:solidFill>
              <a:effectLst/>
              <a:uLnTx/>
              <a:uFillTx/>
              <a:latin typeface="Arial Black" pitchFamily="34" charset="0"/>
              <a:ea typeface="+mn-ea"/>
              <a:cs typeface="Arial" charset="0"/>
            </a:endParaRPr>
          </a:p>
        </p:txBody>
      </p:sp>
      <p:sp>
        <p:nvSpPr>
          <p:cNvPr id="19" name="Slide Number Placeholder 3"/>
          <p:cNvSpPr txBox="1">
            <a:spLocks noGrp="1"/>
          </p:cNvSpPr>
          <p:nvPr/>
        </p:nvSpPr>
        <p:spPr bwMode="auto">
          <a:xfrm>
            <a:off x="8225680" y="6425713"/>
            <a:ext cx="522784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57E0D310-E243-4863-86A5-9F988E56BD2C}" type="slidenum">
              <a:rPr lang="en-SG" altLang="zh-CN" sz="800" dirty="0">
                <a:solidFill>
                  <a:srgbClr val="E46C0A"/>
                </a:solidFill>
                <a:latin typeface="Arial Black" pitchFamily="34" charset="0"/>
              </a:rPr>
              <a:pPr algn="r" eaLnBrk="1" hangingPunct="1"/>
              <a:t>5</a:t>
            </a:fld>
            <a:r>
              <a:rPr lang="en-US" altLang="zh-CN" sz="800" dirty="0">
                <a:solidFill>
                  <a:srgbClr val="E46C0A"/>
                </a:solidFill>
                <a:latin typeface="Arial Black" pitchFamily="34" charset="0"/>
              </a:rPr>
              <a:t> </a:t>
            </a:r>
            <a:r>
              <a:rPr lang="en-US" altLang="zh-CN" sz="800" dirty="0" smtClean="0">
                <a:solidFill>
                  <a:srgbClr val="E46C0A"/>
                </a:solidFill>
                <a:latin typeface="Arial Black" pitchFamily="34" charset="0"/>
              </a:rPr>
              <a:t> </a:t>
            </a:r>
            <a:endParaRPr lang="en-SG" altLang="zh-CN" sz="800" dirty="0">
              <a:solidFill>
                <a:srgbClr val="E46C0A"/>
              </a:solidFill>
              <a:latin typeface="Arial Black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Must include </a:t>
            </a:r>
            <a:r>
              <a:rPr lang="en-US" sz="2400" dirty="0" smtClean="0">
                <a:solidFill>
                  <a:srgbClr val="FF0000"/>
                </a:solidFill>
              </a:rPr>
              <a:t>&lt;</a:t>
            </a:r>
            <a:r>
              <a:rPr lang="en-US" sz="2400" dirty="0" err="1" smtClean="0">
                <a:solidFill>
                  <a:srgbClr val="FF0000"/>
                </a:solidFill>
              </a:rPr>
              <a:t>ctype.h</a:t>
            </a:r>
            <a:r>
              <a:rPr lang="en-US" sz="2400" dirty="0" smtClean="0">
                <a:solidFill>
                  <a:srgbClr val="FF0000"/>
                </a:solidFill>
              </a:rPr>
              <a:t>&gt;</a:t>
            </a:r>
          </a:p>
          <a:p>
            <a:pPr>
              <a:buFont typeface="Wingdings" pitchFamily="2" charset="2"/>
              <a:buChar char="Ø"/>
            </a:pPr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Type checking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err="1" smtClean="0"/>
              <a:t>isalpha</a:t>
            </a:r>
            <a:r>
              <a:rPr lang="en-US" sz="2000" dirty="0" smtClean="0"/>
              <a:t>(c), </a:t>
            </a:r>
            <a:r>
              <a:rPr lang="en-US" sz="2000" dirty="0" err="1" smtClean="0"/>
              <a:t>isdigit</a:t>
            </a:r>
            <a:r>
              <a:rPr lang="en-US" sz="2000" dirty="0" smtClean="0"/>
              <a:t>(c</a:t>
            </a:r>
            <a:r>
              <a:rPr lang="en-US" sz="2000" dirty="0" smtClean="0"/>
              <a:t>), </a:t>
            </a:r>
            <a:r>
              <a:rPr lang="en-US" sz="2000" dirty="0" err="1" smtClean="0"/>
              <a:t>isalnum</a:t>
            </a:r>
            <a:r>
              <a:rPr lang="en-US" sz="2000" dirty="0" smtClean="0"/>
              <a:t>(c</a:t>
            </a:r>
            <a:r>
              <a:rPr lang="en-US" sz="2000" dirty="0" smtClean="0"/>
              <a:t>), </a:t>
            </a:r>
            <a:r>
              <a:rPr lang="en-US" sz="2000" dirty="0" err="1" smtClean="0"/>
              <a:t>isspace</a:t>
            </a:r>
            <a:r>
              <a:rPr lang="en-US" sz="2000" dirty="0" smtClean="0"/>
              <a:t>(c), </a:t>
            </a:r>
            <a:r>
              <a:rPr lang="en-US" sz="2000" dirty="0" err="1" smtClean="0"/>
              <a:t>ispunct</a:t>
            </a:r>
            <a:r>
              <a:rPr lang="en-US" sz="2000" dirty="0" smtClean="0"/>
              <a:t>(c</a:t>
            </a:r>
            <a:r>
              <a:rPr lang="en-US" sz="2000" dirty="0" smtClean="0"/>
              <a:t>)</a:t>
            </a:r>
          </a:p>
          <a:p>
            <a:pPr lvl="1">
              <a:buFont typeface="Wingdings" pitchFamily="2" charset="2"/>
              <a:buChar char="Ø"/>
            </a:pPr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Case checking/conversion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err="1" smtClean="0"/>
              <a:t>isupper</a:t>
            </a:r>
            <a:r>
              <a:rPr lang="en-US" sz="2000" dirty="0" smtClean="0"/>
              <a:t>(c), </a:t>
            </a:r>
            <a:r>
              <a:rPr lang="en-US" sz="2000" dirty="0" err="1" smtClean="0"/>
              <a:t>islower</a:t>
            </a:r>
            <a:r>
              <a:rPr lang="en-US" sz="2000" dirty="0" smtClean="0"/>
              <a:t>(c)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err="1" smtClean="0"/>
              <a:t>toupper</a:t>
            </a:r>
            <a:r>
              <a:rPr lang="en-US" sz="2000" dirty="0" smtClean="0"/>
              <a:t>(c), </a:t>
            </a:r>
            <a:r>
              <a:rPr lang="en-US" sz="2000" dirty="0" err="1" smtClean="0"/>
              <a:t>tolower</a:t>
            </a:r>
            <a:r>
              <a:rPr lang="en-US" sz="2000" dirty="0" smtClean="0"/>
              <a:t>(c</a:t>
            </a:r>
            <a:r>
              <a:rPr lang="en-US" sz="2000" dirty="0" smtClean="0"/>
              <a:t>)</a:t>
            </a:r>
          </a:p>
        </p:txBody>
      </p:sp>
      <p:sp>
        <p:nvSpPr>
          <p:cNvPr id="6" name="Slide Number Placeholder 3"/>
          <p:cNvSpPr txBox="1">
            <a:spLocks noGrp="1"/>
          </p:cNvSpPr>
          <p:nvPr/>
        </p:nvSpPr>
        <p:spPr bwMode="auto">
          <a:xfrm>
            <a:off x="8225680" y="6425713"/>
            <a:ext cx="522784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57E0D310-E243-4863-86A5-9F988E56BD2C}" type="slidenum">
              <a:rPr lang="en-SG" altLang="zh-CN" sz="800" dirty="0">
                <a:solidFill>
                  <a:srgbClr val="E46C0A"/>
                </a:solidFill>
                <a:latin typeface="Arial Black" pitchFamily="34" charset="0"/>
              </a:rPr>
              <a:pPr algn="r" eaLnBrk="1" hangingPunct="1"/>
              <a:t>6</a:t>
            </a:fld>
            <a:r>
              <a:rPr lang="en-US" altLang="zh-CN" sz="800" dirty="0">
                <a:solidFill>
                  <a:srgbClr val="E46C0A"/>
                </a:solidFill>
                <a:latin typeface="Arial Black" pitchFamily="34" charset="0"/>
              </a:rPr>
              <a:t> </a:t>
            </a:r>
            <a:r>
              <a:rPr lang="en-US" altLang="zh-CN" sz="800" dirty="0" smtClean="0">
                <a:solidFill>
                  <a:srgbClr val="E46C0A"/>
                </a:solidFill>
                <a:latin typeface="Arial Black" pitchFamily="34" charset="0"/>
              </a:rPr>
              <a:t> </a:t>
            </a:r>
            <a:endParaRPr lang="en-SG" altLang="zh-CN" sz="800" dirty="0">
              <a:solidFill>
                <a:srgbClr val="E46C0A"/>
              </a:solidFill>
              <a:latin typeface="Arial Black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79512" y="6436568"/>
            <a:ext cx="2514600" cy="215444"/>
          </a:xfrm>
          <a:noFill/>
          <a:ln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zh-CN" sz="800" dirty="0">
                <a:solidFill>
                  <a:srgbClr val="E46C0A"/>
                </a:solidFill>
                <a:latin typeface="Arial Black" pitchFamily="34" charset="0"/>
              </a:rPr>
              <a:t>© </a:t>
            </a:r>
            <a:r>
              <a:rPr lang="en-US" sz="800" dirty="0" smtClean="0">
                <a:solidFill>
                  <a:srgbClr val="E46C0A"/>
                </a:solidFill>
                <a:latin typeface="Arial Black" pitchFamily="34" charset="0"/>
              </a:rPr>
              <a:t>CS1010 (AY2011/12 </a:t>
            </a:r>
            <a:r>
              <a:rPr lang="en-US" sz="800" dirty="0">
                <a:solidFill>
                  <a:srgbClr val="E46C0A"/>
                </a:solidFill>
                <a:latin typeface="Arial Black" pitchFamily="34" charset="0"/>
              </a:rPr>
              <a:t>Semester </a:t>
            </a:r>
            <a:r>
              <a:rPr lang="en-US" sz="800" dirty="0" smtClean="0">
                <a:solidFill>
                  <a:srgbClr val="E46C0A"/>
                </a:solidFill>
                <a:latin typeface="Arial Black" pitchFamily="34" charset="0"/>
              </a:rPr>
              <a:t>2)</a:t>
            </a:r>
            <a:endParaRPr lang="en-US" sz="800" dirty="0">
              <a:solidFill>
                <a:srgbClr val="E46C0A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Must include </a:t>
            </a:r>
            <a:r>
              <a:rPr lang="en-US" sz="2400" dirty="0" smtClean="0">
                <a:solidFill>
                  <a:srgbClr val="FF0000"/>
                </a:solidFill>
              </a:rPr>
              <a:t>&lt;</a:t>
            </a:r>
            <a:r>
              <a:rPr lang="en-US" sz="2400" dirty="0" err="1" smtClean="0">
                <a:solidFill>
                  <a:srgbClr val="FF0000"/>
                </a:solidFill>
              </a:rPr>
              <a:t>string.h</a:t>
            </a:r>
            <a:r>
              <a:rPr lang="en-US" sz="2400" dirty="0" smtClean="0">
                <a:solidFill>
                  <a:srgbClr val="FF0000"/>
                </a:solidFill>
              </a:rPr>
              <a:t>&gt;</a:t>
            </a:r>
          </a:p>
          <a:p>
            <a:pPr>
              <a:buFont typeface="Wingdings" pitchFamily="2" charset="2"/>
              <a:buChar char="Ø"/>
            </a:pPr>
            <a:endParaRPr lang="en-US" sz="18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Information Access</a:t>
            </a:r>
            <a:endParaRPr lang="en-US" sz="2400" dirty="0" smtClean="0"/>
          </a:p>
          <a:p>
            <a:pPr lvl="1">
              <a:buFont typeface="Wingdings" pitchFamily="2" charset="2"/>
              <a:buChar char="Ø"/>
            </a:pPr>
            <a:r>
              <a:rPr lang="en-US" sz="2000" dirty="0" err="1" smtClean="0"/>
              <a:t>strlen</a:t>
            </a:r>
            <a:r>
              <a:rPr lang="en-US" sz="2000" dirty="0" smtClean="0"/>
              <a:t>(s)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err="1" smtClean="0"/>
              <a:t>strchr</a:t>
            </a:r>
            <a:r>
              <a:rPr lang="en-US" sz="2000" dirty="0" smtClean="0"/>
              <a:t>(s, c); </a:t>
            </a:r>
            <a:r>
              <a:rPr lang="en-US" sz="2000" dirty="0" err="1" smtClean="0"/>
              <a:t>strstr</a:t>
            </a:r>
            <a:r>
              <a:rPr lang="en-US" sz="2000" dirty="0" smtClean="0"/>
              <a:t>(s1, s2);</a:t>
            </a:r>
            <a:endParaRPr lang="en-US" sz="2000" dirty="0" smtClean="0"/>
          </a:p>
          <a:p>
            <a:pPr>
              <a:buFont typeface="Wingdings" pitchFamily="2" charset="2"/>
              <a:buChar char="Ø"/>
            </a:pPr>
            <a:endParaRPr lang="en-US" sz="18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Comparison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err="1" smtClean="0"/>
              <a:t>strcmp</a:t>
            </a:r>
            <a:r>
              <a:rPr lang="en-US" sz="2000" dirty="0" smtClean="0"/>
              <a:t>(s1, s2); </a:t>
            </a:r>
            <a:r>
              <a:rPr lang="en-US" sz="2000" dirty="0" err="1" smtClean="0"/>
              <a:t>strncmp</a:t>
            </a:r>
            <a:r>
              <a:rPr lang="en-US" sz="2000" dirty="0" smtClean="0"/>
              <a:t>(s1, s2, n)</a:t>
            </a:r>
          </a:p>
          <a:p>
            <a:pPr lvl="1">
              <a:buFont typeface="Wingdings" pitchFamily="2" charset="2"/>
              <a:buChar char="Ø"/>
            </a:pPr>
            <a:endParaRPr lang="en-US" sz="18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Manipulation</a:t>
            </a:r>
            <a:endParaRPr lang="en-US" sz="2400" dirty="0" smtClean="0"/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strcpy(s1, s2); strncpy(s1, s2, n</a:t>
            </a:r>
            <a:r>
              <a:rPr lang="en-US" sz="2000" dirty="0" smtClean="0"/>
              <a:t>) 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(Avoid </a:t>
            </a:r>
            <a:r>
              <a:rPr lang="en-US" sz="2000" dirty="0" smtClean="0">
                <a:solidFill>
                  <a:srgbClr val="FF0000"/>
                </a:solidFill>
              </a:rPr>
              <a:t>buffer overflow</a:t>
            </a:r>
            <a:r>
              <a:rPr lang="en-US" sz="2000" dirty="0" smtClean="0">
                <a:solidFill>
                  <a:srgbClr val="FF0000"/>
                </a:solidFill>
              </a:rPr>
              <a:t>!)</a:t>
            </a:r>
            <a:endParaRPr lang="en-US" sz="2000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err="1" smtClean="0"/>
              <a:t>strcat</a:t>
            </a:r>
            <a:r>
              <a:rPr lang="en-US" sz="2000" dirty="0" smtClean="0"/>
              <a:t>(s1</a:t>
            </a:r>
            <a:r>
              <a:rPr lang="en-US" sz="2000" dirty="0" smtClean="0"/>
              <a:t>, s2); strncat(s1, s2, n</a:t>
            </a:r>
            <a:r>
              <a:rPr lang="en-US" sz="2000" dirty="0" smtClean="0"/>
              <a:t>)</a:t>
            </a:r>
          </a:p>
          <a:p>
            <a:pPr lvl="1">
              <a:buFont typeface="Wingdings" pitchFamily="2" charset="2"/>
              <a:buChar char="Ø"/>
            </a:pPr>
            <a:endParaRPr lang="en-US" sz="2000" dirty="0" smtClean="0"/>
          </a:p>
        </p:txBody>
      </p:sp>
      <p:sp>
        <p:nvSpPr>
          <p:cNvPr id="6" name="Slide Number Placeholder 3"/>
          <p:cNvSpPr txBox="1">
            <a:spLocks noGrp="1"/>
          </p:cNvSpPr>
          <p:nvPr/>
        </p:nvSpPr>
        <p:spPr bwMode="auto">
          <a:xfrm>
            <a:off x="8225680" y="6425713"/>
            <a:ext cx="522784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57E0D310-E243-4863-86A5-9F988E56BD2C}" type="slidenum">
              <a:rPr lang="en-SG" altLang="zh-CN" sz="800" dirty="0">
                <a:solidFill>
                  <a:srgbClr val="E46C0A"/>
                </a:solidFill>
                <a:latin typeface="Arial Black" pitchFamily="34" charset="0"/>
              </a:rPr>
              <a:pPr algn="r" eaLnBrk="1" hangingPunct="1"/>
              <a:t>7</a:t>
            </a:fld>
            <a:r>
              <a:rPr lang="en-US" altLang="zh-CN" sz="800" dirty="0">
                <a:solidFill>
                  <a:srgbClr val="E46C0A"/>
                </a:solidFill>
                <a:latin typeface="Arial Black" pitchFamily="34" charset="0"/>
              </a:rPr>
              <a:t> </a:t>
            </a:r>
            <a:r>
              <a:rPr lang="en-US" altLang="zh-CN" sz="800" dirty="0" smtClean="0">
                <a:solidFill>
                  <a:srgbClr val="E46C0A"/>
                </a:solidFill>
                <a:latin typeface="Arial Black" pitchFamily="34" charset="0"/>
              </a:rPr>
              <a:t> </a:t>
            </a:r>
            <a:endParaRPr lang="en-SG" altLang="zh-CN" sz="800" dirty="0">
              <a:solidFill>
                <a:srgbClr val="E46C0A"/>
              </a:solidFill>
              <a:latin typeface="Arial Black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79512" y="6436568"/>
            <a:ext cx="2514600" cy="215444"/>
          </a:xfrm>
          <a:noFill/>
          <a:ln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zh-CN" sz="800" dirty="0">
                <a:solidFill>
                  <a:srgbClr val="E46C0A"/>
                </a:solidFill>
                <a:latin typeface="Arial Black" pitchFamily="34" charset="0"/>
              </a:rPr>
              <a:t>© </a:t>
            </a:r>
            <a:r>
              <a:rPr lang="en-US" sz="800" dirty="0" smtClean="0">
                <a:solidFill>
                  <a:srgbClr val="E46C0A"/>
                </a:solidFill>
                <a:latin typeface="Arial Black" pitchFamily="34" charset="0"/>
              </a:rPr>
              <a:t>CS1010 (AY2011/12 </a:t>
            </a:r>
            <a:r>
              <a:rPr lang="en-US" sz="800" dirty="0">
                <a:solidFill>
                  <a:srgbClr val="E46C0A"/>
                </a:solidFill>
                <a:latin typeface="Arial Black" pitchFamily="34" charset="0"/>
              </a:rPr>
              <a:t>Semester </a:t>
            </a:r>
            <a:r>
              <a:rPr lang="en-US" sz="800" dirty="0" smtClean="0">
                <a:solidFill>
                  <a:srgbClr val="E46C0A"/>
                </a:solidFill>
                <a:latin typeface="Arial Black" pitchFamily="34" charset="0"/>
              </a:rPr>
              <a:t>2)</a:t>
            </a:r>
            <a:endParaRPr lang="en-US" sz="800" dirty="0">
              <a:solidFill>
                <a:srgbClr val="E46C0A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and Pointer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1560" y="2132856"/>
            <a:ext cx="4419600" cy="255454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B05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b="1" dirty="0" smtClean="0">
                <a:latin typeface="Courier New" pitchFamily="49" charset="0"/>
              </a:rPr>
              <a:t> name[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12</a:t>
            </a:r>
            <a:r>
              <a:rPr lang="en-US" sz="1600" b="1" dirty="0" smtClean="0">
                <a:latin typeface="Courier New" pitchFamily="49" charset="0"/>
              </a:rPr>
              <a:t>] </a:t>
            </a:r>
            <a:r>
              <a:rPr lang="en-US" sz="1600" b="1" dirty="0">
                <a:latin typeface="Courier New" pitchFamily="49" charset="0"/>
              </a:rPr>
              <a:t>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"Chan Tan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smtClean="0">
                <a:latin typeface="Courier New" pitchFamily="49" charset="0"/>
              </a:rPr>
              <a:t>; </a:t>
            </a:r>
            <a:endParaRPr lang="en-US" sz="1600" b="1" dirty="0">
              <a:latin typeface="Courier New" pitchFamily="49" charset="0"/>
            </a:endParaRPr>
          </a:p>
          <a:p>
            <a:pPr algn="l"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</a:tabLst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</a:rPr>
              <a:t>*</a:t>
            </a:r>
            <a:r>
              <a:rPr lang="en-US" sz="1600" b="1" dirty="0" err="1">
                <a:latin typeface="Courier New" pitchFamily="49" charset="0"/>
              </a:rPr>
              <a:t>namePtr</a:t>
            </a:r>
            <a:r>
              <a:rPr lang="en-US" sz="1600" b="1" dirty="0">
                <a:latin typeface="Courier New" pitchFamily="49" charset="0"/>
              </a:rPr>
              <a:t>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"Chan Tan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smtClean="0">
                <a:latin typeface="Courier New" pitchFamily="49" charset="0"/>
              </a:rPr>
              <a:t>;</a:t>
            </a:r>
          </a:p>
          <a:p>
            <a:pPr algn="l"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</a:tabLst>
              <a:defRPr/>
            </a:pPr>
            <a:r>
              <a:rPr lang="en-US" sz="1600" b="1" dirty="0" err="1">
                <a:latin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"name =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%s\n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latin typeface="Courier New" pitchFamily="49" charset="0"/>
              </a:rPr>
              <a:t>, name);</a:t>
            </a:r>
          </a:p>
          <a:p>
            <a:pPr algn="l"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</a:tabLst>
              <a:defRPr/>
            </a:pPr>
            <a:r>
              <a:rPr lang="en-US" sz="1600" b="1" dirty="0" err="1">
                <a:latin typeface="Courier New" pitchFamily="49" charset="0"/>
              </a:rPr>
              <a:t>printf(</a:t>
            </a:r>
            <a:r>
              <a:rPr lang="en-US" sz="16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"namePtr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%s\n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"</a:t>
            </a:r>
            <a:r>
              <a:rPr lang="en-US" sz="1600" b="1" dirty="0">
                <a:latin typeface="Courier New" pitchFamily="49" charset="0"/>
              </a:rPr>
              <a:t>, </a:t>
            </a:r>
            <a:r>
              <a:rPr lang="en-US" sz="1600" b="1" dirty="0" err="1">
                <a:latin typeface="Courier New" pitchFamily="49" charset="0"/>
              </a:rPr>
              <a:t>namePtr</a:t>
            </a:r>
            <a:r>
              <a:rPr lang="en-US" sz="1600" b="1" dirty="0">
                <a:latin typeface="Courier New" pitchFamily="49" charset="0"/>
              </a:rPr>
              <a:t>)</a:t>
            </a:r>
            <a:r>
              <a:rPr lang="en-US" sz="1600" b="1" dirty="0" smtClean="0">
                <a:latin typeface="Courier New" pitchFamily="49" charset="0"/>
              </a:rPr>
              <a:t>;</a:t>
            </a:r>
          </a:p>
          <a:p>
            <a:pPr algn="l"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</a:tabLst>
              <a:defRPr/>
            </a:pPr>
            <a:endParaRPr lang="en-US" b="1" dirty="0" smtClean="0"/>
          </a:p>
          <a:p>
            <a:pPr algn="l"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</a:tabLst>
              <a:defRPr/>
            </a:pPr>
            <a:r>
              <a:rPr lang="en-US" b="1" dirty="0" err="1" smtClean="0"/>
              <a:t>strcpy(name</a:t>
            </a:r>
            <a:r>
              <a:rPr lang="en-US" b="1" dirty="0" smtClean="0"/>
              <a:t>, </a:t>
            </a:r>
            <a:r>
              <a:rPr lang="en-US" b="1" dirty="0" smtClean="0">
                <a:solidFill>
                  <a:srgbClr val="006600"/>
                </a:solidFill>
                <a:cs typeface="Courier New" pitchFamily="49" charset="0"/>
              </a:rPr>
              <a:t>"Lee Hsu"</a:t>
            </a:r>
            <a:r>
              <a:rPr lang="en-US" b="1" dirty="0" smtClean="0"/>
              <a:t>);</a:t>
            </a:r>
          </a:p>
          <a:p>
            <a:pPr algn="l"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</a:tabLst>
              <a:defRPr/>
            </a:pPr>
            <a:r>
              <a:rPr lang="en-US" b="1" dirty="0" err="1" smtClean="0"/>
              <a:t>namePtr</a:t>
            </a:r>
            <a:r>
              <a:rPr lang="en-US" b="1" dirty="0" smtClean="0"/>
              <a:t> =    </a:t>
            </a:r>
            <a:r>
              <a:rPr lang="en-US" b="1" dirty="0" smtClean="0">
                <a:solidFill>
                  <a:srgbClr val="006600"/>
                </a:solidFill>
                <a:cs typeface="Courier New" pitchFamily="49" charset="0"/>
              </a:rPr>
              <a:t>"Lee Hsu"</a:t>
            </a:r>
            <a:r>
              <a:rPr lang="en-US" b="1" dirty="0" smtClean="0"/>
              <a:t>;</a:t>
            </a:r>
          </a:p>
          <a:p>
            <a:pPr algn="l"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</a:tabLst>
              <a:defRPr/>
            </a:pPr>
            <a:r>
              <a:rPr lang="en-US" b="1" dirty="0" err="1" smtClean="0"/>
              <a:t>printf(</a:t>
            </a:r>
            <a:r>
              <a:rPr lang="en-US" b="1" dirty="0" err="1" smtClean="0">
                <a:solidFill>
                  <a:srgbClr val="006600"/>
                </a:solidFill>
                <a:cs typeface="Courier New" pitchFamily="49" charset="0"/>
              </a:rPr>
              <a:t>"name</a:t>
            </a:r>
            <a:r>
              <a:rPr lang="en-US" b="1" dirty="0" smtClean="0">
                <a:solidFill>
                  <a:srgbClr val="006600"/>
                </a:solidFill>
                <a:cs typeface="Courier New" pitchFamily="49" charset="0"/>
              </a:rPr>
              <a:t> =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%</a:t>
            </a:r>
            <a:r>
              <a:rPr lang="en-US" b="1" dirty="0" err="1" smtClean="0">
                <a:solidFill>
                  <a:srgbClr val="FF0000"/>
                </a:solidFill>
              </a:rPr>
              <a:t>s\n</a:t>
            </a:r>
            <a:r>
              <a:rPr lang="en-US" b="1" dirty="0" smtClean="0">
                <a:solidFill>
                  <a:srgbClr val="006600"/>
                </a:solidFill>
                <a:cs typeface="Courier New" pitchFamily="49" charset="0"/>
              </a:rPr>
              <a:t>"</a:t>
            </a:r>
            <a:r>
              <a:rPr lang="en-US" b="1" dirty="0" smtClean="0"/>
              <a:t>, name);</a:t>
            </a:r>
          </a:p>
          <a:p>
            <a:pPr algn="l"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</a:tabLst>
              <a:defRPr/>
            </a:pPr>
            <a:r>
              <a:rPr lang="en-US" b="1" dirty="0" err="1" smtClean="0"/>
              <a:t>printf(</a:t>
            </a:r>
            <a:r>
              <a:rPr lang="en-US" b="1" dirty="0" err="1" smtClean="0">
                <a:solidFill>
                  <a:srgbClr val="006600"/>
                </a:solidFill>
                <a:cs typeface="Courier New" pitchFamily="49" charset="0"/>
              </a:rPr>
              <a:t>"namePtr</a:t>
            </a:r>
            <a:r>
              <a:rPr lang="en-US" b="1" dirty="0" smtClean="0">
                <a:solidFill>
                  <a:srgbClr val="006600"/>
                </a:solidFill>
                <a:cs typeface="Courier New" pitchFamily="49" charset="0"/>
              </a:rPr>
              <a:t> =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%</a:t>
            </a:r>
            <a:r>
              <a:rPr lang="en-US" b="1" dirty="0" err="1" smtClean="0">
                <a:solidFill>
                  <a:srgbClr val="FF0000"/>
                </a:solidFill>
              </a:rPr>
              <a:t>s\n</a:t>
            </a:r>
            <a:r>
              <a:rPr lang="en-US" b="1" dirty="0" smtClean="0">
                <a:solidFill>
                  <a:srgbClr val="006600"/>
                </a:solidFill>
                <a:cs typeface="Courier New" pitchFamily="49" charset="0"/>
              </a:rPr>
              <a:t>"</a:t>
            </a:r>
            <a:r>
              <a:rPr lang="en-US" b="1" dirty="0" smtClean="0"/>
              <a:t>, </a:t>
            </a:r>
            <a:r>
              <a:rPr lang="en-US" b="1" dirty="0" err="1" smtClean="0"/>
              <a:t>namePtr</a:t>
            </a:r>
            <a:r>
              <a:rPr lang="en-US" b="1" dirty="0" smtClean="0"/>
              <a:t>);</a:t>
            </a:r>
          </a:p>
          <a:p>
            <a:pPr algn="l"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</a:tabLst>
              <a:defRPr/>
            </a:pP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7" name="Rectangle 81"/>
          <p:cNvSpPr>
            <a:spLocks noChangeArrowheads="1"/>
          </p:cNvSpPr>
          <p:nvPr/>
        </p:nvSpPr>
        <p:spPr bwMode="auto">
          <a:xfrm>
            <a:off x="653714" y="5445224"/>
            <a:ext cx="5862502" cy="338554"/>
          </a:xfrm>
          <a:prstGeom prst="rect">
            <a:avLst/>
          </a:prstGeom>
          <a:noFill/>
          <a:ln w="9525">
            <a:solidFill>
              <a:srgbClr val="009DD9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marL="342900" indent="-342900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SG" sz="1600" b="1" dirty="0" smtClean="0">
                <a:latin typeface="Courier New" pitchFamily="49" charset="0"/>
              </a:rPr>
              <a:t> </a:t>
            </a:r>
            <a:r>
              <a:rPr lang="en-SG" sz="1600" b="1" dirty="0">
                <a:latin typeface="Courier New" pitchFamily="49" charset="0"/>
              </a:rPr>
              <a:t>fruits[][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</a:rPr>
              <a:t>6</a:t>
            </a:r>
            <a:r>
              <a:rPr lang="en-SG" sz="1600" b="1" dirty="0">
                <a:latin typeface="Courier New" pitchFamily="49" charset="0"/>
              </a:rPr>
              <a:t>] = {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</a:rPr>
              <a:t>"apple"</a:t>
            </a:r>
            <a:r>
              <a:rPr lang="en-SG" sz="1600" b="1" dirty="0">
                <a:latin typeface="Courier New" pitchFamily="49" charset="0"/>
              </a:rPr>
              <a:t>, 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</a:rPr>
              <a:t>"mango"</a:t>
            </a:r>
            <a:r>
              <a:rPr lang="en-SG" sz="1600" b="1" dirty="0">
                <a:latin typeface="Courier New" pitchFamily="49" charset="0"/>
              </a:rPr>
              <a:t>, 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</a:rPr>
              <a:t>"pear"</a:t>
            </a:r>
            <a:r>
              <a:rPr lang="en-SG" sz="1600" b="1" dirty="0" smtClean="0">
                <a:latin typeface="Courier New" pitchFamily="49" charset="0"/>
              </a:rPr>
              <a:t>};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79512" y="6436568"/>
            <a:ext cx="2514600" cy="215444"/>
          </a:xfrm>
          <a:noFill/>
          <a:ln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zh-CN" sz="800" dirty="0">
                <a:solidFill>
                  <a:srgbClr val="E46C0A"/>
                </a:solidFill>
                <a:latin typeface="Arial Black" pitchFamily="34" charset="0"/>
              </a:rPr>
              <a:t>© </a:t>
            </a:r>
            <a:r>
              <a:rPr lang="en-US" sz="800" dirty="0" smtClean="0">
                <a:solidFill>
                  <a:srgbClr val="E46C0A"/>
                </a:solidFill>
                <a:latin typeface="Arial Black" pitchFamily="34" charset="0"/>
              </a:rPr>
              <a:t>CS1010 (AY2011/12 </a:t>
            </a:r>
            <a:r>
              <a:rPr lang="en-US" sz="800" dirty="0">
                <a:solidFill>
                  <a:srgbClr val="E46C0A"/>
                </a:solidFill>
                <a:latin typeface="Arial Black" pitchFamily="34" charset="0"/>
              </a:rPr>
              <a:t>Semester </a:t>
            </a:r>
            <a:r>
              <a:rPr lang="en-US" sz="800" dirty="0" smtClean="0">
                <a:solidFill>
                  <a:srgbClr val="E46C0A"/>
                </a:solidFill>
                <a:latin typeface="Arial Black" pitchFamily="34" charset="0"/>
              </a:rPr>
              <a:t>2)</a:t>
            </a:r>
            <a:endParaRPr lang="en-US" sz="800" dirty="0">
              <a:solidFill>
                <a:srgbClr val="E46C0A"/>
              </a:solidFill>
              <a:latin typeface="Arial Black" pitchFamily="34" charset="0"/>
            </a:endParaRPr>
          </a:p>
        </p:txBody>
      </p:sp>
      <p:sp>
        <p:nvSpPr>
          <p:cNvPr id="13" name="Slide Number Placeholder 3"/>
          <p:cNvSpPr txBox="1">
            <a:spLocks noGrp="1"/>
          </p:cNvSpPr>
          <p:nvPr/>
        </p:nvSpPr>
        <p:spPr bwMode="auto">
          <a:xfrm>
            <a:off x="8225680" y="6425713"/>
            <a:ext cx="522784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57E0D310-E243-4863-86A5-9F988E56BD2C}" type="slidenum">
              <a:rPr lang="en-SG" altLang="zh-CN" sz="800" dirty="0">
                <a:solidFill>
                  <a:srgbClr val="E46C0A"/>
                </a:solidFill>
                <a:latin typeface="Arial Black" pitchFamily="34" charset="0"/>
              </a:rPr>
              <a:pPr algn="r" eaLnBrk="1" hangingPunct="1"/>
              <a:t>8</a:t>
            </a:fld>
            <a:r>
              <a:rPr lang="en-US" altLang="zh-CN" sz="800" dirty="0">
                <a:solidFill>
                  <a:srgbClr val="E46C0A"/>
                </a:solidFill>
                <a:latin typeface="Arial Black" pitchFamily="34" charset="0"/>
              </a:rPr>
              <a:t> </a:t>
            </a:r>
            <a:r>
              <a:rPr lang="en-US" altLang="zh-CN" sz="800" dirty="0" smtClean="0">
                <a:solidFill>
                  <a:srgbClr val="E46C0A"/>
                </a:solidFill>
                <a:latin typeface="Arial Black" pitchFamily="34" charset="0"/>
              </a:rPr>
              <a:t> </a:t>
            </a:r>
            <a:endParaRPr lang="en-SG" altLang="zh-CN" sz="800" dirty="0">
              <a:solidFill>
                <a:srgbClr val="E46C0A"/>
              </a:solidFill>
              <a:latin typeface="Arial Black" pitchFamily="34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539552" y="1628800"/>
            <a:ext cx="23407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latin typeface="+mj-lt"/>
              </a:rPr>
              <a:t>Pointer to string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 bwMode="auto">
          <a:xfrm>
            <a:off x="611560" y="4941168"/>
            <a:ext cx="23407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latin typeface="+mj-lt"/>
              </a:rPr>
              <a:t>Array of string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and Pointer</a:t>
            </a:r>
            <a:endParaRPr lang="en-US" dirty="0"/>
          </a:p>
        </p:txBody>
      </p:sp>
      <p:grpSp>
        <p:nvGrpSpPr>
          <p:cNvPr id="4" name="Group 10"/>
          <p:cNvGrpSpPr/>
          <p:nvPr/>
        </p:nvGrpSpPr>
        <p:grpSpPr>
          <a:xfrm>
            <a:off x="584418" y="2276872"/>
            <a:ext cx="6651878" cy="3061990"/>
            <a:chOff x="935485" y="1910515"/>
            <a:chExt cx="6651878" cy="3061990"/>
          </a:xfrm>
        </p:grpSpPr>
        <p:sp>
          <p:nvSpPr>
            <p:cNvPr id="8" name="Rectangle 81"/>
            <p:cNvSpPr>
              <a:spLocks noChangeArrowheads="1"/>
            </p:cNvSpPr>
            <p:nvPr/>
          </p:nvSpPr>
          <p:spPr bwMode="auto">
            <a:xfrm>
              <a:off x="935486" y="1910515"/>
              <a:ext cx="2179190" cy="338554"/>
            </a:xfrm>
            <a:prstGeom prst="rect">
              <a:avLst/>
            </a:prstGeom>
            <a:noFill/>
            <a:ln w="9525">
              <a:solidFill>
                <a:srgbClr val="009DD9"/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pPr marL="342900" indent="-342900">
                <a:spcBef>
                  <a:spcPts val="0"/>
                </a:spcBef>
                <a:buClr>
                  <a:schemeClr val="bg2"/>
                </a:buClr>
                <a:buSzPct val="75000"/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US" sz="1600" b="1" dirty="0" smtClean="0">
                  <a:latin typeface="Courier New" pitchFamily="49" charset="0"/>
                </a:rPr>
                <a:t> </a:t>
              </a:r>
              <a:r>
                <a:rPr lang="en-US" sz="1600" b="1" dirty="0">
                  <a:latin typeface="Courier New" pitchFamily="49" charset="0"/>
                </a:rPr>
                <a:t>*fruits[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3</a:t>
              </a:r>
              <a:r>
                <a:rPr lang="en-US" sz="1600" b="1" dirty="0" smtClean="0">
                  <a:latin typeface="Courier New" pitchFamily="49" charset="0"/>
                </a:rPr>
                <a:t>];</a:t>
              </a:r>
              <a:endParaRPr lang="en-US" sz="1600" b="1" dirty="0">
                <a:latin typeface="Courier New" pitchFamily="49" charset="0"/>
              </a:endParaRPr>
            </a:p>
          </p:txBody>
        </p:sp>
        <p:sp>
          <p:nvSpPr>
            <p:cNvPr id="9" name="Rectangle 81"/>
            <p:cNvSpPr>
              <a:spLocks noChangeArrowheads="1"/>
            </p:cNvSpPr>
            <p:nvPr/>
          </p:nvSpPr>
          <p:spPr bwMode="auto">
            <a:xfrm>
              <a:off x="935485" y="2978330"/>
              <a:ext cx="2826890" cy="830997"/>
            </a:xfrm>
            <a:prstGeom prst="rect">
              <a:avLst/>
            </a:prstGeom>
            <a:noFill/>
            <a:ln w="9525">
              <a:solidFill>
                <a:srgbClr val="009DD9"/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pPr marL="342900" indent="-342900">
                <a:spcBef>
                  <a:spcPts val="0"/>
                </a:spcBef>
                <a:buClr>
                  <a:schemeClr val="bg2"/>
                </a:buClr>
                <a:buSzPct val="75000"/>
              </a:pPr>
              <a:r>
                <a:rPr lang="fr-FR" sz="1600" b="1" dirty="0">
                  <a:latin typeface="Courier New" pitchFamily="49" charset="0"/>
                  <a:cs typeface="Courier New" pitchFamily="49" charset="0"/>
                </a:rPr>
                <a:t>fruits[</a:t>
              </a:r>
              <a:r>
                <a:rPr lang="fr-FR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fr-FR" sz="1600" b="1" dirty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fr-FR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fr-FR" sz="16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apple</a:t>
              </a:r>
              <a:r>
                <a:rPr lang="fr-FR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fr-FR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marL="342900" indent="-342900">
                <a:spcBef>
                  <a:spcPts val="0"/>
                </a:spcBef>
                <a:buClr>
                  <a:schemeClr val="bg2"/>
                </a:buClr>
                <a:buSzPct val="75000"/>
              </a:pPr>
              <a:r>
                <a:rPr lang="fr-FR" sz="1600" b="1" dirty="0">
                  <a:latin typeface="Courier New" pitchFamily="49" charset="0"/>
                  <a:cs typeface="Courier New" pitchFamily="49" charset="0"/>
                </a:rPr>
                <a:t>fruits[</a:t>
              </a:r>
              <a:r>
                <a:rPr lang="fr-FR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fr-FR" sz="1600" b="1" dirty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fr-FR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"banana"</a:t>
              </a:r>
              <a:r>
                <a:rPr lang="fr-FR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marL="342900" indent="-342900">
                <a:spcBef>
                  <a:spcPts val="0"/>
                </a:spcBef>
                <a:buClr>
                  <a:schemeClr val="bg2"/>
                </a:buClr>
                <a:buSzPct val="75000"/>
              </a:pPr>
              <a:r>
                <a:rPr lang="fr-FR" sz="1600" b="1" dirty="0">
                  <a:latin typeface="Courier New" pitchFamily="49" charset="0"/>
                  <a:cs typeface="Courier New" pitchFamily="49" charset="0"/>
                </a:rPr>
                <a:t>fruits[</a:t>
              </a:r>
              <a:r>
                <a:rPr lang="fr-FR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fr-FR" sz="1600" b="1" dirty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fr-FR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"cherry"</a:t>
              </a:r>
              <a:r>
                <a:rPr lang="fr-FR" sz="1600" b="1" dirty="0">
                  <a:latin typeface="Courier New" pitchFamily="49" charset="0"/>
                  <a:cs typeface="Courier New" pitchFamily="49" charset="0"/>
                </a:rPr>
                <a:t>;</a:t>
              </a:r>
              <a:endParaRPr lang="en-US" sz="1600" b="1" dirty="0">
                <a:latin typeface="Courier New" pitchFamily="49" charset="0"/>
              </a:endParaRPr>
            </a:p>
          </p:txBody>
        </p:sp>
        <p:sp>
          <p:nvSpPr>
            <p:cNvPr id="10" name="Rectangle 81"/>
            <p:cNvSpPr>
              <a:spLocks noChangeArrowheads="1"/>
            </p:cNvSpPr>
            <p:nvPr/>
          </p:nvSpPr>
          <p:spPr bwMode="auto">
            <a:xfrm>
              <a:off x="935485" y="4387730"/>
              <a:ext cx="6651878" cy="584775"/>
            </a:xfrm>
            <a:prstGeom prst="rect">
              <a:avLst/>
            </a:prstGeom>
            <a:noFill/>
            <a:ln w="9525">
              <a:solidFill>
                <a:srgbClr val="009DD9"/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pPr marL="342900" indent="-342900">
                <a:spcBef>
                  <a:spcPts val="0"/>
                </a:spcBef>
                <a:buClr>
                  <a:schemeClr val="bg2"/>
                </a:buClr>
                <a:buSzPct val="75000"/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US" sz="1600" b="1" dirty="0" smtClean="0">
                  <a:latin typeface="Courier New" pitchFamily="49" charset="0"/>
                </a:rPr>
                <a:t> *fruits[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3</a:t>
              </a:r>
              <a:r>
                <a:rPr lang="en-US" sz="1600" b="1" dirty="0" smtClean="0">
                  <a:latin typeface="Courier New" pitchFamily="49" charset="0"/>
                </a:rPr>
                <a:t>] = {</a:t>
              </a:r>
              <a:r>
                <a:rPr lang="fr-FR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fr-FR" sz="1600" b="1" dirty="0" err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apple</a:t>
              </a:r>
              <a:r>
                <a:rPr lang="fr-FR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fr-FR" sz="16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fr-FR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"banana"</a:t>
              </a:r>
              <a:r>
                <a:rPr lang="fr-FR" sz="16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fr-FR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"cherry</a:t>
              </a:r>
              <a:r>
                <a:rPr lang="fr-FR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latin typeface="Courier New" pitchFamily="49" charset="0"/>
                </a:rPr>
                <a:t>};</a:t>
              </a:r>
            </a:p>
            <a:p>
              <a:pPr marL="342900" indent="-342900">
                <a:spcBef>
                  <a:spcPts val="0"/>
                </a:spcBef>
                <a:buClr>
                  <a:schemeClr val="bg2"/>
                </a:buClr>
                <a:buSzPct val="75000"/>
              </a:pPr>
              <a:r>
                <a:rPr lang="en-US" sz="1600" b="1" dirty="0">
                  <a:latin typeface="Courier New" pitchFamily="49" charset="0"/>
                </a:rPr>
                <a:t>fruits[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</a:rPr>
                <a:t>]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"pear"</a:t>
              </a:r>
              <a:r>
                <a:rPr lang="en-US" sz="1600" b="1" dirty="0">
                  <a:latin typeface="Courier New" pitchFamily="49" charset="0"/>
                </a:rPr>
                <a:t>;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</a:rPr>
                <a:t>	// new 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</a:rPr>
                <a:t>assignment of address</a:t>
              </a:r>
              <a:endParaRPr lang="en-US" sz="1600" b="1" dirty="0">
                <a:solidFill>
                  <a:srgbClr val="800000"/>
                </a:solidFill>
                <a:latin typeface="Courier New" pitchFamily="49" charset="0"/>
              </a:endParaRPr>
            </a:p>
          </p:txBody>
        </p:sp>
      </p:grpSp>
      <p:sp>
        <p:nvSpPr>
          <p:cNvPr id="12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79512" y="6436568"/>
            <a:ext cx="2514600" cy="215444"/>
          </a:xfrm>
          <a:noFill/>
          <a:ln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zh-CN" sz="800" dirty="0">
                <a:solidFill>
                  <a:srgbClr val="E46C0A"/>
                </a:solidFill>
                <a:latin typeface="Arial Black" pitchFamily="34" charset="0"/>
              </a:rPr>
              <a:t>© </a:t>
            </a:r>
            <a:r>
              <a:rPr lang="en-US" sz="800" dirty="0" smtClean="0">
                <a:solidFill>
                  <a:srgbClr val="E46C0A"/>
                </a:solidFill>
                <a:latin typeface="Arial Black" pitchFamily="34" charset="0"/>
              </a:rPr>
              <a:t>CS1010 (AY2011/12 </a:t>
            </a:r>
            <a:r>
              <a:rPr lang="en-US" sz="800" dirty="0">
                <a:solidFill>
                  <a:srgbClr val="E46C0A"/>
                </a:solidFill>
                <a:latin typeface="Arial Black" pitchFamily="34" charset="0"/>
              </a:rPr>
              <a:t>Semester </a:t>
            </a:r>
            <a:r>
              <a:rPr lang="en-US" sz="800" dirty="0" smtClean="0">
                <a:solidFill>
                  <a:srgbClr val="E46C0A"/>
                </a:solidFill>
                <a:latin typeface="Arial Black" pitchFamily="34" charset="0"/>
              </a:rPr>
              <a:t>2)</a:t>
            </a:r>
            <a:endParaRPr lang="en-US" sz="800" dirty="0">
              <a:solidFill>
                <a:srgbClr val="E46C0A"/>
              </a:solidFill>
              <a:latin typeface="Arial Black" pitchFamily="34" charset="0"/>
            </a:endParaRPr>
          </a:p>
        </p:txBody>
      </p:sp>
      <p:sp>
        <p:nvSpPr>
          <p:cNvPr id="13" name="Slide Number Placeholder 3"/>
          <p:cNvSpPr txBox="1">
            <a:spLocks noGrp="1"/>
          </p:cNvSpPr>
          <p:nvPr/>
        </p:nvSpPr>
        <p:spPr bwMode="auto">
          <a:xfrm>
            <a:off x="8225680" y="6425713"/>
            <a:ext cx="522784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57E0D310-E243-4863-86A5-9F988E56BD2C}" type="slidenum">
              <a:rPr lang="en-SG" altLang="zh-CN" sz="800" dirty="0">
                <a:solidFill>
                  <a:srgbClr val="E46C0A"/>
                </a:solidFill>
                <a:latin typeface="Arial Black" pitchFamily="34" charset="0"/>
              </a:rPr>
              <a:pPr algn="r" eaLnBrk="1" hangingPunct="1"/>
              <a:t>9</a:t>
            </a:fld>
            <a:r>
              <a:rPr lang="en-US" altLang="zh-CN" sz="800" dirty="0">
                <a:solidFill>
                  <a:srgbClr val="E46C0A"/>
                </a:solidFill>
                <a:latin typeface="Arial Black" pitchFamily="34" charset="0"/>
              </a:rPr>
              <a:t> </a:t>
            </a:r>
            <a:r>
              <a:rPr lang="en-US" altLang="zh-CN" sz="800" dirty="0" smtClean="0">
                <a:solidFill>
                  <a:srgbClr val="E46C0A"/>
                </a:solidFill>
                <a:latin typeface="Arial Black" pitchFamily="34" charset="0"/>
              </a:rPr>
              <a:t> </a:t>
            </a:r>
            <a:endParaRPr lang="en-SG" altLang="zh-CN" sz="800" dirty="0">
              <a:solidFill>
                <a:srgbClr val="E46C0A"/>
              </a:solidFill>
              <a:latin typeface="Arial Black" pitchFamily="34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539552" y="1628800"/>
            <a:ext cx="45365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latin typeface="+mj-lt"/>
              </a:rPr>
              <a:t>Array of pointers to 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5.424"/>
  <p:tag name="TIMELINE" val="26.3"/>
</p:tagLst>
</file>

<file path=ppt/theme/theme1.xml><?xml version="1.0" encoding="utf-8"?>
<a:theme xmlns:a="http://schemas.openxmlformats.org/drawingml/2006/main" name="Network">
  <a:themeElements>
    <a:clrScheme name="Network 12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3B087E"/>
      </a:hlink>
      <a:folHlink>
        <a:srgbClr val="D8D8EC"/>
      </a:folHlink>
    </a:clrScheme>
    <a:fontScheme name="Networ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1750">
          <a:solidFill>
            <a:srgbClr val="C00000"/>
          </a:solidFill>
          <a:round/>
          <a:headEnd/>
          <a:tailEnd type="none" w="med" len="med"/>
        </a:ln>
        <a:extLst>
          <a:ext uri="{909E8E84-426E-40DD-AFC4-6F175D3DCCD1}">
            <a14:hiddenFill xmlns="" xmlns:a14="http://schemas.microsoft.com/office/drawing/2010/main">
              <a:solidFill>
                <a:srgbClr val="FFFFFF"/>
              </a:solidFill>
            </a14:hiddenFill>
          </a:ext>
        </a:extLst>
      </a:spPr>
      <a:bodyPr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  <a:txDef>
      <a:spPr bwMode="auto">
        <a:solidFill>
          <a:schemeClr val="accent2">
            <a:lumMod val="20000"/>
            <a:lumOff val="80000"/>
          </a:schemeClr>
        </a:solidFill>
        <a:ln w="9525">
          <a:noFill/>
          <a:miter lim="800000"/>
          <a:headEnd/>
          <a:tailEnd/>
        </a:ln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1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142F72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2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3B087E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L1 - Basic of C++">
  <a:themeElements>
    <a:clrScheme name="L1 - Basic of C++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L1 - Basic of C++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noFill/>
        <a:ln w="19050" cap="flat" cmpd="sng" algn="ctr">
          <a:solidFill>
            <a:srgbClr val="A5BBCE"/>
          </a:solidFill>
          <a:prstDash val="solid"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L1 - Basic of C++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12909</TotalTime>
  <Words>1107</Words>
  <Application>Microsoft Office PowerPoint</Application>
  <PresentationFormat>On-screen Show (4:3)</PresentationFormat>
  <Paragraphs>252</Paragraphs>
  <Slides>15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Network</vt:lpstr>
      <vt:lpstr>1_L1 - Basic of C++</vt:lpstr>
      <vt:lpstr>CS1010:  Programming Methodology  Discussion Group ? Week 9</vt:lpstr>
      <vt:lpstr>Slide 2</vt:lpstr>
      <vt:lpstr>Slide 3</vt:lpstr>
      <vt:lpstr>Recap</vt:lpstr>
      <vt:lpstr>Characters: ASCII Table</vt:lpstr>
      <vt:lpstr>Character Functions</vt:lpstr>
      <vt:lpstr>String Functions</vt:lpstr>
      <vt:lpstr>String and Pointer</vt:lpstr>
      <vt:lpstr>String and Pointer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 discussion session</dc:title>
  <dc:creator>Zhou Lifeng</dc:creator>
  <cp:lastModifiedBy>zhaojin</cp:lastModifiedBy>
  <cp:revision>7113</cp:revision>
  <dcterms:created xsi:type="dcterms:W3CDTF">2012-03-08T20:00:47Z</dcterms:created>
  <dcterms:modified xsi:type="dcterms:W3CDTF">2012-03-12T05:31:52Z</dcterms:modified>
</cp:coreProperties>
</file>