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688" r:id="rId1"/>
  </p:sldMasterIdLst>
  <p:notesMasterIdLst>
    <p:notesMasterId r:id="rId22"/>
  </p:notesMasterIdLst>
  <p:handoutMasterIdLst>
    <p:handoutMasterId r:id="rId23"/>
  </p:handoutMasterIdLst>
  <p:sldIdLst>
    <p:sldId id="256" r:id="rId2"/>
    <p:sldId id="604" r:id="rId3"/>
    <p:sldId id="605" r:id="rId4"/>
    <p:sldId id="607" r:id="rId5"/>
    <p:sldId id="569" r:id="rId6"/>
    <p:sldId id="570" r:id="rId7"/>
    <p:sldId id="571" r:id="rId8"/>
    <p:sldId id="572" r:id="rId9"/>
    <p:sldId id="601" r:id="rId10"/>
    <p:sldId id="574" r:id="rId11"/>
    <p:sldId id="575" r:id="rId12"/>
    <p:sldId id="576" r:id="rId13"/>
    <p:sldId id="591" r:id="rId14"/>
    <p:sldId id="592" r:id="rId15"/>
    <p:sldId id="580" r:id="rId16"/>
    <p:sldId id="581" r:id="rId17"/>
    <p:sldId id="582" r:id="rId18"/>
    <p:sldId id="583" r:id="rId19"/>
    <p:sldId id="608" r:id="rId20"/>
    <p:sldId id="308" r:id="rId21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81DEFF"/>
    <a:srgbClr val="81DEE1"/>
    <a:srgbClr val="9933FF"/>
    <a:srgbClr val="FFFFCC"/>
    <a:srgbClr val="800000"/>
    <a:srgbClr val="FF0000"/>
    <a:srgbClr val="9933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1235" autoAdjust="0"/>
  </p:normalViewPr>
  <p:slideViewPr>
    <p:cSldViewPr snapToGrid="0" snapToObjects="1">
      <p:cViewPr>
        <p:scale>
          <a:sx n="60" d="100"/>
          <a:sy n="60" d="100"/>
        </p:scale>
        <p:origin x="-9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notesViewPr>
    <p:cSldViewPr snapToGrid="0" snapToObjects="1">
      <p:cViewPr>
        <p:scale>
          <a:sx n="100" d="100"/>
          <a:sy n="100" d="100"/>
        </p:scale>
        <p:origin x="-2808" y="-78"/>
      </p:cViewPr>
      <p:guideLst>
        <p:guide orient="horz" pos="3098"/>
        <p:guide pos="209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>
            <a:lvl1pPr defTabSz="917368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252DA37-A21E-4BCC-A1ED-248BB5CF86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96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>
            <a:lvl1pPr defTabSz="917368" eaLnBrk="0" hangingPunct="0">
              <a:defRPr lang="en-GB" sz="13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5427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CDAC741-07A4-4BBD-BEC4-F165810EB0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5075" y="0"/>
            <a:ext cx="2886075" cy="492125"/>
          </a:xfrm>
          <a:prstGeom prst="rect">
            <a:avLst/>
          </a:prstGeom>
        </p:spPr>
        <p:txBody>
          <a:bodyPr vert="horz" wrap="square" lIns="88066" tIns="44034" rIns="88066" bIns="44034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AFCEFFC-A8CC-4ABE-BD62-1161FF8F1A74}" type="datetimeFigureOut">
              <a:rPr lang="en-US"/>
              <a:pPr>
                <a:defRPr/>
              </a:pPr>
              <a:t>2/9/2012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16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CS1010 Programming Methodology</a:t>
            </a:r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441" indent="-223441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441" indent="-223441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b="0" baseline="0" dirty="0" smtClean="0"/>
              <a:t>Use </a:t>
            </a:r>
            <a:r>
              <a:rPr lang="en-US" b="0" baseline="0" dirty="0" err="1" smtClean="0"/>
              <a:t>printf</a:t>
            </a:r>
            <a:r>
              <a:rPr lang="en-US" b="0" baseline="0" dirty="0" smtClean="0"/>
              <a:t>() to print out intermediate results; then trace and compare manually. This way you may narrow down the scope of checking gradually until you find the root cause of error.</a:t>
            </a:r>
          </a:p>
          <a:p>
            <a:pPr marL="223441" indent="-223441" eaLnBrk="1" hangingPunct="1">
              <a:buFont typeface="Calibri" pitchFamily="34" charset="0"/>
              <a:buAutoNum type="arabicPeriod"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441" indent="-223441"/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105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0971"/>
            <a:fld id="{BF0C8A9E-81D7-44F9-A22C-6EF9BBC13B58}" type="slidenum">
              <a:rPr lang="en-GB" smtClean="0"/>
              <a:pPr defTabSz="940971"/>
              <a:t>13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US" dirty="0" smtClean="0"/>
              <a:t>Assert</a:t>
            </a:r>
            <a:r>
              <a:rPr lang="en-US" baseline="0" dirty="0" smtClean="0"/>
              <a:t>ion is for debugging purpose. You </a:t>
            </a:r>
            <a:r>
              <a:rPr lang="en-US" baseline="0" dirty="0" smtClean="0"/>
              <a:t>may need to </a:t>
            </a:r>
            <a:r>
              <a:rPr lang="en-US" baseline="0" dirty="0" smtClean="0"/>
              <a:t>remove assertion statements in your final product (but Microsoft </a:t>
            </a:r>
            <a:r>
              <a:rPr lang="en-US" baseline="0" dirty="0" smtClean="0"/>
              <a:t>leave them in their product, according to </a:t>
            </a:r>
            <a:r>
              <a:rPr lang="en-US" baseline="0" dirty="0" err="1" smtClean="0"/>
              <a:t>Damith</a:t>
            </a:r>
            <a:r>
              <a:rPr lang="en-US" baseline="0" dirty="0" smtClean="0"/>
              <a:t>).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116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0971"/>
            <a:fld id="{3819A7C6-598A-4092-BCAE-A884C9160A34}" type="slidenum">
              <a:rPr lang="en-GB" smtClean="0"/>
              <a:pPr defTabSz="940971"/>
              <a:t>14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Boundary cases are 1 (not prime) and 2 (prime).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441" indent="-223441" eaLnBrk="1" hangingPunct="1"/>
            <a:r>
              <a:rPr lang="en-US" dirty="0" smtClean="0"/>
              <a:t>For such a simple example, you need at least 4 groups of data</a:t>
            </a:r>
            <a:r>
              <a:rPr lang="en-US" baseline="0" dirty="0" smtClean="0"/>
              <a:t> to test every branch.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441" indent="-223441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>
                <a:solidFill>
                  <a:prstClr val="black"/>
                </a:solidFill>
              </a:rPr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CS1010</a:t>
            </a:r>
            <a:r>
              <a:t> Programming Methodology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198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0971"/>
            <a:fld id="{8F61B23A-830A-4B33-BE6F-27253D7BA710}" type="slidenum">
              <a:rPr lang="en-GB" smtClean="0"/>
              <a:pPr defTabSz="940971"/>
              <a:t>3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198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0971"/>
            <a:fld id="{8F61B23A-830A-4B33-BE6F-27253D7BA710}" type="slidenum">
              <a:rPr lang="en-GB" smtClean="0"/>
              <a:pPr defTabSz="940971"/>
              <a:t>4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024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0971"/>
            <a:fld id="{15A005EA-D4FB-4B6A-B638-FD49C3777C9F}" type="slidenum">
              <a:rPr lang="en-GB" smtClean="0"/>
              <a:pPr defTabSz="940971"/>
              <a:t>5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/>
            <a:r>
              <a:rPr lang="en-US" dirty="0" smtClean="0"/>
              <a:t>In our</a:t>
            </a:r>
            <a:r>
              <a:rPr lang="en-US" baseline="0" dirty="0" smtClean="0"/>
              <a:t> module, documentation is the comments contained in the programs. In practical software development, documentation is written as a separate draft and is more formal.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044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0971"/>
            <a:fld id="{160C2506-9259-4A6B-8D75-1F16351BD519}" type="slidenum">
              <a:rPr lang="en-GB" smtClean="0"/>
              <a:pPr defTabSz="940971"/>
              <a:t>7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054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0971"/>
            <a:fld id="{1ED32E09-C70C-456F-8AAF-8297C9792D9C}" type="slidenum">
              <a:rPr lang="en-GB" smtClean="0"/>
              <a:pPr defTabSz="940971"/>
              <a:t>8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err="1" smtClean="0"/>
              <a:t>CodeCrunch</a:t>
            </a:r>
            <a:r>
              <a:rPr lang="en-US" dirty="0" smtClean="0"/>
              <a:t> is an example of testing program – you submit your program, </a:t>
            </a:r>
            <a:r>
              <a:rPr lang="en-US" dirty="0" err="1" smtClean="0"/>
              <a:t>CodeCrunch</a:t>
            </a:r>
            <a:r>
              <a:rPr lang="en-US" dirty="0" smtClean="0"/>
              <a:t> </a:t>
            </a:r>
            <a:r>
              <a:rPr lang="en-US" dirty="0" smtClean="0"/>
              <a:t>run </a:t>
            </a:r>
            <a:r>
              <a:rPr lang="en-US" dirty="0" smtClean="0"/>
              <a:t>it with testing</a:t>
            </a:r>
            <a:r>
              <a:rPr lang="en-US" baseline="0" dirty="0" smtClean="0"/>
              <a:t> data, after which informing you of results.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054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0971"/>
            <a:fld id="{1ED32E09-C70C-456F-8AAF-8297C9792D9C}" type="slidenum">
              <a:rPr lang="en-GB" smtClean="0"/>
              <a:pPr defTabSz="940971"/>
              <a:t>9</a:t>
            </a:fld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1C32B94C-36FD-4F93-A343-CD819190AE2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145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33028317-9F15-4DD3-BCBB-0DB947CE6F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859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54BCB5AF-9C55-4C0C-8CB7-444AC30E93B2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727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862EAC80-4D47-4337-9794-8D7627173231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837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BFD05FE5-D899-4239-B865-1A90391D613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040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EAC8BFC7-9E9B-4858-BB65-C7989A1E1D6A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657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9699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331CAFA5-8086-42B3-99E0-CC2E0F2A84B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489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D2E41109-7A88-4B65-A09E-B69326577230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8595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37E977FC-C46A-44F4-B65B-9BD0E898BE3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3962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168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8C2DD85F-6F2C-4171-ACFC-C81EA434C16F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886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6149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C791B7DB-B1A0-4237-9F19-2BDD669CEBAD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0386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538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9061B80F-24BC-49AF-ABDC-3479B6B28098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89" r:id="rId1"/>
    <p:sldLayoutId id="2147485690" r:id="rId2"/>
    <p:sldLayoutId id="2147485691" r:id="rId3"/>
    <p:sldLayoutId id="2147485692" r:id="rId4"/>
    <p:sldLayoutId id="2147485693" r:id="rId5"/>
    <p:sldLayoutId id="2147485694" r:id="rId6"/>
    <p:sldLayoutId id="2147485695" r:id="rId7"/>
    <p:sldLayoutId id="2147485696" r:id="rId8"/>
    <p:sldLayoutId id="2147485697" r:id="rId9"/>
    <p:sldLayoutId id="2147485698" r:id="rId10"/>
    <p:sldLayoutId id="2147485699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10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6zMxp6r4m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F7IBEAA8I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590800"/>
            <a:ext cx="8153400" cy="1066800"/>
          </a:xfrm>
        </p:spPr>
        <p:txBody>
          <a:bodyPr/>
          <a:lstStyle/>
          <a:p>
            <a:pPr eaLnBrk="1" hangingPunct="1"/>
            <a:r>
              <a:rPr lang="en-GB" sz="2900" b="1" dirty="0" smtClean="0"/>
              <a:t>CS1010: Programming Methodology</a:t>
            </a:r>
            <a:r>
              <a:rPr lang="en-GB" b="1" dirty="0" smtClean="0"/>
              <a:t> </a:t>
            </a:r>
            <a:r>
              <a:rPr lang="en-GB" sz="2900" b="1" dirty="0" smtClean="0">
                <a:hlinkClick r:id="rId3"/>
              </a:rPr>
              <a:t>http://www.comp.nus.edu.sg/~cs1010/</a:t>
            </a:r>
            <a:endParaRPr lang="en-GB" sz="2900" b="1" dirty="0" smtClean="0"/>
          </a:p>
        </p:txBody>
      </p:sp>
      <p:pic>
        <p:nvPicPr>
          <p:cNvPr id="13315" name="Picture 13" descr="Full_Colou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24400"/>
            <a:ext cx="16002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933FF"/>
                </a:solidFill>
                <a:latin typeface="Garamond" pitchFamily="18" charset="0"/>
              </a:rPr>
              <a:t>1. Testing and Debugging (6/7)</a:t>
            </a:r>
            <a:endParaRPr lang="en-US" sz="4000" dirty="0" smtClean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08981"/>
          </a:xfrm>
        </p:spPr>
        <p:txBody>
          <a:bodyPr>
            <a:spAutoFit/>
          </a:bodyPr>
          <a:lstStyle/>
          <a:p>
            <a:r>
              <a:rPr lang="en-SG" dirty="0"/>
              <a:t>Manual </a:t>
            </a:r>
            <a:r>
              <a:rPr lang="en-SG" dirty="0" smtClean="0"/>
              <a:t>walkthroughs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Tracing with pencil-and-paper</a:t>
            </a:r>
            <a:r>
              <a:rPr lang="en-SG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Verbal walkthroughs</a:t>
            </a:r>
            <a:r>
              <a:rPr lang="en-SG" dirty="0" smtClean="0"/>
              <a:t>.</a:t>
            </a:r>
          </a:p>
          <a:p>
            <a:r>
              <a:rPr lang="en-SG" dirty="0" smtClean="0"/>
              <a:t>Use </a:t>
            </a:r>
            <a:r>
              <a:rPr lang="en-SG" dirty="0" err="1" smtClean="0"/>
              <a:t>printf</a:t>
            </a:r>
            <a:r>
              <a:rPr lang="en-SG" dirty="0"/>
              <a:t>() </a:t>
            </a:r>
            <a:r>
              <a:rPr lang="en-SG" dirty="0" smtClean="0"/>
              <a:t>statements to check intermediate results</a:t>
            </a:r>
            <a:endParaRPr lang="en-SG" dirty="0"/>
          </a:p>
          <a:p>
            <a:pPr lvl="1">
              <a:buFont typeface="Wingdings" pitchFamily="2" charset="2"/>
              <a:buChar char="q"/>
            </a:pPr>
            <a:r>
              <a:rPr lang="en-SG" dirty="0" smtClean="0"/>
              <a:t>May provide </a:t>
            </a:r>
            <a:r>
              <a:rPr lang="en-SG" dirty="0"/>
              <a:t>information</a:t>
            </a:r>
            <a:r>
              <a:rPr lang="en-SG" dirty="0" smtClean="0"/>
              <a:t>:</a:t>
            </a:r>
          </a:p>
          <a:p>
            <a:pPr lvl="2"/>
            <a:r>
              <a:rPr lang="en-SG" dirty="0"/>
              <a:t>Which functions have been </a:t>
            </a:r>
            <a:r>
              <a:rPr lang="en-SG" dirty="0" smtClean="0"/>
              <a:t>called</a:t>
            </a:r>
          </a:p>
          <a:p>
            <a:pPr lvl="2"/>
            <a:r>
              <a:rPr lang="en-SG" dirty="0"/>
              <a:t>The order in which functions have been called</a:t>
            </a:r>
          </a:p>
          <a:p>
            <a:pPr lvl="2"/>
            <a:r>
              <a:rPr lang="en-SG" dirty="0" smtClean="0"/>
              <a:t>The </a:t>
            </a:r>
            <a:r>
              <a:rPr lang="en-SG" dirty="0"/>
              <a:t>value of </a:t>
            </a:r>
            <a:r>
              <a:rPr lang="en-SG" dirty="0" smtClean="0"/>
              <a:t>parameters</a:t>
            </a:r>
          </a:p>
          <a:p>
            <a:pPr lvl="2"/>
            <a:r>
              <a:rPr lang="en-SG" dirty="0"/>
              <a:t>The values of local variables and fields at strategic </a:t>
            </a:r>
            <a:r>
              <a:rPr lang="en-SG" dirty="0" smtClean="0"/>
              <a:t>points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Disadvantages </a:t>
            </a:r>
            <a:endParaRPr lang="en-US" dirty="0" smtClean="0"/>
          </a:p>
          <a:p>
            <a:pPr lvl="2"/>
            <a:r>
              <a:rPr lang="en-US" dirty="0"/>
              <a:t>Not practical </a:t>
            </a:r>
            <a:r>
              <a:rPr lang="en-US" dirty="0" smtClean="0"/>
              <a:t>in large scale software development</a:t>
            </a:r>
            <a:endParaRPr lang="en-SG" dirty="0"/>
          </a:p>
          <a:p>
            <a:pPr lvl="2"/>
            <a:r>
              <a:rPr lang="en-US" dirty="0"/>
              <a:t>Too many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statements lead to information overload</a:t>
            </a:r>
            <a:endParaRPr lang="en-SG" dirty="0"/>
          </a:p>
          <a:p>
            <a:pPr lvl="2"/>
            <a:r>
              <a:rPr lang="en-US" dirty="0"/>
              <a:t>Removal of </a:t>
            </a:r>
            <a:r>
              <a:rPr lang="en-US" dirty="0" err="1"/>
              <a:t>printf</a:t>
            </a:r>
            <a:r>
              <a:rPr lang="en-US" dirty="0"/>
              <a:t> statements is tedious</a:t>
            </a:r>
            <a:endParaRPr lang="en-SG" dirty="0"/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933FF"/>
                </a:solidFill>
                <a:latin typeface="Garamond" pitchFamily="18" charset="0"/>
              </a:rPr>
              <a:t>1. Testing and Debugging (7/7)</a:t>
            </a:r>
            <a:endParaRPr lang="en-US" sz="4000" dirty="0" smtClean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32119"/>
          </a:xfrm>
        </p:spPr>
        <p:txBody>
          <a:bodyPr>
            <a:spAutoFit/>
          </a:bodyPr>
          <a:lstStyle/>
          <a:p>
            <a:r>
              <a:rPr lang="en-US" dirty="0"/>
              <a:t>Tips and Techniques</a:t>
            </a:r>
            <a:endParaRPr lang="en-SG" dirty="0" smtClean="0"/>
          </a:p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/>
              <a:t>Start off with a working </a:t>
            </a:r>
            <a:r>
              <a:rPr lang="en-US" dirty="0" smtClean="0"/>
              <a:t>algorithm.</a:t>
            </a:r>
            <a:endParaRPr lang="en-SG" dirty="0" smtClean="0"/>
          </a:p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/>
              <a:t>Simplify </a:t>
            </a:r>
            <a:r>
              <a:rPr lang="en-US" dirty="0" smtClean="0"/>
              <a:t>your design and logic.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 smtClean="0"/>
              <a:t>Incremental coding, test early, fix </a:t>
            </a:r>
            <a:r>
              <a:rPr lang="en-US" dirty="0"/>
              <a:t>bugs </a:t>
            </a:r>
            <a:r>
              <a:rPr lang="en-US" dirty="0" smtClean="0"/>
              <a:t>once you </a:t>
            </a:r>
            <a:r>
              <a:rPr lang="en-US" dirty="0"/>
              <a:t>find </a:t>
            </a:r>
            <a:r>
              <a:rPr lang="en-US" dirty="0" smtClean="0"/>
              <a:t>them.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 smtClean="0"/>
              <a:t>Explain </a:t>
            </a:r>
            <a:r>
              <a:rPr lang="en-US" dirty="0"/>
              <a:t>the bug to someone </a:t>
            </a:r>
            <a:r>
              <a:rPr lang="en-US" dirty="0" smtClean="0"/>
              <a:t>else.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/>
              <a:t>Recognize common errors (such as using '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' instead of '</a:t>
            </a:r>
            <a:r>
              <a:rPr lang="en-US" dirty="0">
                <a:solidFill>
                  <a:srgbClr val="FF0000"/>
                </a:solidFill>
              </a:rPr>
              <a:t>==</a:t>
            </a:r>
            <a:r>
              <a:rPr lang="en-US" dirty="0"/>
              <a:t>',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, wrong addition of semi-colon, infinite loop, etc</a:t>
            </a:r>
            <a:r>
              <a:rPr lang="en-US" dirty="0" smtClean="0"/>
              <a:t>.).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/>
              <a:t>Recompile </a:t>
            </a:r>
            <a:r>
              <a:rPr lang="en-US" dirty="0" smtClean="0"/>
              <a:t>the program for every single change.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/>
              <a:t>Test </a:t>
            </a:r>
            <a:r>
              <a:rPr lang="en-US" dirty="0" smtClean="0"/>
              <a:t>boundary values.</a:t>
            </a:r>
          </a:p>
          <a:p>
            <a:pPr lvl="2">
              <a:spcBef>
                <a:spcPts val="48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/>
              <a:t>Eg: for </a:t>
            </a:r>
            <a:r>
              <a:rPr lang="en-US" dirty="0" err="1"/>
              <a:t>primality</a:t>
            </a:r>
            <a:r>
              <a:rPr lang="en-US" dirty="0"/>
              <a:t> test, did you test </a:t>
            </a:r>
            <a:r>
              <a:rPr lang="en-US" dirty="0" smtClean="0"/>
              <a:t>your program with </a:t>
            </a:r>
            <a:r>
              <a:rPr lang="en-US" dirty="0"/>
              <a:t>1? 2?</a:t>
            </a:r>
            <a:endParaRPr lang="en-SG" dirty="0" smtClean="0"/>
          </a:p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/>
              <a:t>Test exceptional </a:t>
            </a:r>
            <a:r>
              <a:rPr lang="en-US" dirty="0" smtClean="0"/>
              <a:t>conditions.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en-US" dirty="0">
                <a:solidFill>
                  <a:srgbClr val="0000FF"/>
                </a:solidFill>
              </a:rPr>
              <a:t>Take a break!</a:t>
            </a:r>
            <a:endParaRPr lang="en-SG" dirty="0"/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1" y="1456290"/>
            <a:ext cx="7931522" cy="4772148"/>
            <a:chOff x="457201" y="1456290"/>
            <a:chExt cx="7931522" cy="4772148"/>
          </a:xfrm>
        </p:grpSpPr>
        <p:sp>
          <p:nvSpPr>
            <p:cNvPr id="9" name="TextBox 8"/>
            <p:cNvSpPr txBox="1"/>
            <p:nvPr/>
          </p:nvSpPr>
          <p:spPr>
            <a:xfrm>
              <a:off x="457201" y="1457901"/>
              <a:ext cx="7928276" cy="477053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....</a:t>
              </a:r>
            </a:p>
            <a:p>
              <a:pPr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compute weight of a single washer</a:t>
              </a: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rim_area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circle_area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(d2) -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circle_area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(d1);</a:t>
              </a:r>
            </a:p>
            <a:p>
              <a:pPr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unit_weight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rim_area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* thickness * density;</a:t>
              </a:r>
            </a:p>
            <a:p>
              <a:pPr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compute weight of a batch of washers</a:t>
              </a: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total_weight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unit_weight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qty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The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 weight of the batch of "</a:t>
              </a:r>
            </a:p>
            <a:p>
              <a:pPr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washers is 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grams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qty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total_weight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62957" y="1456290"/>
              <a:ext cx="1625766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err="1" smtClean="0"/>
                <a:t>WasherWeight_printf.c</a:t>
              </a:r>
              <a:endParaRPr lang="en-SG" sz="11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47854" y="2932060"/>
            <a:ext cx="7125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"Rim area = </a:t>
            </a:r>
            <a:r>
              <a:rPr lang="en-SG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for checking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7853" y="3675482"/>
            <a:ext cx="773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"Unit weight = </a:t>
            </a:r>
            <a:r>
              <a:rPr lang="en-SG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for checking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Demo #1: Debugging using </a:t>
            </a:r>
            <a:r>
              <a:rPr lang="en-US" dirty="0" err="1"/>
              <a:t>printf</a:t>
            </a:r>
            <a:r>
              <a:rPr lang="en-US" dirty="0"/>
              <a:t>( )</a:t>
            </a:r>
            <a:endParaRPr lang="en-SG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16758"/>
          </a:xfrm>
        </p:spPr>
        <p:txBody>
          <a:bodyPr>
            <a:spAutoFit/>
          </a:bodyPr>
          <a:lstStyle/>
          <a:p>
            <a:r>
              <a:rPr lang="en-SG" dirty="0"/>
              <a:t>When writing large programs, it is often useful to know that a condition or </a:t>
            </a:r>
            <a:r>
              <a:rPr lang="en-SG" dirty="0" smtClean="0"/>
              <a:t>a set </a:t>
            </a:r>
            <a:r>
              <a:rPr lang="en-SG" dirty="0"/>
              <a:t>of conditions is true.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Such a statement is known as an </a:t>
            </a:r>
            <a:r>
              <a:rPr lang="en-US" b="1" dirty="0">
                <a:solidFill>
                  <a:srgbClr val="0000FF"/>
                </a:solidFill>
              </a:rPr>
              <a:t>assertion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 </a:t>
            </a:r>
            <a:r>
              <a:rPr lang="en-US" dirty="0"/>
              <a:t>language provides an </a:t>
            </a:r>
            <a:r>
              <a:rPr lang="en-US" b="1" dirty="0">
                <a:solidFill>
                  <a:srgbClr val="006600"/>
                </a:solidFill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cs typeface="Courier New" pitchFamily="49" charset="0"/>
              </a:rPr>
              <a:t>assert.h</a:t>
            </a:r>
            <a:r>
              <a:rPr lang="en-US" b="1" dirty="0">
                <a:solidFill>
                  <a:srgbClr val="006600"/>
                </a:solidFill>
                <a:cs typeface="Courier New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header file and corresponding assert macro that the programmer can use to make assertions.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If an assertion fails, the assert macro prints a diagnostic message describing the condition that should have been true but was not, and then </a:t>
            </a:r>
            <a:r>
              <a:rPr lang="en-US" b="1" dirty="0">
                <a:solidFill>
                  <a:srgbClr val="0000FF"/>
                </a:solidFill>
              </a:rPr>
              <a:t>it kills the program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2900" y="3604183"/>
            <a:ext cx="5672138" cy="1600438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b) 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assert(a &lt;=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&amp;&amp; b &gt;=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17.1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Debugging with assert( 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933FF"/>
                </a:solidFill>
                <a:latin typeface="Garamond" pitchFamily="18" charset="0"/>
              </a:rPr>
              <a:t>3. Demo #2: Using assert( )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693738" y="5340572"/>
            <a:ext cx="7874000" cy="73866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a.out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Assertion failed: </a:t>
            </a:r>
            <a:r>
              <a:rPr lang="en-US" dirty="0" smtClean="0"/>
              <a:t>a &lt;= 5 &amp;&amp; b &gt;= 17.1, </a:t>
            </a:r>
            <a:r>
              <a:rPr lang="en-US" dirty="0"/>
              <a:t>file Week8_AssertDemo.c, line </a:t>
            </a:r>
            <a:r>
              <a:rPr lang="en-US" dirty="0" smtClean="0"/>
              <a:t>10</a:t>
            </a:r>
            <a:endParaRPr lang="en-US" dirty="0"/>
          </a:p>
          <a:p>
            <a:r>
              <a:rPr lang="en-US" dirty="0"/>
              <a:t>Abort (core dumped</a:t>
            </a:r>
            <a:r>
              <a:rPr lang="en-US" dirty="0" smtClean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3738" y="1355931"/>
            <a:ext cx="7863558" cy="3794971"/>
            <a:chOff x="693738" y="1355931"/>
            <a:chExt cx="7863558" cy="3794971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693738" y="1365250"/>
              <a:ext cx="7860311" cy="37856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18.0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assert(a &lt;=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&amp;&amp; b &gt;=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17.1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"Value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of a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and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value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of b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%lf\n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7772" y="1355931"/>
              <a:ext cx="1069524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err="1" smtClean="0"/>
                <a:t>AssertDemo.c</a:t>
              </a:r>
              <a:endParaRPr lang="en-SG" sz="1100" dirty="0"/>
            </a:p>
          </p:txBody>
        </p:sp>
      </p:grp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4312" y="2237036"/>
            <a:ext cx="5519737" cy="2092325"/>
          </a:xfrm>
          <a:prstGeom prst="rect">
            <a:avLst/>
          </a:prstGeom>
          <a:ln w="9525">
            <a:solidFill>
              <a:srgbClr val="00B050"/>
            </a:solidFill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33363" lvl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find the maximum among 3 integer</a:t>
            </a:r>
            <a:br>
              <a:rPr lang="en-GB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values in variables num1, num2, num3</a:t>
            </a:r>
            <a:r>
              <a:rPr lang="en-GB" sz="1600" b="1" dirty="0">
                <a:solidFill>
                  <a:srgbClr val="006600"/>
                </a:solidFill>
                <a:latin typeface="Courier New" pitchFamily="49" charset="0"/>
              </a:rPr>
              <a:t>.</a:t>
            </a:r>
            <a:r>
              <a:rPr lang="en-GB" sz="1600" b="1" dirty="0">
                <a:latin typeface="Courier New" pitchFamily="49" charset="0"/>
              </a:rPr>
              <a:t/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max = </a:t>
            </a:r>
            <a:r>
              <a:rPr lang="en-GB" sz="16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GB" sz="1600" b="1" dirty="0" smtClean="0">
                <a:latin typeface="Courier New" pitchFamily="49" charset="0"/>
              </a:rPr>
              <a:t>;</a:t>
            </a:r>
            <a:r>
              <a:rPr lang="en-GB" sz="1600" b="1" dirty="0">
                <a:latin typeface="Courier New" pitchFamily="49" charset="0"/>
              </a:rPr>
              <a:t/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 &amp;&amp; num1 &gt; num3)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  max = num1;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 &amp;&amp; num2 &gt; num3)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  max = num2;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(num3 &gt; num1 &amp;&amp; num3 &gt; num2)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  max = num3;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Testing Thoroughly (1/3)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 discussed this in week 4, there is an error in this code:</a:t>
            </a:r>
            <a:endParaRPr lang="en-SG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0738" y="4490607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>
                <a:solidFill>
                  <a:schemeClr val="tx1"/>
                </a:solidFill>
              </a:rPr>
              <a:t>It works fine if maximum value appears once in three </a:t>
            </a:r>
            <a:r>
              <a:rPr lang="en-SG" dirty="0" smtClean="0">
                <a:solidFill>
                  <a:schemeClr val="tx1"/>
                </a:solidFill>
              </a:rPr>
              <a:t>variables.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e.g., &lt;3, 4, 5&gt;, &lt;-1, -2, 0&gt;, &lt;-1, -2, -2</a:t>
            </a:r>
            <a:r>
              <a:rPr lang="en-US" dirty="0" smtClean="0"/>
              <a:t>&gt;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Counter examples: &lt;3, 5, 5&gt;, &lt;-1, -1, -1&gt;</a:t>
            </a:r>
            <a:endParaRPr lang="en-SG" dirty="0"/>
          </a:p>
        </p:txBody>
      </p:sp>
      <p:sp>
        <p:nvSpPr>
          <p:cNvPr id="14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933FF"/>
                </a:solidFill>
                <a:latin typeface="Garamond" pitchFamily="18" charset="0"/>
              </a:rPr>
              <a:t>4. Testing Thoroughly (2/3)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In testing your programs thoroughly, do not forget about boundary or special cases</a:t>
            </a:r>
            <a:r>
              <a:rPr lang="en-SG" sz="2800" dirty="0" smtClean="0"/>
              <a:t>!</a:t>
            </a:r>
          </a:p>
          <a:p>
            <a:pPr lvl="1">
              <a:buFont typeface="Wingdings" pitchFamily="2" charset="2"/>
              <a:buChar char="q"/>
            </a:pPr>
            <a:r>
              <a:rPr lang="en-SG" sz="2400" dirty="0"/>
              <a:t>These are the cases where the program may give the wrong answer – a common </a:t>
            </a:r>
            <a:r>
              <a:rPr lang="en-SG" sz="2400" dirty="0" smtClean="0"/>
              <a:t>error.</a:t>
            </a:r>
          </a:p>
          <a:p>
            <a:endParaRPr lang="en-SG" sz="2800" dirty="0" smtClean="0"/>
          </a:p>
          <a:p>
            <a:r>
              <a:rPr lang="en-SG" sz="2800" dirty="0" smtClean="0">
                <a:solidFill>
                  <a:schemeClr val="tx1"/>
                </a:solidFill>
              </a:rPr>
              <a:t>For example, in </a:t>
            </a:r>
            <a:r>
              <a:rPr lang="en-SG" sz="2800" dirty="0">
                <a:solidFill>
                  <a:schemeClr val="tx1"/>
                </a:solidFill>
              </a:rPr>
              <a:t>the </a:t>
            </a:r>
            <a:r>
              <a:rPr lang="en-SG" sz="2800" dirty="0" err="1">
                <a:solidFill>
                  <a:schemeClr val="tx1"/>
                </a:solidFill>
              </a:rPr>
              <a:t>Primality</a:t>
            </a:r>
            <a:r>
              <a:rPr lang="en-SG" sz="2800" dirty="0">
                <a:solidFill>
                  <a:schemeClr val="tx1"/>
                </a:solidFill>
              </a:rPr>
              <a:t> Test problem (checking if an integer is a prime), what are the boundary cases?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933FF"/>
                </a:solidFill>
                <a:latin typeface="Garamond" pitchFamily="18" charset="0"/>
              </a:rPr>
              <a:t>4. Testing Thoroughly (3/3)</a:t>
            </a:r>
          </a:p>
        </p:txBody>
      </p:sp>
      <p:sp>
        <p:nvSpPr>
          <p:cNvPr id="3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5064" name="Text Box 51"/>
          <p:cNvSpPr txBox="1">
            <a:spLocks noChangeArrowheads="1"/>
          </p:cNvSpPr>
          <p:nvPr/>
        </p:nvSpPr>
        <p:spPr bwMode="auto">
          <a:xfrm>
            <a:off x="3116263" y="2781811"/>
            <a:ext cx="2035807" cy="3693318"/>
          </a:xfrm>
          <a:prstGeom prst="rect">
            <a:avLst/>
          </a:prstGeom>
          <a:solidFill>
            <a:schemeClr val="bg1"/>
          </a:solidFill>
          <a:ln w="9525" cap="sq">
            <a:solidFill>
              <a:srgbClr val="00B05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 !=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y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z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-= 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(z &gt;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z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/= 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z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325805" y="2008188"/>
            <a:ext cx="2933958" cy="4338176"/>
            <a:chOff x="2882" y="1391"/>
            <a:chExt cx="1848" cy="2732"/>
          </a:xfrm>
        </p:grpSpPr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2882" y="1391"/>
              <a:ext cx="1848" cy="2732"/>
              <a:chOff x="3096" y="912"/>
              <a:chExt cx="2520" cy="3216"/>
            </a:xfrm>
          </p:grpSpPr>
          <p:sp>
            <p:nvSpPr>
              <p:cNvPr id="45075" name="Oval 54"/>
              <p:cNvSpPr>
                <a:spLocks noChangeArrowheads="1"/>
              </p:cNvSpPr>
              <p:nvPr/>
            </p:nvSpPr>
            <p:spPr bwMode="auto">
              <a:xfrm>
                <a:off x="3888" y="1248"/>
                <a:ext cx="960" cy="48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400" b="1">
                    <a:latin typeface="Verdana" pitchFamily="34" charset="0"/>
                  </a:rPr>
                  <a:t>if (x != 3)</a:t>
                </a:r>
              </a:p>
            </p:txBody>
          </p:sp>
          <p:sp>
            <p:nvSpPr>
              <p:cNvPr id="45076" name="Oval 55"/>
              <p:cNvSpPr>
                <a:spLocks noChangeArrowheads="1"/>
              </p:cNvSpPr>
              <p:nvPr/>
            </p:nvSpPr>
            <p:spPr bwMode="auto">
              <a:xfrm>
                <a:off x="3096" y="1872"/>
                <a:ext cx="960" cy="48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400" b="1">
                    <a:latin typeface="Verdana" pitchFamily="34" charset="0"/>
                  </a:rPr>
                  <a:t>y = 5</a:t>
                </a:r>
              </a:p>
            </p:txBody>
          </p:sp>
          <p:sp>
            <p:nvSpPr>
              <p:cNvPr id="45077" name="Oval 56"/>
              <p:cNvSpPr>
                <a:spLocks noChangeArrowheads="1"/>
              </p:cNvSpPr>
              <p:nvPr/>
            </p:nvSpPr>
            <p:spPr bwMode="auto">
              <a:xfrm>
                <a:off x="4656" y="1872"/>
                <a:ext cx="960" cy="48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400" b="1">
                    <a:latin typeface="Verdana" pitchFamily="34" charset="0"/>
                  </a:rPr>
                  <a:t>z = z - x</a:t>
                </a:r>
              </a:p>
            </p:txBody>
          </p:sp>
          <p:sp>
            <p:nvSpPr>
              <p:cNvPr id="45078" name="Oval 57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960" cy="48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400" b="1">
                    <a:latin typeface="Verdana" pitchFamily="34" charset="0"/>
                  </a:rPr>
                  <a:t>if (z &gt; 1)</a:t>
                </a:r>
              </a:p>
            </p:txBody>
          </p:sp>
          <p:sp>
            <p:nvSpPr>
              <p:cNvPr id="45079" name="Oval 58"/>
              <p:cNvSpPr>
                <a:spLocks noChangeArrowheads="1"/>
              </p:cNvSpPr>
              <p:nvPr/>
            </p:nvSpPr>
            <p:spPr bwMode="auto">
              <a:xfrm>
                <a:off x="3096" y="3120"/>
                <a:ext cx="960" cy="48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400" b="1">
                    <a:latin typeface="Verdana" pitchFamily="34" charset="0"/>
                  </a:rPr>
                  <a:t>z = z / x</a:t>
                </a:r>
              </a:p>
            </p:txBody>
          </p:sp>
          <p:sp>
            <p:nvSpPr>
              <p:cNvPr id="45080" name="Oval 59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960" cy="48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400" b="1">
                    <a:latin typeface="Verdana" pitchFamily="34" charset="0"/>
                  </a:rPr>
                  <a:t>z = 0</a:t>
                </a:r>
              </a:p>
            </p:txBody>
          </p:sp>
          <p:sp>
            <p:nvSpPr>
              <p:cNvPr id="45081" name="Oval 60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5082" name="Oval 61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5083" name="Line 62"/>
              <p:cNvSpPr>
                <a:spLocks noChangeShapeType="1"/>
              </p:cNvSpPr>
              <p:nvPr/>
            </p:nvSpPr>
            <p:spPr bwMode="auto">
              <a:xfrm>
                <a:off x="4368" y="11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5084" name="Line 63"/>
              <p:cNvSpPr>
                <a:spLocks noChangeShapeType="1"/>
              </p:cNvSpPr>
              <p:nvPr/>
            </p:nvSpPr>
            <p:spPr bwMode="auto">
              <a:xfrm flipH="1">
                <a:off x="3600" y="1728"/>
                <a:ext cx="76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5085" name="Line 64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76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5086" name="Line 65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81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5087" name="Line 66"/>
              <p:cNvSpPr>
                <a:spLocks noChangeShapeType="1"/>
              </p:cNvSpPr>
              <p:nvPr/>
            </p:nvSpPr>
            <p:spPr bwMode="auto">
              <a:xfrm flipH="1">
                <a:off x="4416" y="2352"/>
                <a:ext cx="72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5088" name="Line 67"/>
              <p:cNvSpPr>
                <a:spLocks noChangeShapeType="1"/>
              </p:cNvSpPr>
              <p:nvPr/>
            </p:nvSpPr>
            <p:spPr bwMode="auto">
              <a:xfrm flipH="1">
                <a:off x="3552" y="3024"/>
                <a:ext cx="76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5089" name="Line 68"/>
              <p:cNvSpPr>
                <a:spLocks noChangeShapeType="1"/>
              </p:cNvSpPr>
              <p:nvPr/>
            </p:nvSpPr>
            <p:spPr bwMode="auto">
              <a:xfrm>
                <a:off x="4320" y="3024"/>
                <a:ext cx="86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5090" name="Line 69"/>
              <p:cNvSpPr>
                <a:spLocks noChangeShapeType="1"/>
              </p:cNvSpPr>
              <p:nvPr/>
            </p:nvSpPr>
            <p:spPr bwMode="auto">
              <a:xfrm>
                <a:off x="3552" y="360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5091" name="Line 70"/>
              <p:cNvSpPr>
                <a:spLocks noChangeShapeType="1"/>
              </p:cNvSpPr>
              <p:nvPr/>
            </p:nvSpPr>
            <p:spPr bwMode="auto">
              <a:xfrm flipH="1">
                <a:off x="4320" y="3648"/>
                <a:ext cx="81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SG"/>
              </a:p>
            </p:txBody>
          </p:sp>
        </p:grpSp>
        <p:sp>
          <p:nvSpPr>
            <p:cNvPr id="45067" name="Text Box 71"/>
            <p:cNvSpPr txBox="1">
              <a:spLocks noChangeArrowheads="1"/>
            </p:cNvSpPr>
            <p:nvPr/>
          </p:nvSpPr>
          <p:spPr bwMode="auto">
            <a:xfrm>
              <a:off x="3264" y="1968"/>
              <a:ext cx="2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solidFill>
                    <a:srgbClr val="9933FF"/>
                  </a:solidFill>
                </a:rPr>
                <a:t>A</a:t>
              </a:r>
            </a:p>
          </p:txBody>
        </p:sp>
        <p:sp>
          <p:nvSpPr>
            <p:cNvPr id="45068" name="Text Box 72"/>
            <p:cNvSpPr txBox="1">
              <a:spLocks noChangeArrowheads="1"/>
            </p:cNvSpPr>
            <p:nvPr/>
          </p:nvSpPr>
          <p:spPr bwMode="auto">
            <a:xfrm>
              <a:off x="3265" y="2681"/>
              <a:ext cx="2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solidFill>
                    <a:srgbClr val="9933FF"/>
                  </a:solidFill>
                </a:rPr>
                <a:t>B</a:t>
              </a:r>
            </a:p>
          </p:txBody>
        </p:sp>
        <p:sp>
          <p:nvSpPr>
            <p:cNvPr id="45069" name="Text Box 73"/>
            <p:cNvSpPr txBox="1">
              <a:spLocks noChangeArrowheads="1"/>
            </p:cNvSpPr>
            <p:nvPr/>
          </p:nvSpPr>
          <p:spPr bwMode="auto">
            <a:xfrm>
              <a:off x="3216" y="3072"/>
              <a:ext cx="2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solidFill>
                    <a:srgbClr val="9933FF"/>
                  </a:solidFill>
                </a:rPr>
                <a:t>C</a:t>
              </a:r>
            </a:p>
          </p:txBody>
        </p:sp>
        <p:sp>
          <p:nvSpPr>
            <p:cNvPr id="45070" name="Text Box 74"/>
            <p:cNvSpPr txBox="1">
              <a:spLocks noChangeArrowheads="1"/>
            </p:cNvSpPr>
            <p:nvPr/>
          </p:nvSpPr>
          <p:spPr bwMode="auto">
            <a:xfrm>
              <a:off x="3264" y="3792"/>
              <a:ext cx="2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solidFill>
                    <a:srgbClr val="9933FF"/>
                  </a:solidFill>
                </a:rPr>
                <a:t>D</a:t>
              </a:r>
            </a:p>
          </p:txBody>
        </p:sp>
        <p:sp>
          <p:nvSpPr>
            <p:cNvPr id="45071" name="Text Box 75"/>
            <p:cNvSpPr txBox="1">
              <a:spLocks noChangeArrowheads="1"/>
            </p:cNvSpPr>
            <p:nvPr/>
          </p:nvSpPr>
          <p:spPr bwMode="auto">
            <a:xfrm>
              <a:off x="4080" y="1968"/>
              <a:ext cx="2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solidFill>
                    <a:srgbClr val="9933FF"/>
                  </a:solidFill>
                </a:rPr>
                <a:t>E</a:t>
              </a:r>
            </a:p>
          </p:txBody>
        </p:sp>
        <p:sp>
          <p:nvSpPr>
            <p:cNvPr id="45072" name="Text Box 76"/>
            <p:cNvSpPr txBox="1">
              <a:spLocks noChangeArrowheads="1"/>
            </p:cNvSpPr>
            <p:nvPr/>
          </p:nvSpPr>
          <p:spPr bwMode="auto">
            <a:xfrm>
              <a:off x="4080" y="2667"/>
              <a:ext cx="2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9933FF"/>
                  </a:solidFill>
                </a:rPr>
                <a:t>F</a:t>
              </a:r>
            </a:p>
          </p:txBody>
        </p:sp>
        <p:sp>
          <p:nvSpPr>
            <p:cNvPr id="45073" name="Text Box 77"/>
            <p:cNvSpPr txBox="1">
              <a:spLocks noChangeArrowheads="1"/>
            </p:cNvSpPr>
            <p:nvPr/>
          </p:nvSpPr>
          <p:spPr bwMode="auto">
            <a:xfrm>
              <a:off x="4128" y="3072"/>
              <a:ext cx="2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solidFill>
                    <a:srgbClr val="9933FF"/>
                  </a:solidFill>
                </a:rPr>
                <a:t>G</a:t>
              </a:r>
            </a:p>
          </p:txBody>
        </p:sp>
        <p:sp>
          <p:nvSpPr>
            <p:cNvPr id="45074" name="Text Box 78"/>
            <p:cNvSpPr txBox="1">
              <a:spLocks noChangeArrowheads="1"/>
            </p:cNvSpPr>
            <p:nvPr/>
          </p:nvSpPr>
          <p:spPr bwMode="auto">
            <a:xfrm>
              <a:off x="4128" y="3792"/>
              <a:ext cx="2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solidFill>
                    <a:srgbClr val="9933FF"/>
                  </a:solidFill>
                </a:rPr>
                <a:t>H</a:t>
              </a:r>
            </a:p>
          </p:txBody>
        </p: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7825" y="3285172"/>
            <a:ext cx="2525713" cy="2893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Test data:</a:t>
            </a:r>
          </a:p>
          <a:p>
            <a:pPr>
              <a:spcAft>
                <a:spcPts val="600"/>
              </a:spcAft>
            </a:pPr>
            <a:r>
              <a:rPr lang="en-US" dirty="0"/>
              <a:t>&lt;x=0, z=1&gt; to test path </a:t>
            </a:r>
            <a:r>
              <a:rPr lang="en-US" dirty="0" smtClean="0"/>
              <a:t>A, B</a:t>
            </a:r>
            <a:r>
              <a:rPr lang="en-US" dirty="0"/>
              <a:t>, </a:t>
            </a:r>
            <a:r>
              <a:rPr lang="en-US" dirty="0" smtClean="0"/>
              <a:t>G, H</a:t>
            </a:r>
            <a:r>
              <a:rPr lang="en-US" dirty="0"/>
              <a:t>;</a:t>
            </a:r>
          </a:p>
          <a:p>
            <a:pPr>
              <a:spcAft>
                <a:spcPts val="600"/>
              </a:spcAft>
            </a:pPr>
            <a:r>
              <a:rPr lang="en-US" dirty="0"/>
              <a:t>&lt;x=3, z=3&gt; to test path E, F, C, D;</a:t>
            </a:r>
          </a:p>
          <a:p>
            <a:pPr>
              <a:spcAft>
                <a:spcPts val="600"/>
              </a:spcAft>
            </a:pPr>
            <a:r>
              <a:rPr lang="en-US" dirty="0"/>
              <a:t>&lt;</a:t>
            </a:r>
            <a:r>
              <a:rPr lang="en-US" dirty="0" smtClean="0"/>
              <a:t>x=1, </a:t>
            </a:r>
            <a:r>
              <a:rPr lang="en-US" dirty="0"/>
              <a:t>z=3&gt; to test path </a:t>
            </a:r>
            <a:r>
              <a:rPr lang="en-US" dirty="0" smtClean="0"/>
              <a:t>A, B, </a:t>
            </a:r>
            <a:r>
              <a:rPr lang="en-US" dirty="0"/>
              <a:t>C, D</a:t>
            </a:r>
            <a:r>
              <a:rPr lang="en-US" dirty="0" smtClean="0"/>
              <a:t>;</a:t>
            </a:r>
          </a:p>
          <a:p>
            <a:pPr>
              <a:spcAft>
                <a:spcPts val="600"/>
              </a:spcAft>
            </a:pPr>
            <a:r>
              <a:rPr lang="en-US" dirty="0"/>
              <a:t>&lt;x=3, </a:t>
            </a:r>
            <a:r>
              <a:rPr lang="en-US" dirty="0" smtClean="0"/>
              <a:t>z=1&gt; </a:t>
            </a:r>
            <a:r>
              <a:rPr lang="en-US" dirty="0"/>
              <a:t>to test path E, F, </a:t>
            </a:r>
            <a:r>
              <a:rPr lang="en-US" dirty="0" smtClean="0"/>
              <a:t>G, H;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 is also important to test all the paths that your program control flow can take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Design test data to check all </a:t>
            </a:r>
            <a:r>
              <a:rPr lang="en-SG" dirty="0" smtClean="0"/>
              <a:t>paths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39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933FF"/>
                </a:solidFill>
                <a:latin typeface="Garamond" pitchFamily="18" charset="0"/>
              </a:rPr>
              <a:t>5 </a:t>
            </a:r>
            <a:r>
              <a:rPr lang="en-US" sz="4000" dirty="0" smtClean="0">
                <a:solidFill>
                  <a:srgbClr val="9933FF"/>
                </a:solidFill>
                <a:latin typeface="Garamond" pitchFamily="18" charset="0"/>
              </a:rPr>
              <a:t>Using a Debugger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85871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Debugger usually provides the </a:t>
            </a:r>
            <a:r>
              <a:rPr lang="en-SG" sz="2800" dirty="0" smtClean="0">
                <a:solidFill>
                  <a:schemeClr val="tx1"/>
                </a:solidFill>
              </a:rPr>
              <a:t>following</a:t>
            </a:r>
          </a:p>
          <a:p>
            <a:pPr lvl="1"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Stepping</a:t>
            </a:r>
          </a:p>
          <a:p>
            <a:pPr lvl="1"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Breakpoint</a:t>
            </a:r>
          </a:p>
          <a:p>
            <a:pPr lvl="1"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Watches</a:t>
            </a:r>
            <a:r>
              <a:rPr lang="en-SG" sz="2400" dirty="0"/>
              <a:t> (inspecting variables</a:t>
            </a:r>
            <a:r>
              <a:rPr lang="en-SG" sz="2400" dirty="0" smtClean="0"/>
              <a:t>)</a:t>
            </a:r>
          </a:p>
          <a:p>
            <a:pPr lvl="1"/>
            <a:endParaRPr lang="en-SG" sz="2400" dirty="0" smtClean="0"/>
          </a:p>
          <a:p>
            <a:r>
              <a:rPr lang="en-SG" sz="2800" dirty="0" smtClean="0">
                <a:solidFill>
                  <a:schemeClr val="tx1"/>
                </a:solidFill>
              </a:rPr>
              <a:t>You may explore the </a:t>
            </a:r>
            <a:r>
              <a:rPr lang="en-SG" sz="2800" dirty="0">
                <a:solidFill>
                  <a:schemeClr val="tx1"/>
                </a:solidFill>
              </a:rPr>
              <a:t>followings:</a:t>
            </a:r>
          </a:p>
          <a:p>
            <a:pPr lvl="1">
              <a:buFont typeface="Wingdings" pitchFamily="2" charset="2"/>
              <a:buChar char="q"/>
            </a:pPr>
            <a:r>
              <a:rPr lang="en-SG" sz="2400" dirty="0"/>
              <a:t>GNU debugger </a:t>
            </a:r>
            <a:r>
              <a:rPr lang="en-SG" sz="2400" dirty="0" smtClean="0"/>
              <a:t>(</a:t>
            </a:r>
            <a:r>
              <a:rPr lang="en-SG" sz="2400" dirty="0" err="1">
                <a:solidFill>
                  <a:srgbClr val="0000FF"/>
                </a:solidFill>
              </a:rPr>
              <a:t>gdb</a:t>
            </a:r>
            <a:r>
              <a:rPr lang="en-SG" sz="2400" dirty="0" smtClean="0"/>
              <a:t>)</a:t>
            </a:r>
          </a:p>
          <a:p>
            <a:pPr marL="857250" lvl="2" indent="0">
              <a:buNone/>
            </a:pPr>
            <a:r>
              <a:rPr lang="en-SG" sz="2000" dirty="0">
                <a:hlinkClick r:id="rId3"/>
              </a:rPr>
              <a:t>http://</a:t>
            </a:r>
            <a:r>
              <a:rPr lang="en-SG" sz="2000" dirty="0" smtClean="0">
                <a:hlinkClick r:id="rId3"/>
              </a:rPr>
              <a:t>www.youtube.com/watch?v=Z6zMxp6r4mc</a:t>
            </a:r>
            <a:endParaRPr lang="en-SG" sz="2000" dirty="0" smtClean="0"/>
          </a:p>
          <a:p>
            <a:pPr lvl="1">
              <a:buFont typeface="Wingdings" pitchFamily="2" charset="2"/>
              <a:buChar char="q"/>
            </a:pPr>
            <a:r>
              <a:rPr lang="en-SG" sz="2400" dirty="0"/>
              <a:t>Data Display Debugger (</a:t>
            </a:r>
            <a:r>
              <a:rPr lang="en-SG" sz="2400" dirty="0">
                <a:solidFill>
                  <a:srgbClr val="0000FF"/>
                </a:solidFill>
              </a:rPr>
              <a:t>DDD</a:t>
            </a:r>
            <a:r>
              <a:rPr lang="en-SG" sz="2400" dirty="0"/>
              <a:t>)</a:t>
            </a:r>
            <a:endParaRPr lang="en-SG" sz="2400" dirty="0" smtClean="0"/>
          </a:p>
          <a:p>
            <a:pPr marL="857250" lvl="2" indent="0">
              <a:buNone/>
            </a:pPr>
            <a:r>
              <a:rPr lang="en-US" sz="2000" dirty="0">
                <a:hlinkClick r:id="rId4"/>
              </a:rPr>
              <a:t>http://www.youtube.com/watch?v=VF7IBEAA8Ig</a:t>
            </a:r>
            <a:endParaRPr lang="en-SG" dirty="0"/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631763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>
                <a:solidFill>
                  <a:srgbClr val="0000FF"/>
                </a:solidFill>
              </a:rPr>
              <a:t>Testing and Debugging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Debugging could be the most time-consuming part of your programming.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Using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/>
              <a:t> to trace your </a:t>
            </a:r>
            <a:r>
              <a:rPr lang="en-US" sz="2400" dirty="0" smtClean="0"/>
              <a:t>program</a:t>
            </a:r>
            <a:endParaRPr lang="en-US" sz="2400" i="1" dirty="0" smtClean="0">
              <a:solidFill>
                <a:srgbClr val="0000FF"/>
              </a:solidFill>
            </a:endParaRP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/>
              <a:t>Using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assert()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/>
              <a:t>Using </a:t>
            </a:r>
            <a:r>
              <a:rPr lang="en-US" sz="2400" dirty="0" err="1"/>
              <a:t>gdb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smtClean="0"/>
              <a:t>DDD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</a:t>
            </a:r>
            <a:r>
              <a:rPr lang="en-GB" dirty="0" smtClean="0"/>
              <a:t>Today</a:t>
            </a:r>
            <a:endParaRPr lang="en-SG" dirty="0"/>
          </a:p>
        </p:txBody>
      </p:sp>
      <p:pic>
        <p:nvPicPr>
          <p:cNvPr id="8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19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47023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Self-reading Materials</a:t>
            </a:r>
            <a:endParaRPr lang="en-GB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38992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>
                <a:solidFill>
                  <a:srgbClr val="C00000"/>
                </a:solidFill>
              </a:rPr>
              <a:t>Objectives</a:t>
            </a:r>
            <a:r>
              <a:rPr lang="en-SG" sz="2800" kern="1200" dirty="0" smtClean="0">
                <a:solidFill>
                  <a:srgbClr val="C00000"/>
                </a:solidFill>
              </a:rPr>
              <a:t>:</a:t>
            </a:r>
            <a:endParaRPr lang="en-SG" sz="2800" kern="1200" dirty="0">
              <a:solidFill>
                <a:srgbClr val="C00000"/>
              </a:solidFill>
            </a:endParaRP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GB" sz="2400" dirty="0">
                <a:solidFill>
                  <a:srgbClr val="0000FF"/>
                </a:solidFill>
              </a:rPr>
              <a:t>Understand the </a:t>
            </a:r>
            <a:r>
              <a:rPr lang="en-GB" sz="2400" dirty="0" smtClean="0">
                <a:solidFill>
                  <a:srgbClr val="0000FF"/>
                </a:solidFill>
              </a:rPr>
              <a:t>importance of algorithm design and serious testing.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Understand how to test and debug your </a:t>
            </a:r>
            <a:r>
              <a:rPr lang="en-SG" sz="2400" dirty="0" smtClean="0">
                <a:solidFill>
                  <a:srgbClr val="0000FF"/>
                </a:solidFill>
              </a:rPr>
              <a:t>program.</a:t>
            </a:r>
            <a:endParaRPr lang="en-SG" sz="2400" kern="1200" dirty="0">
              <a:solidFill>
                <a:srgbClr val="0000FF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000000"/>
                </a:solidFill>
              </a:rPr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2</a:t>
            </a:fld>
            <a:endParaRPr lang="en-US" sz="1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738" y="3714398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 smtClean="0">
                <a:solidFill>
                  <a:srgbClr val="C00000"/>
                </a:solidFill>
              </a:rPr>
              <a:t>Remark: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GB" sz="2400" dirty="0" smtClean="0">
                <a:solidFill>
                  <a:srgbClr val="0000FF"/>
                </a:solidFill>
              </a:rPr>
              <a:t>This slides is for your </a:t>
            </a:r>
            <a:r>
              <a:rPr lang="en-GB" sz="2400" u="sng" dirty="0" smtClean="0">
                <a:solidFill>
                  <a:srgbClr val="0000FF"/>
                </a:solidFill>
              </a:rPr>
              <a:t>self-reading</a:t>
            </a:r>
            <a:r>
              <a:rPr lang="en-GB" sz="2400" dirty="0" smtClean="0">
                <a:solidFill>
                  <a:srgbClr val="0000FF"/>
                </a:solidFill>
              </a:rPr>
              <a:t> and is helpful to your programming.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SG" sz="2400" dirty="0" smtClean="0">
                <a:solidFill>
                  <a:srgbClr val="0000FF"/>
                </a:solidFill>
              </a:rPr>
              <a:t>The contents of this </a:t>
            </a:r>
            <a:r>
              <a:rPr lang="en-GB" sz="2400" dirty="0">
                <a:solidFill>
                  <a:srgbClr val="0000FF"/>
                </a:solidFill>
              </a:rPr>
              <a:t>slides </a:t>
            </a:r>
            <a:r>
              <a:rPr lang="en-GB" sz="2400" dirty="0" smtClean="0">
                <a:solidFill>
                  <a:srgbClr val="0000FF"/>
                </a:solidFill>
              </a:rPr>
              <a:t>are </a:t>
            </a:r>
            <a:r>
              <a:rPr lang="en-GB" sz="2400" dirty="0" smtClean="0">
                <a:solidFill>
                  <a:srgbClr val="C00000"/>
                </a:solidFill>
              </a:rPr>
              <a:t>not examinable</a:t>
            </a:r>
            <a:r>
              <a:rPr lang="en-GB" sz="2400" dirty="0" smtClean="0">
                <a:solidFill>
                  <a:srgbClr val="0000FF"/>
                </a:solidFill>
              </a:rPr>
              <a:t>.</a:t>
            </a:r>
            <a:endParaRPr lang="en-SG" sz="2400" kern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47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301718"/>
            <a:ext cx="17716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 </a:t>
            </a:r>
            <a:r>
              <a:rPr lang="en-US" dirty="0"/>
              <a:t>Famous Programming Errors (1/2)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2328570"/>
            <a:ext cx="8229600" cy="3724096"/>
          </a:xfrm>
        </p:spPr>
        <p:txBody>
          <a:bodyPr>
            <a:spAutoFit/>
          </a:bodyPr>
          <a:lstStyle/>
          <a:p>
            <a:r>
              <a:rPr lang="en-SG" b="1" dirty="0"/>
              <a:t>Mariner Bugs Out (1962)</a:t>
            </a:r>
          </a:p>
          <a:p>
            <a:pPr lvl="1">
              <a:buFont typeface="Wingdings" pitchFamily="2" charset="2"/>
              <a:buChar char="q"/>
            </a:pPr>
            <a:r>
              <a:rPr lang="en-SG" b="1" dirty="0"/>
              <a:t>Cost</a:t>
            </a:r>
            <a:r>
              <a:rPr lang="en-SG" dirty="0" smtClean="0"/>
              <a:t>: </a:t>
            </a:r>
            <a:r>
              <a:rPr lang="en-SG" dirty="0"/>
              <a:t>$18.5 million</a:t>
            </a:r>
          </a:p>
          <a:p>
            <a:pPr lvl="1">
              <a:buFont typeface="Wingdings" pitchFamily="2" charset="2"/>
              <a:buChar char="q"/>
            </a:pPr>
            <a:r>
              <a:rPr lang="en-SG" b="1" dirty="0"/>
              <a:t>Disaster</a:t>
            </a:r>
            <a:r>
              <a:rPr lang="en-SG" dirty="0"/>
              <a:t>: The Mariner 1 rocket with a space probe headed for Venus diverted from its intended flight path shortly after launch. Mission Control destroyed the rocket 293 seconds after lift-off.</a:t>
            </a:r>
          </a:p>
          <a:p>
            <a:pPr lvl="1">
              <a:buFont typeface="Wingdings" pitchFamily="2" charset="2"/>
              <a:buChar char="q"/>
            </a:pPr>
            <a:r>
              <a:rPr lang="en-SG" b="1" dirty="0"/>
              <a:t>Cause</a:t>
            </a:r>
            <a:r>
              <a:rPr lang="en-SG" dirty="0"/>
              <a:t>: A programmer incorrectly transcribed a handwritten formula into computer code, missing a single superscript bar. </a:t>
            </a:r>
            <a:r>
              <a:rPr lang="en-SG" dirty="0" smtClean="0"/>
              <a:t>Without </a:t>
            </a:r>
            <a:r>
              <a:rPr lang="en-SG" dirty="0"/>
              <a:t>the smoothing function indicated by the bar, the software treated normal variations of velocity as if they were serious, causing faulty corrections that sent the rocket off course.</a:t>
            </a: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6339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 </a:t>
            </a:r>
            <a:r>
              <a:rPr lang="en-US" dirty="0"/>
              <a:t>Famous Programming Errors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2328570"/>
            <a:ext cx="8229600" cy="3108543"/>
          </a:xfrm>
        </p:spPr>
        <p:txBody>
          <a:bodyPr>
            <a:spAutoFit/>
          </a:bodyPr>
          <a:lstStyle/>
          <a:p>
            <a:r>
              <a:rPr lang="en-US" b="1" dirty="0"/>
              <a:t>Mars Climate Crasher (1998</a:t>
            </a:r>
            <a:r>
              <a:rPr lang="en-US" b="1" dirty="0" smtClean="0"/>
              <a:t>)</a:t>
            </a:r>
            <a:endParaRPr lang="en-SG" b="1" dirty="0"/>
          </a:p>
          <a:p>
            <a:pPr lvl="1">
              <a:buFont typeface="Wingdings" pitchFamily="2" charset="2"/>
              <a:buChar char="q"/>
            </a:pPr>
            <a:r>
              <a:rPr lang="en-SG" b="1" dirty="0"/>
              <a:t>Cost</a:t>
            </a:r>
            <a:r>
              <a:rPr lang="en-SG" dirty="0" smtClean="0"/>
              <a:t>: </a:t>
            </a:r>
            <a:r>
              <a:rPr lang="en-US" dirty="0" smtClean="0"/>
              <a:t>$</a:t>
            </a:r>
            <a:r>
              <a:rPr lang="en-US" dirty="0"/>
              <a:t>125 million</a:t>
            </a:r>
            <a:endParaRPr lang="en-SG" dirty="0"/>
          </a:p>
          <a:p>
            <a:pPr lvl="1">
              <a:buFont typeface="Wingdings" pitchFamily="2" charset="2"/>
              <a:buChar char="q"/>
            </a:pPr>
            <a:r>
              <a:rPr lang="en-SG" b="1" dirty="0"/>
              <a:t>Disaster</a:t>
            </a:r>
            <a:r>
              <a:rPr lang="en-SG" dirty="0"/>
              <a:t>: After a 286-day journey from Earth, the Mars Climate </a:t>
            </a:r>
            <a:r>
              <a:rPr lang="en-SG" dirty="0" err="1"/>
              <a:t>Orbiter</a:t>
            </a:r>
            <a:r>
              <a:rPr lang="en-SG" dirty="0"/>
              <a:t> fired its engines to push into orbit around Mars. The engines fired, but the spacecraft fell too far into the planet’s atmosphere, likely causing it to crash on </a:t>
            </a:r>
            <a:r>
              <a:rPr lang="en-SG" dirty="0" smtClean="0"/>
              <a:t>Mars.</a:t>
            </a:r>
            <a:endParaRPr lang="en-SG" dirty="0"/>
          </a:p>
          <a:p>
            <a:pPr lvl="1">
              <a:buFont typeface="Wingdings" pitchFamily="2" charset="2"/>
              <a:buChar char="q"/>
            </a:pPr>
            <a:r>
              <a:rPr lang="en-SG" b="1" dirty="0"/>
              <a:t>Cause</a:t>
            </a:r>
            <a:r>
              <a:rPr lang="en-SG" dirty="0"/>
              <a:t>: </a:t>
            </a:r>
            <a:r>
              <a:rPr lang="en-US" dirty="0"/>
              <a:t>The software that controlled the Orbiter thrusters used imperial units (pounds of force), rather than metric units (</a:t>
            </a:r>
            <a:r>
              <a:rPr lang="en-US" dirty="0" err="1"/>
              <a:t>Newtons</a:t>
            </a:r>
            <a:r>
              <a:rPr lang="en-US" dirty="0"/>
              <a:t>) as specified by NASA.</a:t>
            </a:r>
            <a:endParaRPr lang="en-SG" dirty="0"/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3488" y="1280452"/>
            <a:ext cx="2286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0461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60738" y="4033388"/>
            <a:ext cx="8229600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Why does a program </a:t>
            </a:r>
            <a:r>
              <a:rPr lang="en-US" dirty="0"/>
              <a:t>“core dump”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Early computers used</a:t>
            </a:r>
            <a:br>
              <a:rPr lang="en-US" sz="1800" dirty="0"/>
            </a:br>
            <a:r>
              <a:rPr lang="en-US" sz="1800" dirty="0"/>
              <a:t>tiny magnetic</a:t>
            </a:r>
            <a:br>
              <a:rPr lang="en-US" sz="1800" dirty="0"/>
            </a:br>
            <a:r>
              <a:rPr lang="en-US" sz="1800" dirty="0"/>
              <a:t>cores (rings) as</a:t>
            </a:r>
            <a:br>
              <a:rPr lang="en-US" sz="1800" dirty="0"/>
            </a:br>
            <a:r>
              <a:rPr lang="en-US" sz="1800" dirty="0"/>
              <a:t>memory cells to hold</a:t>
            </a:r>
            <a:br>
              <a:rPr lang="en-US" sz="1800" dirty="0"/>
            </a:br>
            <a:r>
              <a:rPr lang="en-US" sz="1800" dirty="0"/>
              <a:t>0 and 1 values.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02059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Where does the term </a:t>
            </a:r>
            <a:r>
              <a:rPr lang="en-US" dirty="0"/>
              <a:t>“debugging” </a:t>
            </a:r>
            <a:r>
              <a:rPr lang="en-US" dirty="0">
                <a:solidFill>
                  <a:schemeClr val="tx1"/>
                </a:solidFill>
              </a:rPr>
              <a:t>come from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Very early computers used mechanical relays for switching currents. However, most likely the term</a:t>
            </a:r>
            <a:br>
              <a:rPr lang="en-US" sz="1800" dirty="0"/>
            </a:br>
            <a:r>
              <a:rPr lang="en-US" sz="1800" dirty="0"/>
              <a:t>bug existed before</a:t>
            </a:r>
            <a:br>
              <a:rPr lang="en-US" sz="1800" dirty="0"/>
            </a:br>
            <a:r>
              <a:rPr lang="en-US" sz="1800" dirty="0"/>
              <a:t>the “moth-in-a-relay”</a:t>
            </a:r>
            <a:br>
              <a:rPr lang="en-US" sz="1800" dirty="0"/>
            </a:br>
            <a:r>
              <a:rPr lang="en-US" sz="1800" dirty="0"/>
              <a:t>story</a:t>
            </a:r>
            <a:r>
              <a:rPr lang="en-US" sz="1800" dirty="0" smtClean="0"/>
              <a:t>.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Testing and Debugging (1/7)</a:t>
            </a:r>
            <a:endParaRPr lang="en-SG" dirty="0"/>
          </a:p>
        </p:txBody>
      </p:sp>
      <p:sp>
        <p:nvSpPr>
          <p:cNvPr id="3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6335823" y="2406689"/>
            <a:ext cx="2509260" cy="3635587"/>
            <a:chOff x="6551435" y="2469367"/>
            <a:chExt cx="2508662" cy="3635555"/>
          </a:xfrm>
        </p:grpSpPr>
        <p:sp>
          <p:nvSpPr>
            <p:cNvPr id="21" name="TextBox 6"/>
            <p:cNvSpPr txBox="1">
              <a:spLocks noChangeArrowheads="1"/>
            </p:cNvSpPr>
            <p:nvPr/>
          </p:nvSpPr>
          <p:spPr bwMode="auto">
            <a:xfrm>
              <a:off x="6551435" y="2774873"/>
              <a:ext cx="1625251" cy="369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Electro-magnet</a:t>
              </a:r>
            </a:p>
          </p:txBody>
        </p: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7012011" y="2469367"/>
              <a:ext cx="2048086" cy="369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Moveable armature</a:t>
              </a:r>
            </a:p>
          </p:txBody>
        </p:sp>
        <p:sp>
          <p:nvSpPr>
            <p:cNvPr id="23" name="TextBox 10"/>
            <p:cNvSpPr txBox="1">
              <a:spLocks noChangeArrowheads="1"/>
            </p:cNvSpPr>
            <p:nvPr/>
          </p:nvSpPr>
          <p:spPr bwMode="auto">
            <a:xfrm>
              <a:off x="7086600" y="5181600"/>
              <a:ext cx="1499349" cy="923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Space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rPr>
                <a:t>(Bugs 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rPr>
                <a:t>may </a:t>
              </a:r>
              <a:r>
                <a:rPr lang="en-US" dirty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rPr>
                <a:t>get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rPr>
                <a:t>stuck here!)</a:t>
              </a:r>
            </a:p>
          </p:txBody>
        </p:sp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72288" y="3265488"/>
              <a:ext cx="17145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7930356" y="3031332"/>
              <a:ext cx="892175" cy="468312"/>
            </a:xfrm>
            <a:prstGeom prst="straightConnector1">
              <a:avLst/>
            </a:prstGeom>
            <a:noFill/>
            <a:ln w="25400" cap="sq" algn="ctr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6" name="Straight Arrow Connector 15"/>
            <p:cNvCxnSpPr>
              <a:cxnSpLocks noChangeShapeType="1"/>
            </p:cNvCxnSpPr>
            <p:nvPr/>
          </p:nvCxnSpPr>
          <p:spPr bwMode="auto">
            <a:xfrm>
              <a:off x="7151688" y="3146425"/>
              <a:ext cx="587375" cy="533400"/>
            </a:xfrm>
            <a:prstGeom prst="straightConnector1">
              <a:avLst/>
            </a:prstGeom>
            <a:noFill/>
            <a:ln w="25400" cap="sq" algn="ctr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7" name="Straight Arrow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7113588" y="4262438"/>
              <a:ext cx="1436687" cy="446087"/>
            </a:xfrm>
            <a:prstGeom prst="straightConnector1">
              <a:avLst/>
            </a:prstGeom>
            <a:noFill/>
            <a:ln w="25400" cap="sq" algn="ctr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</p:grp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8128" y="4625672"/>
            <a:ext cx="1825625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16"/>
          <p:cNvGrpSpPr>
            <a:grpSpLocks/>
          </p:cNvGrpSpPr>
          <p:nvPr/>
        </p:nvGrpSpPr>
        <p:grpSpPr bwMode="auto">
          <a:xfrm>
            <a:off x="1769374" y="2444745"/>
            <a:ext cx="4447133" cy="1489950"/>
            <a:chOff x="1899264" y="2497392"/>
            <a:chExt cx="4447667" cy="1489950"/>
          </a:xfrm>
        </p:grpSpPr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56012" y="2497392"/>
              <a:ext cx="1890919" cy="1489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20"/>
            <p:cNvSpPr txBox="1">
              <a:spLocks noChangeArrowheads="1"/>
            </p:cNvSpPr>
            <p:nvPr/>
          </p:nvSpPr>
          <p:spPr bwMode="auto">
            <a:xfrm>
              <a:off x="1899264" y="3218206"/>
              <a:ext cx="264899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Notebook with moth from</a:t>
              </a:r>
              <a:br>
                <a:rPr lang="en-US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Mark II computer:</a:t>
              </a:r>
            </a:p>
          </p:txBody>
        </p:sp>
      </p:grpSp>
      <p:sp>
        <p:nvSpPr>
          <p:cNvPr id="33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120601" y="4341055"/>
            <a:ext cx="4343400" cy="1676400"/>
            <a:chOff x="1728" y="2832"/>
            <a:chExt cx="2736" cy="1056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728" y="2880"/>
              <a:ext cx="1008" cy="432"/>
              <a:chOff x="1728" y="2880"/>
              <a:chExt cx="1008" cy="432"/>
            </a:xfrm>
          </p:grpSpPr>
          <p:sp>
            <p:nvSpPr>
              <p:cNvPr id="47124" name="Rectangle 17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1008" cy="432"/>
              </a:xfrm>
              <a:prstGeom prst="rect">
                <a:avLst/>
              </a:prstGeom>
              <a:solidFill>
                <a:srgbClr val="CCFFFF"/>
              </a:solidFill>
              <a:ln w="31750" cap="sq">
                <a:solidFill>
                  <a:srgbClr val="9900C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125" name="Text Box 18"/>
              <p:cNvSpPr txBox="1">
                <a:spLocks noChangeArrowheads="1"/>
              </p:cNvSpPr>
              <p:nvPr/>
            </p:nvSpPr>
            <p:spPr bwMode="auto">
              <a:xfrm>
                <a:off x="1896" y="2976"/>
                <a:ext cx="67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Testing</a:t>
                </a:r>
              </a:p>
            </p:txBody>
          </p:sp>
        </p:grpSp>
        <p:sp>
          <p:nvSpPr>
            <p:cNvPr id="47112" name="Text Box 19"/>
            <p:cNvSpPr txBox="1">
              <a:spLocks noChangeArrowheads="1"/>
            </p:cNvSpPr>
            <p:nvPr/>
          </p:nvSpPr>
          <p:spPr bwMode="auto">
            <a:xfrm>
              <a:off x="3888" y="3408"/>
              <a:ext cx="480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Yes</a:t>
              </a: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312" y="2832"/>
              <a:ext cx="1152" cy="576"/>
              <a:chOff x="2640" y="2928"/>
              <a:chExt cx="1152" cy="576"/>
            </a:xfrm>
          </p:grpSpPr>
          <p:sp>
            <p:nvSpPr>
              <p:cNvPr id="47122" name="AutoShape 21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1152" cy="576"/>
              </a:xfrm>
              <a:prstGeom prst="diamond">
                <a:avLst/>
              </a:prstGeom>
              <a:solidFill>
                <a:srgbClr val="CCFFCC"/>
              </a:solidFill>
              <a:ln w="31750" cap="sq">
                <a:solidFill>
                  <a:srgbClr val="9900C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123" name="Text Box 22"/>
              <p:cNvSpPr txBox="1">
                <a:spLocks noChangeArrowheads="1"/>
              </p:cNvSpPr>
              <p:nvPr/>
            </p:nvSpPr>
            <p:spPr bwMode="auto">
              <a:xfrm>
                <a:off x="2880" y="3072"/>
                <a:ext cx="67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Error?</a:t>
                </a:r>
              </a:p>
            </p:txBody>
          </p:sp>
        </p:grpSp>
        <p:sp>
          <p:nvSpPr>
            <p:cNvPr id="47114" name="Line 23"/>
            <p:cNvSpPr>
              <a:spLocks noChangeShapeType="1"/>
            </p:cNvSpPr>
            <p:nvPr/>
          </p:nvSpPr>
          <p:spPr bwMode="auto">
            <a:xfrm>
              <a:off x="2736" y="3120"/>
              <a:ext cx="57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Line 24"/>
            <p:cNvSpPr>
              <a:spLocks noChangeShapeType="1"/>
            </p:cNvSpPr>
            <p:nvPr/>
          </p:nvSpPr>
          <p:spPr bwMode="auto">
            <a:xfrm>
              <a:off x="3888" y="3408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Line 25"/>
            <p:cNvSpPr>
              <a:spLocks noChangeShapeType="1"/>
            </p:cNvSpPr>
            <p:nvPr/>
          </p:nvSpPr>
          <p:spPr bwMode="auto">
            <a:xfrm>
              <a:off x="2208" y="3696"/>
              <a:ext cx="28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Line 26"/>
            <p:cNvSpPr>
              <a:spLocks noChangeShapeType="1"/>
            </p:cNvSpPr>
            <p:nvPr/>
          </p:nvSpPr>
          <p:spPr bwMode="auto">
            <a:xfrm flipV="1">
              <a:off x="2208" y="3312"/>
              <a:ext cx="0" cy="384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544" y="3456"/>
              <a:ext cx="1008" cy="432"/>
              <a:chOff x="1728" y="2880"/>
              <a:chExt cx="1008" cy="432"/>
            </a:xfrm>
          </p:grpSpPr>
          <p:sp>
            <p:nvSpPr>
              <p:cNvPr id="47120" name="Rectangle 17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1008" cy="432"/>
              </a:xfrm>
              <a:prstGeom prst="rect">
                <a:avLst/>
              </a:prstGeom>
              <a:solidFill>
                <a:srgbClr val="CCFFFF"/>
              </a:solidFill>
              <a:ln w="31750" cap="sq">
                <a:solidFill>
                  <a:srgbClr val="9900C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121" name="Text Box 18"/>
              <p:cNvSpPr txBox="1">
                <a:spLocks noChangeArrowheads="1"/>
              </p:cNvSpPr>
              <p:nvPr/>
            </p:nvSpPr>
            <p:spPr bwMode="auto">
              <a:xfrm>
                <a:off x="1896" y="2976"/>
                <a:ext cx="67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Debug</a:t>
                </a:r>
              </a:p>
            </p:txBody>
          </p:sp>
        </p:grpSp>
        <p:sp>
          <p:nvSpPr>
            <p:cNvPr id="47119" name="Line 25"/>
            <p:cNvSpPr>
              <a:spLocks noChangeShapeType="1"/>
            </p:cNvSpPr>
            <p:nvPr/>
          </p:nvSpPr>
          <p:spPr bwMode="auto">
            <a:xfrm>
              <a:off x="3552" y="3696"/>
              <a:ext cx="33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25389"/>
          </a:xfrm>
        </p:spPr>
        <p:txBody>
          <a:bodyPr>
            <a:spAutoFit/>
          </a:bodyPr>
          <a:lstStyle/>
          <a:p>
            <a:r>
              <a:rPr lang="en-US" dirty="0" smtClean="0"/>
              <a:t>Testing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To determine if a code contains errors</a:t>
            </a:r>
            <a:r>
              <a:rPr lang="en-SG" dirty="0" smtClean="0"/>
              <a:t>.</a:t>
            </a:r>
          </a:p>
          <a:p>
            <a:r>
              <a:rPr lang="en-US" dirty="0"/>
              <a:t>Debugging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To locate the error(s) and fix it (them).</a:t>
            </a:r>
          </a:p>
          <a:p>
            <a:r>
              <a:rPr lang="en-US" dirty="0"/>
              <a:t>Documentation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To improve maintainability of the code.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Include sensible comments, good coding style and clear logic.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Testing and Debugging (2/7)</a:t>
            </a:r>
            <a:endParaRPr lang="en-SG" dirty="0"/>
          </a:p>
        </p:txBody>
      </p:sp>
      <p:sp>
        <p:nvSpPr>
          <p:cNvPr id="25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933FF"/>
                </a:solidFill>
                <a:latin typeface="Garamond" pitchFamily="18" charset="0"/>
              </a:rPr>
              <a:t>1. Testing and Debugging (3/7)</a:t>
            </a:r>
            <a:endParaRPr lang="en-US" sz="4000" dirty="0" smtClean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936702" y="4948744"/>
            <a:ext cx="7348654" cy="983705"/>
          </a:xfrm>
          <a:prstGeom prst="snip2DiagRect">
            <a:avLst/>
          </a:prstGeom>
          <a:solidFill>
            <a:sysClr val="window" lastClr="FFFFFF"/>
          </a:soli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l" defTabSz="87153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34975" indent="22225" algn="l" defTabSz="87153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71538" indent="42863" algn="l" defTabSz="87153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08100" indent="63500" algn="l" defTabSz="87153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44663" indent="84138" algn="l" defTabSz="87153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1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Spend some time</a:t>
            </a:r>
            <a:r>
              <a:rPr kumimoji="0" lang="en-SG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thinking how you are going to solve the problem, before rush into coding!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416320"/>
          </a:xfrm>
        </p:spPr>
        <p:txBody>
          <a:bodyPr>
            <a:spAutoFit/>
          </a:bodyPr>
          <a:lstStyle/>
          <a:p>
            <a:r>
              <a:rPr lang="en-US" dirty="0"/>
              <a:t>Philosophical notes on program design, debugging and </a:t>
            </a:r>
            <a:r>
              <a:rPr lang="en-US" dirty="0" smtClean="0"/>
              <a:t>testing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solidFill>
                  <a:srgbClr val="0000FF"/>
                </a:solidFill>
              </a:rPr>
              <a:t>A good design is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</a:p>
          <a:p>
            <a:pPr marL="857250" lvl="2" indent="0">
              <a:buNone/>
            </a:pPr>
            <a:r>
              <a:rPr lang="en-US" sz="2000" dirty="0"/>
              <a:t>A good design results in a high quality program. A low quality design cannot be “debugged into” high </a:t>
            </a:r>
            <a:r>
              <a:rPr lang="en-US" sz="2000" dirty="0" smtClean="0"/>
              <a:t>quality.</a:t>
            </a:r>
            <a:endParaRPr lang="en-US" sz="1100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smtClean="0">
                <a:solidFill>
                  <a:srgbClr val="0000FF"/>
                </a:solidFill>
              </a:rPr>
              <a:t>Don’t </a:t>
            </a:r>
            <a:r>
              <a:rPr lang="en-US" dirty="0">
                <a:solidFill>
                  <a:srgbClr val="0000FF"/>
                </a:solidFill>
              </a:rPr>
              <a:t>optimize for speed too </a:t>
            </a:r>
            <a:r>
              <a:rPr lang="en-US" dirty="0" smtClean="0">
                <a:solidFill>
                  <a:srgbClr val="0000FF"/>
                </a:solidFill>
              </a:rPr>
              <a:t>early</a:t>
            </a:r>
          </a:p>
          <a:p>
            <a:pPr marL="857250" lvl="2" indent="0">
              <a:buNone/>
            </a:pPr>
            <a:r>
              <a:rPr lang="en-US" sz="2000" dirty="0"/>
              <a:t>It is possible to make a correct program run faster.</a:t>
            </a:r>
            <a:br>
              <a:rPr lang="en-US" sz="2000" dirty="0"/>
            </a:br>
            <a:r>
              <a:rPr lang="en-US" sz="2000" dirty="0"/>
              <a:t>It is much more difficult to make a fast (but wrong) program run correctly.</a:t>
            </a:r>
            <a:endParaRPr lang="en-SG" sz="2000" dirty="0"/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933FF"/>
                </a:solidFill>
                <a:latin typeface="Garamond" pitchFamily="18" charset="0"/>
              </a:rPr>
              <a:t>1. Testing and Debugging (4/7)</a:t>
            </a:r>
            <a:endParaRPr lang="en-US" sz="40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55093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program should be </a:t>
            </a:r>
            <a:r>
              <a:rPr lang="en-US" dirty="0"/>
              <a:t>tested with various input values </a:t>
            </a:r>
            <a:r>
              <a:rPr lang="en-US" dirty="0">
                <a:solidFill>
                  <a:schemeClr val="tx1"/>
                </a:solidFill>
              </a:rPr>
              <a:t>to make sure that it performs correctly across all inputs.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/>
              <a:t>Test difference branches of your logic </a:t>
            </a:r>
            <a:r>
              <a:rPr lang="en-US" sz="1800" dirty="0" smtClean="0"/>
              <a:t>thoroughly.</a:t>
            </a:r>
            <a:endParaRPr lang="en-US" sz="1800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1"/>
                </a:solidFill>
              </a:rPr>
              <a:t>A program should make </a:t>
            </a:r>
            <a:r>
              <a:rPr lang="en-US" dirty="0"/>
              <a:t>as few assumptions about the input </a:t>
            </a:r>
            <a:r>
              <a:rPr lang="en-US" dirty="0">
                <a:solidFill>
                  <a:schemeClr val="tx1"/>
                </a:solidFill>
              </a:rPr>
              <a:t>as possible.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/>
              <a:t>E.g.: Your program assumes that the user will type a number. But she types a string 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 crash!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/>
              <a:t>However, in CS1010 we assume that input follows the specification. We do this to focus on the basics first. Writing robust programs is not trivial.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/>
              <a:t>Many of today’s methods to hack into computers work by feeding programs with </a:t>
            </a:r>
            <a:r>
              <a:rPr lang="en-US" sz="1800" dirty="0">
                <a:solidFill>
                  <a:srgbClr val="0000FF"/>
                </a:solidFill>
              </a:rPr>
              <a:t>unexpected inputs</a:t>
            </a:r>
            <a:r>
              <a:rPr lang="en-US" sz="1800" dirty="0"/>
              <a:t>. This results in crashes, buffer overflows, etc</a:t>
            </a:r>
            <a:r>
              <a:rPr lang="en-US" sz="1800" dirty="0" smtClean="0"/>
              <a:t>.</a:t>
            </a:r>
            <a:endParaRPr lang="en-SG" dirty="0"/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933FF"/>
                </a:solidFill>
                <a:latin typeface="Garamond" pitchFamily="18" charset="0"/>
              </a:rPr>
              <a:t>1. Testing and Debugging (5/7)</a:t>
            </a:r>
            <a:endParaRPr lang="en-US" sz="4000" dirty="0" smtClean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7863" y="1399663"/>
            <a:ext cx="21820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How to </a:t>
            </a:r>
            <a:r>
              <a:rPr lang="en-US" sz="2800" dirty="0" smtClean="0">
                <a:solidFill>
                  <a:srgbClr val="C00000"/>
                </a:solidFill>
              </a:rPr>
              <a:t>test?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45782"/>
            <a:ext cx="8229600" cy="4093428"/>
          </a:xfrm>
        </p:spPr>
        <p:txBody>
          <a:bodyPr>
            <a:spAutoFit/>
          </a:bodyPr>
          <a:lstStyle/>
          <a:p>
            <a:pPr>
              <a:spcBef>
                <a:spcPts val="1800"/>
              </a:spcBef>
            </a:pPr>
            <a:r>
              <a:rPr lang="en-SG" dirty="0"/>
              <a:t>By user/programmer </a:t>
            </a:r>
            <a:r>
              <a:rPr lang="en-SG" dirty="0">
                <a:solidFill>
                  <a:schemeClr val="tx1"/>
                </a:solidFill>
              </a:rPr>
              <a:t>(CS1010/CS1020)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dirty="0"/>
              <a:t>Run program by hand multiple times.</a:t>
            </a:r>
          </a:p>
          <a:p>
            <a:pPr>
              <a:spcBef>
                <a:spcPts val="1800"/>
              </a:spcBef>
            </a:pPr>
            <a:r>
              <a:rPr lang="en-SG" dirty="0"/>
              <a:t>By testing program </a:t>
            </a:r>
            <a:r>
              <a:rPr lang="en-SG" dirty="0">
                <a:solidFill>
                  <a:schemeClr val="tx1"/>
                </a:solidFill>
              </a:rPr>
              <a:t>(CS2103)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dirty="0"/>
              <a:t>Write a little test program that runs the program to be tested with different inputs.</a:t>
            </a:r>
          </a:p>
          <a:p>
            <a:pPr>
              <a:spcBef>
                <a:spcPts val="1800"/>
              </a:spcBef>
            </a:pPr>
            <a:r>
              <a:rPr lang="en-SG" dirty="0"/>
              <a:t>By test environments </a:t>
            </a:r>
            <a:r>
              <a:rPr lang="en-SG" dirty="0">
                <a:solidFill>
                  <a:schemeClr val="tx1"/>
                </a:solidFill>
              </a:rPr>
              <a:t>(CS3215)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dirty="0"/>
              <a:t>Large-scale test suites that generate test cases, run them, compare the expected output and provide a pass/fail assessment.</a:t>
            </a:r>
          </a:p>
          <a:p>
            <a:pPr lvl="2"/>
            <a:r>
              <a:rPr lang="en-SG" dirty="0"/>
              <a:t>E.g.: Mozilla’s Tinderbox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92993" y="6459379"/>
            <a:ext cx="79380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reading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352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sq" algn="ctr">
          <a:solidFill>
            <a:srgbClr val="FF0000"/>
          </a:solidFill>
          <a:round/>
          <a:headEnd type="none" w="sm" len="sm"/>
          <a:tailEnd type="none" w="sm" len="sm"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15309</TotalTime>
  <Words>1781</Words>
  <Application>Microsoft Office PowerPoint</Application>
  <PresentationFormat>On-screen Show (4:3)</PresentationFormat>
  <Paragraphs>286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1_Pixel</vt:lpstr>
      <vt:lpstr>CS1010: Programming Methodology http://www.comp.nus.edu.sg/~cs1010/</vt:lpstr>
      <vt:lpstr>Self-reading Materials</vt:lpstr>
      <vt:lpstr>0. Famous Programming Errors (1/2)</vt:lpstr>
      <vt:lpstr>0. Famous Programming Errors (2/2)</vt:lpstr>
      <vt:lpstr>1. Testing and Debugging (1/7)</vt:lpstr>
      <vt:lpstr>1. Testing and Debugging (2/7)</vt:lpstr>
      <vt:lpstr>1. Testing and Debugging (3/7)</vt:lpstr>
      <vt:lpstr>1. Testing and Debugging (4/7)</vt:lpstr>
      <vt:lpstr>1. Testing and Debugging (5/7)</vt:lpstr>
      <vt:lpstr>1. Testing and Debugging (6/7)</vt:lpstr>
      <vt:lpstr>1. Testing and Debugging (7/7)</vt:lpstr>
      <vt:lpstr>2. Demo #1: Debugging using printf( )</vt:lpstr>
      <vt:lpstr>3. Debugging with assert( )</vt:lpstr>
      <vt:lpstr>3. Demo #2: Using assert( )</vt:lpstr>
      <vt:lpstr>4. Testing Thoroughly (1/3)</vt:lpstr>
      <vt:lpstr>4. Testing Thoroughly (2/3)</vt:lpstr>
      <vt:lpstr>4. Testing Thoroughly (3/3)</vt:lpstr>
      <vt:lpstr>5 Using a Debugger</vt:lpstr>
      <vt:lpstr>Summary for Today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Week6 Self-reading material</dc:subject>
  <dc:creator>Zhou Lifeng</dc:creator>
  <cp:lastModifiedBy>Zhou Lifeng</cp:lastModifiedBy>
  <cp:revision>1965</cp:revision>
  <dcterms:created xsi:type="dcterms:W3CDTF">1998-09-05T15:03:32Z</dcterms:created>
  <dcterms:modified xsi:type="dcterms:W3CDTF">2012-02-09T08:53:08Z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