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7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B12B-23F0-492E-B1BE-4B7C4B2497BE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39212-727B-4021-A37F-0252084B42C1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SG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1D1E6-E672-4453-A44A-44D1466D5D16}" type="slidenum">
              <a:rPr lang="en-SG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SG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55D3C3-91A2-4F51-AB31-7F11024B6568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89F4-4CBC-4CC6-B1FB-DAE70DB24B0B}" type="datetime1">
              <a:rPr lang="en-US"/>
              <a:pPr>
                <a:defRPr/>
              </a:pPr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CS3233 - Competitive Programming,</a:t>
            </a:r>
            <a:br>
              <a:rPr lang="en-US"/>
            </a:br>
            <a:r>
              <a:rPr lang="en-US"/>
              <a:t>Steven Halim, </a:t>
            </a:r>
            <a:r>
              <a:rPr lang="en-US" err="1"/>
              <a:t>SoC</a:t>
            </a:r>
            <a:r>
              <a:rPr lang="en-US"/>
              <a:t>,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1B3A3-224F-4A67-BEDB-9A7589FC6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1E51-849D-49B6-B5AF-3AB8ACE4C5B9}" type="datetimeFigureOut">
              <a:rPr lang="en-SG" smtClean="0"/>
              <a:t>16/2/2012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0E9A-5275-4606-B635-0020DA584A46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hyperlink" Target="mailto:u0906808@nus.edu.sg" TargetMode="External"/><Relationship Id="rId4" Type="http://schemas.openxmlformats.org/officeDocument/2006/relationships/hyperlink" Target="http://uhunt.felix-halim.net/id/329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rds.acm.org/article.cfm?aid=332139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Was the graph visualization useful?</a:t>
            </a:r>
          </a:p>
        </p:txBody>
      </p:sp>
      <p:sp>
        <p:nvSpPr>
          <p:cNvPr id="10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1026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1029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SG" smtClean="0"/>
              <a:t>Yeah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mtClean="0"/>
              <a:t>No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mtClean="0"/>
              <a:t>Haven’t try since the last time you showed it to us last week </a:t>
            </a:r>
            <a:r>
              <a:rPr lang="en-US" smtClean="0">
                <a:sym typeface="Wingdings" pitchFamily="2" charset="2"/>
              </a:rPr>
              <a:t></a:t>
            </a:r>
            <a:endParaRPr lang="en-SG" smtClean="0"/>
          </a:p>
        </p:txBody>
      </p:sp>
      <p:grpSp>
        <p:nvGrpSpPr>
          <p:cNvPr id="2" name="ResponseCounter" hidden="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" y="6413500"/>
            <a:ext cx="3860800" cy="317500"/>
            <a:chOff x="190500" y="6350000"/>
            <a:chExt cx="3860800" cy="317500"/>
          </a:xfrm>
        </p:grpSpPr>
        <p:sp>
          <p:nvSpPr>
            <p:cNvPr id="7" name="RCFill" hidden="1"/>
            <p:cNvSpPr/>
            <p:nvPr/>
          </p:nvSpPr>
          <p:spPr>
            <a:xfrm>
              <a:off x="190500" y="6388100"/>
              <a:ext cx="708025" cy="254000"/>
            </a:xfrm>
            <a:prstGeom prst="rect">
              <a:avLst/>
            </a:prstGeom>
            <a:pattFill prst="dkVert">
              <a:fgClr>
                <a:srgbClr val="FFFFFF"/>
              </a:fgClr>
              <a:bgClr>
                <a:srgbClr val="C6E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6" name="RCFrame" hidden="1"/>
            <p:cNvSpPr/>
            <p:nvPr/>
          </p:nvSpPr>
          <p:spPr>
            <a:xfrm>
              <a:off x="190500" y="6350000"/>
              <a:ext cx="3860800" cy="317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SG" sz="1400" b="1">
                  <a:solidFill>
                    <a:srgbClr val="000000"/>
                  </a:solidFill>
                  <a:latin typeface="Tahoma"/>
                </a:rPr>
                <a:t>22 of 120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 for HW6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Very good problem, we may use it for CS3233/ICPC training contest next year, full 2.5%</a:t>
            </a:r>
          </a:p>
          <a:p>
            <a:r>
              <a:rPr lang="en-US" sz="2800" dirty="0" smtClean="0"/>
              <a:t>Good problem, we may use it for CS1020/CS2010/CS2020 level next </a:t>
            </a:r>
            <a:r>
              <a:rPr lang="en-US" sz="2800" dirty="0" err="1" smtClean="0"/>
              <a:t>sem</a:t>
            </a:r>
            <a:r>
              <a:rPr lang="en-US" sz="2800" dirty="0" smtClean="0"/>
              <a:t>/year, 2.0%</a:t>
            </a:r>
          </a:p>
          <a:p>
            <a:r>
              <a:rPr lang="en-US" sz="2800" dirty="0" smtClean="0"/>
              <a:t>Average, 1.5%</a:t>
            </a:r>
          </a:p>
          <a:p>
            <a:r>
              <a:rPr lang="en-US" sz="2800" dirty="0" smtClean="0"/>
              <a:t>Poor, will not be used for other modules, 1.0%</a:t>
            </a:r>
            <a:endParaRPr lang="en-SG" sz="2800" dirty="0"/>
          </a:p>
        </p:txBody>
      </p:sp>
      <p:sp>
        <p:nvSpPr>
          <p:cNvPr id="4" name="5-Point Star 3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HW5 (due next </a:t>
            </a:r>
            <a:r>
              <a:rPr lang="en-US" u="sng" smtClean="0"/>
              <a:t>next</a:t>
            </a:r>
            <a:r>
              <a:rPr lang="en-US" smtClean="0"/>
              <a:t> Wed,</a:t>
            </a:r>
            <a:br>
              <a:rPr lang="en-US" smtClean="0"/>
            </a:br>
            <a:r>
              <a:rPr lang="en-US" smtClean="0"/>
              <a:t>29 Feb 2012, 11.59am!)</a:t>
            </a:r>
            <a:endParaRPr lang="en-SG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Calibri" pitchFamily="34" charset="0"/>
              <a:buAutoNum type="alphaUcPeriod"/>
              <a:defRPr/>
            </a:pPr>
            <a:r>
              <a:rPr lang="en-SG" sz="2000" dirty="0" smtClean="0"/>
              <a:t>Go to: </a:t>
            </a:r>
            <a:r>
              <a:rPr lang="en-US" sz="2000" dirty="0" smtClean="0">
                <a:hlinkClick r:id="rId4"/>
              </a:rPr>
              <a:t>http://uhunt.felix-halim.net/id/32900</a:t>
            </a:r>
            <a:endParaRPr lang="en-US" sz="20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sz="1800" dirty="0" smtClean="0"/>
              <a:t>Solve </a:t>
            </a:r>
            <a:r>
              <a:rPr lang="en-US" sz="1800" b="1" dirty="0" err="1" smtClean="0"/>
              <a:t>UVa</a:t>
            </a:r>
            <a:r>
              <a:rPr lang="en-US" sz="1800" b="1" dirty="0" smtClean="0"/>
              <a:t> 10817 – Headmaster’s Headache </a:t>
            </a:r>
            <a:r>
              <a:rPr lang="en-US" sz="1800" dirty="0" smtClean="0"/>
              <a:t>with Dynamic Programming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 smtClean="0"/>
              <a:t>If you have solved these problems in the past, fine, we will count it as “homework part A done”</a:t>
            </a:r>
          </a:p>
          <a:p>
            <a:pPr marL="457200" indent="-457200">
              <a:buFont typeface="+mj-lt"/>
              <a:buAutoNum type="alphaUcPeriod" startAt="2"/>
              <a:defRPr/>
            </a:pPr>
            <a:r>
              <a:rPr lang="en-US" sz="2000" dirty="0" smtClean="0"/>
              <a:t>Solve problem C (Traveling) from today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 smtClean="0"/>
              <a:t>EMAIL to Phuong directly: </a:t>
            </a:r>
            <a:r>
              <a:rPr lang="en-US" sz="1800" dirty="0" smtClean="0">
                <a:hlinkClick r:id="rId5"/>
              </a:rPr>
              <a:t>u0906808@nus.edu.sg</a:t>
            </a:r>
            <a:endParaRPr lang="en-US" sz="1800" dirty="0" smtClean="0"/>
          </a:p>
          <a:p>
            <a:pPr marL="457200" indent="-457200">
              <a:buFont typeface="Calibri" pitchFamily="34" charset="0"/>
              <a:buAutoNum type="alphaUcPeriod" startAt="2"/>
              <a:defRPr/>
            </a:pPr>
            <a:r>
              <a:rPr lang="en-US" sz="2000" dirty="0" smtClean="0"/>
              <a:t>Write a report on </a:t>
            </a:r>
            <a:r>
              <a:rPr lang="en-US" sz="2000" b="1" dirty="0" smtClean="0"/>
              <a:t>Sec 4.7.1</a:t>
            </a:r>
            <a:r>
              <a:rPr lang="en-US" sz="2000" dirty="0" smtClean="0"/>
              <a:t> (special DAG), </a:t>
            </a:r>
            <a:r>
              <a:rPr lang="en-US" sz="2000" b="1" dirty="0" smtClean="0"/>
              <a:t>Sec 5.4 + 5.6</a:t>
            </a:r>
            <a:r>
              <a:rPr lang="en-US" sz="2000" dirty="0" smtClean="0"/>
              <a:t> DP on </a:t>
            </a:r>
            <a:r>
              <a:rPr lang="en-US" sz="2000" dirty="0" err="1" smtClean="0"/>
              <a:t>Maths</a:t>
            </a:r>
            <a:r>
              <a:rPr lang="en-US" sz="2000" dirty="0" smtClean="0"/>
              <a:t>, </a:t>
            </a:r>
            <a:r>
              <a:rPr lang="en-US" sz="2000" b="1" dirty="0" smtClean="0"/>
              <a:t>Sec 6.5</a:t>
            </a:r>
            <a:r>
              <a:rPr lang="en-US" sz="2000" dirty="0" smtClean="0"/>
              <a:t> DP on String, </a:t>
            </a:r>
            <a:r>
              <a:rPr lang="en-US" sz="2000" b="1" dirty="0" smtClean="0"/>
              <a:t>Sec 8.4</a:t>
            </a:r>
            <a:r>
              <a:rPr lang="en-US" sz="2000" dirty="0" smtClean="0"/>
              <a:t> DP medium of CP2 book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 smtClean="0"/>
              <a:t>Upload to IVLE </a:t>
            </a:r>
            <a:r>
              <a:rPr lang="en-US" sz="1800" dirty="0" err="1" smtClean="0"/>
              <a:t>Workbin</a:t>
            </a:r>
            <a:r>
              <a:rPr lang="en-US" sz="1800" dirty="0" smtClean="0"/>
              <a:t>, “CP2 Review”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PLEASE NAME YOUR FILE WITH YOUR OWN NAME</a:t>
            </a:r>
          </a:p>
          <a:p>
            <a:pPr marL="457200" indent="-457200">
              <a:buFont typeface="Calibri" pitchFamily="34" charset="0"/>
              <a:buAutoNum type="alphaUcPeriod" startAt="2"/>
              <a:defRPr/>
            </a:pPr>
            <a:r>
              <a:rPr lang="en-US" sz="2000" dirty="0" smtClean="0"/>
              <a:t>Potential Achievements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SG" sz="1600" b="1" dirty="0" smtClean="0"/>
              <a:t>On track:</a:t>
            </a:r>
            <a:r>
              <a:rPr lang="en-SG" sz="1600" dirty="0" smtClean="0"/>
              <a:t> Solve at least 6 weeks*4/week = 24 </a:t>
            </a:r>
            <a:r>
              <a:rPr lang="en-SG" sz="1600" dirty="0" err="1" smtClean="0"/>
              <a:t>UVa</a:t>
            </a:r>
            <a:r>
              <a:rPr lang="en-SG" sz="1600" dirty="0" smtClean="0"/>
              <a:t> problems by the end of Recess Week and already obtained </a:t>
            </a:r>
            <a:r>
              <a:rPr lang="en-SG" sz="1600" b="1" dirty="0" smtClean="0"/>
              <a:t>Chapter 1-2-3 diversity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SG" sz="1600" b="1" dirty="0" smtClean="0"/>
              <a:t>Chapter 4 diversity:</a:t>
            </a:r>
            <a:r>
              <a:rPr lang="en-SG" sz="1600" dirty="0" smtClean="0"/>
              <a:t> Solve eight problems from different category in chapter 4 by the end of Week09</a:t>
            </a:r>
            <a:endParaRPr lang="en-US" sz="1600" dirty="0"/>
          </a:p>
        </p:txBody>
      </p:sp>
      <p:sp>
        <p:nvSpPr>
          <p:cNvPr id="4" name="5-Point Star 3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your feedbacks, please play around with that visualization and help us kill as many bugs as possible…</a:t>
            </a:r>
            <a:endParaRPr lang="en-SG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7811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Next week (Wed, 22 Feb 2012) is RECESS week in NUS, no class!!</a:t>
            </a:r>
          </a:p>
          <a:p>
            <a:pPr lvl="1"/>
            <a:r>
              <a:rPr lang="en-US" sz="2000" dirty="0" smtClean="0"/>
              <a:t>So, do </a:t>
            </a:r>
            <a:r>
              <a:rPr lang="en-US" sz="2000" b="1" dirty="0" smtClean="0"/>
              <a:t>not</a:t>
            </a:r>
            <a:r>
              <a:rPr lang="en-US" sz="2000" dirty="0" smtClean="0"/>
              <a:t> come to COM1-1-PL6!</a:t>
            </a:r>
          </a:p>
          <a:p>
            <a:r>
              <a:rPr lang="en-US" sz="2400" dirty="0" smtClean="0"/>
              <a:t>Use our “2” weeks “break” to catch up with whatever materials that you are still confused with (DP?, Basic Graph?)</a:t>
            </a:r>
          </a:p>
          <a:p>
            <a:pPr lvl="1"/>
            <a:r>
              <a:rPr lang="en-US" sz="2000" dirty="0" smtClean="0"/>
              <a:t>Especially if you are not from CS2020/CS2010</a:t>
            </a:r>
          </a:p>
          <a:p>
            <a:pPr lvl="1"/>
            <a:r>
              <a:rPr lang="en-US" sz="2000" dirty="0" smtClean="0"/>
              <a:t>And to work on some </a:t>
            </a:r>
            <a:r>
              <a:rPr lang="en-US" sz="2000" b="1" dirty="0" smtClean="0"/>
              <a:t>achievements</a:t>
            </a:r>
            <a:r>
              <a:rPr lang="en-US" sz="2000" dirty="0" smtClean="0"/>
              <a:t> and HW6 (</a:t>
            </a:r>
            <a:r>
              <a:rPr lang="en-US" sz="2000" b="1" dirty="0" smtClean="0"/>
              <a:t>be a problem setter</a:t>
            </a:r>
            <a:r>
              <a:rPr lang="en-US" sz="2000" dirty="0" smtClean="0"/>
              <a:t>) :O</a:t>
            </a:r>
          </a:p>
          <a:p>
            <a:pPr lvl="2"/>
            <a:r>
              <a:rPr lang="en-US" sz="1600" dirty="0" smtClean="0"/>
              <a:t>The score distribution is getting </a:t>
            </a:r>
            <a:r>
              <a:rPr lang="en-US" sz="1600" b="1" dirty="0" smtClean="0"/>
              <a:t>wider</a:t>
            </a:r>
            <a:r>
              <a:rPr lang="en-US" sz="1600" dirty="0" smtClean="0"/>
              <a:t> due to the fact that we have two group of students: The enthusiastic ones (solving &gt;&gt; 75 </a:t>
            </a:r>
            <a:r>
              <a:rPr lang="en-US" sz="1600" dirty="0" err="1" smtClean="0"/>
              <a:t>UVa</a:t>
            </a:r>
            <a:r>
              <a:rPr lang="en-US" sz="1600" dirty="0" smtClean="0"/>
              <a:t> problems at this stage, about 11 students) and the others; highest score at the </a:t>
            </a:r>
            <a:r>
              <a:rPr lang="en-US" sz="1600" dirty="0" smtClean="0"/>
              <a:t>moment </a:t>
            </a:r>
            <a:r>
              <a:rPr lang="en-US" sz="1600" dirty="0" smtClean="0">
                <a:solidFill>
                  <a:srgbClr val="FF0000"/>
                </a:solidFill>
              </a:rPr>
              <a:t>after mini contest 5: 22.7, </a:t>
            </a:r>
            <a:r>
              <a:rPr lang="en-US" sz="1600" dirty="0" smtClean="0">
                <a:solidFill>
                  <a:srgbClr val="FF0000"/>
                </a:solidFill>
              </a:rPr>
              <a:t>lowest: </a:t>
            </a:r>
            <a:r>
              <a:rPr lang="en-US" sz="1600" dirty="0" smtClean="0">
                <a:solidFill>
                  <a:srgbClr val="FF0000"/>
                </a:solidFill>
              </a:rPr>
              <a:t>7.4 </a:t>
            </a:r>
            <a:r>
              <a:rPr lang="en-US" sz="1600" dirty="0" smtClean="0">
                <a:solidFill>
                  <a:srgbClr val="FF0000"/>
                </a:solidFill>
              </a:rPr>
              <a:t>:O, </a:t>
            </a:r>
            <a:r>
              <a:rPr lang="en-US" sz="1600" dirty="0" smtClean="0">
                <a:solidFill>
                  <a:srgbClr val="FF0000"/>
                </a:solidFill>
              </a:rPr>
              <a:t>average: 13.8, from maximum possible 25 marks at this stage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For consultations before mid-semester team contest</a:t>
            </a:r>
          </a:p>
          <a:p>
            <a:pPr lvl="1"/>
            <a:r>
              <a:rPr lang="en-US" sz="2000" dirty="0" smtClean="0"/>
              <a:t>Do it on Sat 18 Feb 1-7pm or Sat 25 Feb 10am-5pm</a:t>
            </a:r>
          </a:p>
          <a:p>
            <a:pPr lvl="2"/>
            <a:r>
              <a:rPr lang="en-US" sz="1600" dirty="0" smtClean="0"/>
              <a:t>During the extra sessions by </a:t>
            </a:r>
            <a:r>
              <a:rPr lang="en-US" sz="1600" dirty="0" err="1" smtClean="0"/>
              <a:t>Shen</a:t>
            </a:r>
            <a:r>
              <a:rPr lang="en-US" sz="1600" dirty="0" smtClean="0"/>
              <a:t> </a:t>
            </a:r>
            <a:r>
              <a:rPr lang="en-US" sz="1600" dirty="0" err="1" smtClean="0"/>
              <a:t>Chuanqi</a:t>
            </a:r>
            <a:endParaRPr lang="en-US" sz="1600" dirty="0" smtClean="0"/>
          </a:p>
          <a:p>
            <a:pPr lvl="1"/>
            <a:r>
              <a:rPr lang="en-US" sz="2000" dirty="0" smtClean="0"/>
              <a:t>Or email </a:t>
            </a:r>
            <a:r>
              <a:rPr lang="en-US" sz="2000" dirty="0" err="1" smtClean="0"/>
              <a:t>Harta</a:t>
            </a:r>
            <a:r>
              <a:rPr lang="en-US" sz="2000" dirty="0" smtClean="0"/>
              <a:t>/Phuong for past problem Cs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 Semester Team Contest</a:t>
            </a:r>
            <a:endParaRPr lang="en-SG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4 (easy-medium) problems set by Steven</a:t>
            </a:r>
          </a:p>
          <a:p>
            <a:pPr lvl="1"/>
            <a:r>
              <a:rPr lang="en-US" sz="2000" smtClean="0"/>
              <a:t>Topics that have been covered in Week1-6</a:t>
            </a:r>
          </a:p>
          <a:p>
            <a:r>
              <a:rPr lang="en-US" sz="2400" smtClean="0"/>
              <a:t>3 problems set by Harta, 3 problems set by Phuong</a:t>
            </a:r>
          </a:p>
          <a:p>
            <a:pPr lvl="1"/>
            <a:r>
              <a:rPr lang="en-US" sz="2000" smtClean="0"/>
              <a:t>Also topics that have been covered in Week1-6</a:t>
            </a:r>
          </a:p>
          <a:p>
            <a:pPr lvl="2"/>
            <a:r>
              <a:rPr lang="en-US" sz="1800" smtClean="0"/>
              <a:t>But… the harder ones </a:t>
            </a:r>
            <a:r>
              <a:rPr lang="en-US" sz="1800" smtClean="0">
                <a:sym typeface="Wingdings" pitchFamily="2" charset="2"/>
              </a:rPr>
              <a:t></a:t>
            </a:r>
          </a:p>
          <a:p>
            <a:r>
              <a:rPr lang="en-US" sz="2400" smtClean="0">
                <a:sym typeface="Wingdings" pitchFamily="2" charset="2"/>
              </a:rPr>
              <a:t>Total: 10 problems, 4 hours, 5% total or 0.5%/problem</a:t>
            </a:r>
          </a:p>
          <a:p>
            <a:r>
              <a:rPr lang="en-US" sz="2400" smtClean="0">
                <a:sym typeface="Wingdings" pitchFamily="2" charset="2"/>
              </a:rPr>
              <a:t>Get to know your team mates!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Have lunch/dinner together to find out your team’s strengths/weaknesses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Formulate a </a:t>
            </a:r>
            <a:r>
              <a:rPr lang="en-US" sz="2000" b="1" smtClean="0">
                <a:sym typeface="Wingdings" pitchFamily="2" charset="2"/>
              </a:rPr>
              <a:t>team strategy</a:t>
            </a:r>
          </a:p>
          <a:p>
            <a:pPr lvl="1"/>
            <a:r>
              <a:rPr lang="en-US" sz="2000" smtClean="0">
                <a:hlinkClick r:id="rId3"/>
              </a:rPr>
              <a:t>http://xrds.acm.org/article.cfm?aid=332139</a:t>
            </a:r>
            <a:endParaRPr lang="en-US" sz="2000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the Guests</a:t>
            </a:r>
            <a:endParaRPr lang="en-SG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The mid-semester team contest is </a:t>
            </a:r>
            <a:r>
              <a:rPr lang="en-US" sz="2400" b="1" smtClean="0"/>
              <a:t>not</a:t>
            </a:r>
            <a:r>
              <a:rPr lang="en-US" sz="2400" smtClean="0"/>
              <a:t> counted towards</a:t>
            </a:r>
            <a:br>
              <a:rPr lang="en-US" sz="2400" smtClean="0"/>
            </a:br>
            <a:r>
              <a:rPr lang="en-US" sz="2400" smtClean="0"/>
              <a:t>IOI 2012 selection test</a:t>
            </a:r>
          </a:p>
          <a:p>
            <a:pPr lvl="1"/>
            <a:r>
              <a:rPr lang="en-US" sz="2000" smtClean="0"/>
              <a:t>It is team based, hard to split the marks… :O</a:t>
            </a:r>
          </a:p>
          <a:p>
            <a:r>
              <a:rPr lang="en-US" sz="2400" smtClean="0">
                <a:sym typeface="Wingdings" pitchFamily="2" charset="2"/>
              </a:rPr>
              <a:t>Treat this as NOI preparation</a:t>
            </a:r>
            <a:br>
              <a:rPr lang="en-US" sz="2400" smtClean="0">
                <a:sym typeface="Wingdings" pitchFamily="2" charset="2"/>
              </a:rPr>
            </a:br>
            <a:r>
              <a:rPr lang="en-US" sz="2400" smtClean="0">
                <a:sym typeface="Wingdings" pitchFamily="2" charset="2"/>
              </a:rPr>
              <a:t>(for those who participate in NOI 2012)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This mid-semester contest have similar syllabus as NOI</a:t>
            </a:r>
          </a:p>
          <a:p>
            <a:r>
              <a:rPr lang="en-US" sz="2400" smtClean="0"/>
              <a:t>I want to try this formation</a:t>
            </a:r>
          </a:p>
          <a:p>
            <a:pPr lvl="1"/>
            <a:r>
              <a:rPr lang="en-US" sz="2000" smtClean="0"/>
              <a:t>RI (7 students, if this is too much, break yourself into two!)</a:t>
            </a:r>
            <a:endParaRPr lang="en-US" sz="2000" smtClean="0">
              <a:sym typeface="Wingdings" pitchFamily="2" charset="2"/>
            </a:endParaRPr>
          </a:p>
          <a:p>
            <a:pPr lvl="1"/>
            <a:r>
              <a:rPr lang="en-US" sz="2000" smtClean="0">
                <a:sym typeface="Wingdings" pitchFamily="2" charset="2"/>
              </a:rPr>
              <a:t>HCI (6 students</a:t>
            </a:r>
            <a:r>
              <a:rPr lang="en-US" sz="2000" smtClean="0"/>
              <a:t>, if this is too much, break yourself into two!</a:t>
            </a:r>
            <a:r>
              <a:rPr lang="en-US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NUSH (4 students)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Others (1 ACSI, 1 DHS)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SM2 (? students)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DP Survey at Week06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2050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11" name="5-Point Star 10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grpSp>
        <p:nvGrpSpPr>
          <p:cNvPr id="2" name="ResponseCounter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27000" y="6413500"/>
            <a:ext cx="3860800" cy="317500"/>
            <a:chOff x="190500" y="6350000"/>
            <a:chExt cx="3860800" cy="317500"/>
          </a:xfrm>
        </p:grpSpPr>
        <p:sp>
          <p:nvSpPr>
            <p:cNvPr id="13" name="RCFill" hidden="1"/>
            <p:cNvSpPr/>
            <p:nvPr/>
          </p:nvSpPr>
          <p:spPr>
            <a:xfrm>
              <a:off x="190500" y="6388100"/>
              <a:ext cx="676275" cy="254000"/>
            </a:xfrm>
            <a:prstGeom prst="rect">
              <a:avLst/>
            </a:prstGeom>
            <a:pattFill prst="dkVert">
              <a:fgClr>
                <a:srgbClr val="FFFFFF"/>
              </a:fgClr>
              <a:bgClr>
                <a:srgbClr val="C6E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2" name="RCFrame" hidden="1"/>
            <p:cNvSpPr/>
            <p:nvPr/>
          </p:nvSpPr>
          <p:spPr>
            <a:xfrm>
              <a:off x="190500" y="6350000"/>
              <a:ext cx="3860800" cy="317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SG" sz="1400" b="1">
                  <a:solidFill>
                    <a:srgbClr val="000000"/>
                  </a:solidFill>
                  <a:latin typeface="Tahoma"/>
                </a:rPr>
                <a:t>21 of 120</a:t>
              </a:r>
              <a:endParaRPr lang="en-SG" sz="1400" b="1">
                <a:solidFill>
                  <a:srgbClr val="000000"/>
                </a:solidFill>
                <a:latin typeface="Tahoma"/>
              </a:endParaRPr>
            </a:p>
          </p:txBody>
        </p:sp>
      </p:grpSp>
      <p:sp>
        <p:nvSpPr>
          <p:cNvPr id="2055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SG" sz="2000" smtClean="0"/>
              <a:t>I am already struggling with most simpler DP problems from Week04. If you give me these problems again in contest, I will skip them </a:t>
            </a:r>
            <a:r>
              <a:rPr lang="en-SG" sz="2000" smtClean="0">
                <a:sym typeface="Wingdings" pitchFamily="2" charset="2"/>
              </a:rPr>
              <a:t>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000" smtClean="0">
                <a:sym typeface="Wingdings" pitchFamily="2" charset="2"/>
              </a:rPr>
              <a:t>I can solve easy/classical DP problems but have difficulties with the harder/non classical ones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000" smtClean="0">
                <a:sym typeface="Wingdings" pitchFamily="2" charset="2"/>
              </a:rPr>
              <a:t>DP is my daily bread. Give me a DP problem, I am likely able to solve it :D</a:t>
            </a:r>
            <a:endParaRPr lang="en-SG" sz="2000" smtClean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 to here…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3074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11" name="5-Point Star 10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3078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2800" smtClean="0"/>
              <a:t>I am lost, what you have just explained make me more confused about DP </a:t>
            </a:r>
            <a:r>
              <a:rPr lang="en-US" sz="2800" smtClean="0">
                <a:sym typeface="Wingdings" pitchFamily="2" charset="2"/>
              </a:rPr>
              <a:t>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smtClean="0">
                <a:sym typeface="Wingdings" pitchFamily="2" charset="2"/>
              </a:rPr>
              <a:t>I am enlightened, I now know more DP than ~30 minutes ago… 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smtClean="0">
                <a:sym typeface="Wingdings" pitchFamily="2" charset="2"/>
              </a:rPr>
              <a:t>Nothing new so far…</a:t>
            </a:r>
            <a:endParaRPr lang="en-US" sz="2800" smtClean="0"/>
          </a:p>
        </p:txBody>
      </p:sp>
      <p:grpSp>
        <p:nvGrpSpPr>
          <p:cNvPr id="2" name="ResponseCounter" hidden="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" y="6413500"/>
            <a:ext cx="3860800" cy="317500"/>
            <a:chOff x="190500" y="6350000"/>
            <a:chExt cx="3860800" cy="317500"/>
          </a:xfrm>
        </p:grpSpPr>
        <p:sp>
          <p:nvSpPr>
            <p:cNvPr id="13" name="RCFill" hidden="1"/>
            <p:cNvSpPr/>
            <p:nvPr/>
          </p:nvSpPr>
          <p:spPr>
            <a:xfrm>
              <a:off x="190500" y="6388100"/>
              <a:ext cx="611188" cy="254000"/>
            </a:xfrm>
            <a:prstGeom prst="rect">
              <a:avLst/>
            </a:prstGeom>
            <a:pattFill prst="dkVert">
              <a:fgClr>
                <a:srgbClr val="FFFFFF"/>
              </a:fgClr>
              <a:bgClr>
                <a:srgbClr val="C6E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2" name="RCFrame" hidden="1"/>
            <p:cNvSpPr/>
            <p:nvPr/>
          </p:nvSpPr>
          <p:spPr>
            <a:xfrm>
              <a:off x="190500" y="6350000"/>
              <a:ext cx="3860800" cy="317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SG" sz="1400" b="1">
                  <a:solidFill>
                    <a:srgbClr val="000000"/>
                  </a:solidFill>
                  <a:latin typeface="Tahoma"/>
                </a:rPr>
                <a:t>19 of 120</a:t>
              </a:r>
              <a:endParaRPr lang="en-SG" sz="1400" b="1">
                <a:solidFill>
                  <a:srgbClr val="000000"/>
                </a:solidFill>
                <a:latin typeface="Tahom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Lecture Survey…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/>
        </p:nvGraphicFramePr>
        <p:xfrm>
          <a:off x="4508500" y="1651000"/>
          <a:ext cx="4572000" cy="5143500"/>
        </p:xfrm>
        <a:graphic>
          <a:graphicData uri="http://schemas.openxmlformats.org/presentationml/2006/ole">
            <p:oleObj spid="_x0000_s4098" name="Chart" r:id="rId6" imgW="4571907" imgH="5143562" progId="MSGraph.Chart.8">
              <p:embed followColorScheme="full"/>
            </p:oleObj>
          </a:graphicData>
        </a:graphic>
      </p:graphicFrame>
      <p:sp>
        <p:nvSpPr>
          <p:cNvPr id="4101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sz="2800" smtClean="0"/>
              <a:t>I want to cry… </a:t>
            </a:r>
            <a:r>
              <a:rPr lang="en-US" sz="2800" smtClean="0">
                <a:sym typeface="Wingdings" pitchFamily="2" charset="2"/>
              </a:rPr>
              <a:t>,</a:t>
            </a:r>
            <a:br>
              <a:rPr lang="en-US" sz="2800" smtClean="0">
                <a:sym typeface="Wingdings" pitchFamily="2" charset="2"/>
              </a:rPr>
            </a:br>
            <a:r>
              <a:rPr lang="en-US" sz="2800" smtClean="0">
                <a:sym typeface="Wingdings" pitchFamily="2" charset="2"/>
              </a:rPr>
              <a:t>DP is so complex…</a:t>
            </a:r>
            <a:br>
              <a:rPr lang="en-US" sz="2800" smtClean="0">
                <a:sym typeface="Wingdings" pitchFamily="2" charset="2"/>
              </a:rPr>
            </a:br>
            <a:r>
              <a:rPr lang="en-US" sz="2800" smtClean="0">
                <a:sym typeface="Wingdings" pitchFamily="2" charset="2"/>
              </a:rPr>
              <a:t>Please do not give us too many DP problems in CS3233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smtClean="0">
                <a:sym typeface="Wingdings" pitchFamily="2" charset="2"/>
              </a:rPr>
              <a:t>Enlightening lecture,</a:t>
            </a:r>
            <a:br>
              <a:rPr lang="en-US" sz="2800" smtClean="0">
                <a:sym typeface="Wingdings" pitchFamily="2" charset="2"/>
              </a:rPr>
            </a:br>
            <a:r>
              <a:rPr lang="en-US" sz="2800" smtClean="0">
                <a:sym typeface="Wingdings" pitchFamily="2" charset="2"/>
              </a:rPr>
              <a:t>I will try to solve more DP problems in UVa or other online judges to improve my DP skill</a:t>
            </a:r>
            <a:endParaRPr lang="en-US" sz="2800" smtClean="0"/>
          </a:p>
        </p:txBody>
      </p:sp>
      <p:sp>
        <p:nvSpPr>
          <p:cNvPr id="9" name="5-Point Star 8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grpSp>
        <p:nvGrpSpPr>
          <p:cNvPr id="2" name="ResponseCounter" hidden="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7000" y="6413500"/>
            <a:ext cx="3860800" cy="317500"/>
            <a:chOff x="190500" y="6350000"/>
            <a:chExt cx="3860800" cy="317500"/>
          </a:xfrm>
        </p:grpSpPr>
        <p:sp>
          <p:nvSpPr>
            <p:cNvPr id="11" name="RCFill" hidden="1"/>
            <p:cNvSpPr/>
            <p:nvPr/>
          </p:nvSpPr>
          <p:spPr>
            <a:xfrm>
              <a:off x="190500" y="6388100"/>
              <a:ext cx="676275" cy="254000"/>
            </a:xfrm>
            <a:prstGeom prst="rect">
              <a:avLst/>
            </a:prstGeom>
            <a:pattFill prst="dkVert">
              <a:fgClr>
                <a:srgbClr val="FFFFFF"/>
              </a:fgClr>
              <a:bgClr>
                <a:srgbClr val="C6E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0" name="RCFrame" hidden="1"/>
            <p:cNvSpPr/>
            <p:nvPr/>
          </p:nvSpPr>
          <p:spPr>
            <a:xfrm>
              <a:off x="190500" y="6350000"/>
              <a:ext cx="3860800" cy="317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SG" sz="1400" b="1">
                  <a:solidFill>
                    <a:srgbClr val="000000"/>
                  </a:solidFill>
                  <a:latin typeface="Tahoma"/>
                </a:rPr>
                <a:t>21 of 120</a:t>
              </a:r>
              <a:endParaRPr lang="en-SG" sz="1400" b="1">
                <a:solidFill>
                  <a:srgbClr val="000000"/>
                </a:solidFill>
                <a:latin typeface="Tahom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Special HW6 for Week07,</a:t>
            </a:r>
            <a:br>
              <a:rPr lang="en-US" smtClean="0"/>
            </a:br>
            <a:r>
              <a:rPr lang="en-US" smtClean="0"/>
              <a:t>Due Wed 7 Mar 2012, 11.59am</a:t>
            </a:r>
            <a:endParaRPr lang="en-SG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Create </a:t>
            </a:r>
            <a:r>
              <a:rPr lang="en-US" sz="2400" b="1" dirty="0" smtClean="0"/>
              <a:t>one</a:t>
            </a:r>
            <a:r>
              <a:rPr lang="en-US" sz="2400" dirty="0" smtClean="0"/>
              <a:t> problem of your choice</a:t>
            </a:r>
          </a:p>
          <a:p>
            <a:pPr lvl="1"/>
            <a:r>
              <a:rPr lang="en-US" sz="2000" dirty="0" smtClean="0"/>
              <a:t>Can be of </a:t>
            </a:r>
            <a:r>
              <a:rPr lang="en-US" sz="2000" b="1" dirty="0" smtClean="0"/>
              <a:t>any</a:t>
            </a:r>
            <a:r>
              <a:rPr lang="en-US" sz="2000" dirty="0" smtClean="0"/>
              <a:t> problem type</a:t>
            </a:r>
          </a:p>
          <a:p>
            <a:pPr lvl="2"/>
            <a:r>
              <a:rPr lang="en-US" sz="1800" dirty="0" smtClean="0"/>
              <a:t>Regardless we have studied that in CS3233 or not</a:t>
            </a:r>
          </a:p>
          <a:p>
            <a:pPr lvl="2"/>
            <a:r>
              <a:rPr lang="en-US" sz="1800" dirty="0" smtClean="0"/>
              <a:t>For those who are new with Competitive Programming, just create one from these: Ad Hoc/Libraries/BF/D&amp;C/Greedy/DP/simple Graph</a:t>
            </a:r>
          </a:p>
          <a:p>
            <a:pPr lvl="2"/>
            <a:r>
              <a:rPr lang="en-US" sz="1800" dirty="0" smtClean="0"/>
              <a:t>You can do this in advance (use your </a:t>
            </a:r>
            <a:r>
              <a:rPr lang="en-US" sz="1800" dirty="0" smtClean="0"/>
              <a:t>mid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smtClean="0"/>
              <a:t>break?)</a:t>
            </a:r>
          </a:p>
          <a:p>
            <a:r>
              <a:rPr lang="en-US" sz="2400" dirty="0" smtClean="0"/>
              <a:t>Deliverables:</a:t>
            </a:r>
          </a:p>
          <a:p>
            <a:pPr lvl="1"/>
            <a:r>
              <a:rPr lang="en-US" sz="2000" dirty="0" smtClean="0"/>
              <a:t>1 html: problem description + sample I/O</a:t>
            </a:r>
          </a:p>
          <a:p>
            <a:pPr lvl="1"/>
            <a:r>
              <a:rPr lang="en-US" sz="2000" dirty="0" smtClean="0"/>
              <a:t>1 source code: </a:t>
            </a:r>
            <a:r>
              <a:rPr lang="en-US" sz="2000" dirty="0" err="1" smtClean="0"/>
              <a:t>cpp</a:t>
            </a:r>
            <a:r>
              <a:rPr lang="en-US" sz="2000" dirty="0" smtClean="0"/>
              <a:t>/java</a:t>
            </a:r>
          </a:p>
          <a:p>
            <a:pPr lvl="1"/>
            <a:r>
              <a:rPr lang="en-US" sz="2000" dirty="0" smtClean="0"/>
              <a:t>1 test data file (of multiple instances type)</a:t>
            </a:r>
          </a:p>
          <a:p>
            <a:pPr lvl="1"/>
            <a:r>
              <a:rPr lang="en-US" sz="2000" dirty="0" smtClean="0"/>
              <a:t>1 short txt write up of the expected solution</a:t>
            </a:r>
          </a:p>
          <a:p>
            <a:pPr lvl="1"/>
            <a:r>
              <a:rPr lang="en-US" sz="2000" dirty="0" smtClean="0"/>
              <a:t>Zip and upload your problem into special folder in IVLE</a:t>
            </a:r>
          </a:p>
          <a:p>
            <a:pPr lvl="2"/>
            <a:r>
              <a:rPr lang="en-US" sz="1800" dirty="0" smtClean="0"/>
              <a:t>CS3233 / Homework / Be A Problem Setter</a:t>
            </a:r>
            <a:endParaRPr lang="en-SG" sz="1800" dirty="0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pitchFamily="34" charset="0"/>
              </a:rPr>
              <a:t>CS3233 - Competitive Programming,</a:t>
            </a:r>
            <a:br>
              <a:rPr lang="en-US" smtClean="0">
                <a:cs typeface="Arial" pitchFamily="34" charset="0"/>
              </a:rPr>
            </a:br>
            <a:r>
              <a:rPr lang="en-US" smtClean="0">
                <a:cs typeface="Arial" pitchFamily="34" charset="0"/>
              </a:rPr>
              <a:t>Steven Halim, SoC, NUS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8604250" y="66675"/>
            <a:ext cx="431800" cy="431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2.0"/>
  <p:tag name="TPVERSION" val="2008"/>
  <p:tag name="PPVERSION" val="12.0"/>
  <p:tag name="TPFULLVERSION" val="4.2.3.231"/>
  <p:tag name="DELIMITERS" val="3.1"/>
  <p:tag name="SHOWBARVISIBLE" val="True"/>
  <p:tag name="EXPANDSHOWBAR" val="True"/>
  <p:tag name="USESECONDARYMONITOR" val="True"/>
  <p:tag name="SAVECSVWITHSESSION" val="Fals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1"/>
  <p:tag name="RESETCHARTS" val="True"/>
  <p:tag name="INCLUDENONRESPONDERS" val="False"/>
  <p:tag name="MULTIRESPDIVISOR" val="1"/>
  <p:tag name="PARTLISTDEFAULT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05"/>
  <p:tag name="FONTSIZE" val="20"/>
  <p:tag name="BULLETTYPE" val="ppBulletArabicPeriod"/>
  <p:tag name="ANSWERTEXT" val="I am already struggling with most simpler DP problems from Week04. If you give me these problems again in contest, I will skip them &#10;I can solve easy/classical DP problems but have difficulties with the harder/non classical ones&#10;DP is my daily bread. Give me a DP problem, I am likely able to solve it :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FDC1C963919487D933E312ED491DE6B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AUTOADVANCE" val="False"/>
  <p:tag name="DELIMITERS" val="3.1"/>
  <p:tag name="VALUEFORMAT" val="0"/>
  <p:tag name="ALLOWDUPLICATES" val="True"/>
  <p:tag name="QUESTIONALIAS" val="Up to here…"/>
  <p:tag name="ANSWERSALIAS" val="I am lost, what you have just explained make me more confused about DP |smicln|I am enlightened, I now know more DP than ~30 minutes ago… |smicln|Nothing new so far…"/>
  <p:tag name="NUMRESPONSES" val="1"/>
  <p:tag name="RESPONSESGATHERED" val="True"/>
  <p:tag name="TOTALRESPONSES" val="19"/>
  <p:tag name="RESPONSECOUNT" val="19"/>
  <p:tag name="SLICED" val="False"/>
  <p:tag name="RESPONSES" val="2;3;1;2;3;1;2;1;2;3;-;2;2;-;2;-;-;2;-;-;-;2;1;2;2;2;"/>
  <p:tag name="CHARTSTRINGSTD" val="4 12 3"/>
  <p:tag name="CHARTSTRINGREV" val="3 12 4"/>
  <p:tag name="CHARTSTRINGSTDPER" val="0.210526315789474 0.631578947368421 0.157894736842105"/>
  <p:tag name="CHARTSTRINGREVPER" val="0.157894736842105 0.631578947368421 0.210526315789474"/>
  <p:tag name="SLIDEORDER" val="2"/>
  <p:tag name="SLIDEGUID" val="62235D7BFA9C4B5BABB4EEEF2A6DCE5C"/>
  <p:tag name="VALUES" val="No Value|smicln|No Value|smicln|No Val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153"/>
  <p:tag name="FONTSIZE" val="28"/>
  <p:tag name="BULLETTYPE" val="ppBulletArabicPeriod"/>
  <p:tag name="ANSWERTEXT" val="I am lost, what you have just explained make me more confused about DP &#10;I am enlightened, I now know more DP than ~30 minutes ago… &#10;Nothing new so far…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7AC8CEABE340D7800F14B035C126D5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"/>
  <p:tag name="QUESTIONALIAS" val="Last Survey…"/>
  <p:tag name="ANSWERSALIAS" val="I want to cry… , DP is so complex… Please do not give us too many DP problems in CS3233|smicln|Enlightening lecture, I will try to solve more DP problems in UVa or other online judges to improve my DP skill"/>
  <p:tag name="RESPONSESGATHERED" val="True"/>
  <p:tag name="TOTALRESPONSES" val="21"/>
  <p:tag name="RESPONSECOUNT" val="21"/>
  <p:tag name="SLICED" val="False"/>
  <p:tag name="RESPONSES" val="2;2;1;1;2;1;2;2;-;1;2;2;2;1;-;-;1;2;1;-;1;1;2;2;-;2;"/>
  <p:tag name="CHARTSTRINGSTD" val="9 12"/>
  <p:tag name="CHARTSTRINGREV" val="12 9"/>
  <p:tag name="CHARTSTRINGSTDPER" val="0.428571428571429 0.571428571428571"/>
  <p:tag name="CHARTSTRINGREVPER" val="0.571428571428571 0.428571428571429"/>
  <p:tag name="SLIDEORDER" val="2"/>
  <p:tag name="SLIDEGUID" val="00E85E7247624AAF8FFDDFBEDA02865F"/>
  <p:tag name="VALUES" val="No Value|smicln|No Val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200"/>
  <p:tag name="FONTSIZE" val="28"/>
  <p:tag name="BULLETTYPE" val="ppBulletArabicPeriod"/>
  <p:tag name="ANSWERTEXT" val="I want to cry… ,DP is so complex…Please do not give us too many DP problems in CS3233&#10;Enlightening lecture,I will try to solve more DP problems in UVa or other online judges to improve my DP ski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B4B58B4AF694EC0B339D3FC90A60BBA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"/>
  <p:tag name="QUESTIONALIAS" val="Was the graph visualization useful?"/>
  <p:tag name="ANSWERSALIAS" val="Yeah|smicln|No|smicln|Haven’t try since the last time you showed it to us last week "/>
  <p:tag name="RESPONSESGATHERED" val="True"/>
  <p:tag name="TOTALRESPONSES" val="22"/>
  <p:tag name="RESPONSECOUNT" val="22"/>
  <p:tag name="SLICED" val="False"/>
  <p:tag name="RESPONSES" val="3;1;1;1;3;1;1;1;3;3;3;1;3;1;3;3;3;1;3;3;3;3;"/>
  <p:tag name="CHARTSTRINGSTD" val="9 0 13"/>
  <p:tag name="CHARTSTRINGREV" val="13 0 9"/>
  <p:tag name="CHARTSTRINGSTDPER" val="0.409090909090909 0 0.590909090909091"/>
  <p:tag name="CHARTSTRINGREVPER" val="0.590909090909091 0 0.409090909090909"/>
  <p:tag name="SLIDEORDER" val="2"/>
  <p:tag name="SLIDEGUID" val="6027D1F0D3F14E3FBD6A6F0E0DF34ACB"/>
  <p:tag name="VALUES" val="No Value|smicln|No Value|smicln|No Val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71"/>
  <p:tag name="FONTSIZE" val="32"/>
  <p:tag name="BULLETTYPE" val="ppBulletArabicPeriod"/>
  <p:tag name="ANSWERTEXT" val="Yeah&#10;No&#10;Haven’t try since the last time you showed it to us last week 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B642081CB9541E58220F8DCC1A545D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AUTOADVANCE" val="False"/>
  <p:tag name="DELIMITERS" val="3.1"/>
  <p:tag name="VALUEFORMAT" val="0"/>
  <p:tag name="ALLOWDUPLICATES" val="True"/>
  <p:tag name="NUMRESPONSES" val="1"/>
  <p:tag name="QUESTIONALIAS" val="DP Survey at Week06"/>
  <p:tag name="ANSWERSALIAS" val="I am already struggling with most simpler DP problems from Week04. If you give me these problems again in contest, I will skip them |smicln|I can solve easy/classical DP problems but have difficulties with the harder/non classical ones|smicln|DP is my daily bread. Give me a DP problem, I am likely able to solve it :D"/>
  <p:tag name="RESPONSESGATHERED" val="True"/>
  <p:tag name="TOTALRESPONSES" val="21"/>
  <p:tag name="RESPONSECOUNT" val="21"/>
  <p:tag name="SLICED" val="False"/>
  <p:tag name="RESPONSES" val="2;2;1;1;-;3;3;-;2;2;2;2;2;-;2;1;1;2;1;1;1;1;1;2;"/>
  <p:tag name="CHARTSTRINGSTD" val="9 10 2"/>
  <p:tag name="CHARTSTRINGREV" val="2 10 9"/>
  <p:tag name="CHARTSTRINGSTDPER" val="0.428571428571429 0.476190476190476 0.0952380952380952"/>
  <p:tag name="CHARTSTRINGREVPER" val="0.0952380952380952 0.476190476190476 0.428571428571429"/>
  <p:tag name="SLIDEORDER" val="4"/>
  <p:tag name="SLIDEGUID" val="26C1A47206364530901DE199B1CF7066"/>
  <p:tag name="VALUES" val="No Value|smicln|No Value|smicln|No Val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801</Words>
  <Application>Microsoft Office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Graph Chart</vt:lpstr>
      <vt:lpstr>Was the graph visualization useful?</vt:lpstr>
      <vt:lpstr>Note</vt:lpstr>
      <vt:lpstr>Admins</vt:lpstr>
      <vt:lpstr>Mid Semester Team Contest</vt:lpstr>
      <vt:lpstr>For the Guests</vt:lpstr>
      <vt:lpstr>DP Survey at Week06</vt:lpstr>
      <vt:lpstr>Up to here…</vt:lpstr>
      <vt:lpstr>End of Lecture Survey…</vt:lpstr>
      <vt:lpstr>Special HW6 for Week07, Due Wed 7 Mar 2012, 11.59am</vt:lpstr>
      <vt:lpstr>Grading Scheme for HW6</vt:lpstr>
      <vt:lpstr>HW5 (due next next Wed, 29 Feb 2012, 11.59am!)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the graph visualization useful?</dc:title>
  <dc:creator>Steven Halim</dc:creator>
  <cp:lastModifiedBy>Steven Halim</cp:lastModifiedBy>
  <cp:revision>2</cp:revision>
  <dcterms:created xsi:type="dcterms:W3CDTF">2012-02-16T09:31:28Z</dcterms:created>
  <dcterms:modified xsi:type="dcterms:W3CDTF">2012-02-16T09:38:22Z</dcterms:modified>
</cp:coreProperties>
</file>