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61" r:id="rId5"/>
    <p:sldId id="276" r:id="rId6"/>
    <p:sldId id="273" r:id="rId7"/>
    <p:sldId id="287" r:id="rId8"/>
    <p:sldId id="290" r:id="rId9"/>
    <p:sldId id="291" r:id="rId10"/>
    <p:sldId id="260" r:id="rId11"/>
    <p:sldId id="264" r:id="rId12"/>
    <p:sldId id="265" r:id="rId13"/>
    <p:sldId id="266" r:id="rId14"/>
    <p:sldId id="268" r:id="rId15"/>
    <p:sldId id="274" r:id="rId16"/>
    <p:sldId id="288" r:id="rId17"/>
    <p:sldId id="267" r:id="rId18"/>
    <p:sldId id="269" r:id="rId19"/>
    <p:sldId id="270" r:id="rId20"/>
    <p:sldId id="271" r:id="rId21"/>
    <p:sldId id="275" r:id="rId22"/>
    <p:sldId id="280" r:id="rId23"/>
    <p:sldId id="289" r:id="rId24"/>
    <p:sldId id="285" r:id="rId25"/>
    <p:sldId id="272" r:id="rId26"/>
    <p:sldId id="277" r:id="rId27"/>
    <p:sldId id="279" r:id="rId28"/>
    <p:sldId id="282" r:id="rId29"/>
    <p:sldId id="306" r:id="rId30"/>
    <p:sldId id="307" r:id="rId31"/>
    <p:sldId id="308" r:id="rId32"/>
    <p:sldId id="309" r:id="rId33"/>
    <p:sldId id="310" r:id="rId34"/>
    <p:sldId id="311" r:id="rId35"/>
    <p:sldId id="312" r:id="rId36"/>
    <p:sldId id="313" r:id="rId37"/>
    <p:sldId id="314" r:id="rId38"/>
    <p:sldId id="315" r:id="rId39"/>
    <p:sldId id="316" r:id="rId40"/>
    <p:sldId id="281" r:id="rId41"/>
    <p:sldId id="284" r:id="rId42"/>
    <p:sldId id="283" r:id="rId43"/>
    <p:sldId id="292" r:id="rId44"/>
    <p:sldId id="293" r:id="rId45"/>
    <p:sldId id="294" r:id="rId46"/>
    <p:sldId id="295" r:id="rId47"/>
    <p:sldId id="296" r:id="rId48"/>
    <p:sldId id="298" r:id="rId49"/>
    <p:sldId id="297" r:id="rId50"/>
    <p:sldId id="299" r:id="rId51"/>
    <p:sldId id="300" r:id="rId52"/>
    <p:sldId id="286" r:id="rId53"/>
    <p:sldId id="263"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404" y="-21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636648E-5E2B-4F18-B86C-0A712ADDC524}" type="datetimeFigureOut">
              <a:rPr lang="en-SG"/>
              <a:pPr>
                <a:defRPr/>
              </a:pPr>
              <a:t>22/8/2011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SG"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SG"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356D55C-2AF4-4AC9-BB5F-6485C557CFA8}" type="slidenum">
              <a:rPr lang="en-SG"/>
              <a:pPr>
                <a:defRPr/>
              </a:pPr>
              <a:t>‹#›</a:t>
            </a:fld>
            <a:endParaRPr lang="en-SG"/>
          </a:p>
        </p:txBody>
      </p:sp>
    </p:spTree>
    <p:extLst>
      <p:ext uri="{BB962C8B-B14F-4D97-AF65-F5344CB8AC3E}">
        <p14:creationId xmlns:p14="http://schemas.microsoft.com/office/powerpoint/2010/main" xmlns="" val="1191171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9A796A-FBD1-4042-BB19-DE2E087AC458}" type="slidenum">
              <a:rPr lang="en-SG" smtClean="0"/>
              <a:pPr/>
              <a:t>41</a:t>
            </a:fld>
            <a:endParaRPr lang="en-SG"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EE93689-A1D3-4F46-B0BA-B40826C327C7}" type="datetimeFigureOut">
              <a:rPr lang="en-SG"/>
              <a:pPr>
                <a:defRPr/>
              </a:pPr>
              <a:t>22/8/2011</a:t>
            </a:fld>
            <a:endParaRPr lang="en-SG"/>
          </a:p>
        </p:txBody>
      </p:sp>
      <p:sp>
        <p:nvSpPr>
          <p:cNvPr id="5" name="Footer Placeholder 18"/>
          <p:cNvSpPr>
            <a:spLocks noGrp="1"/>
          </p:cNvSpPr>
          <p:nvPr>
            <p:ph type="ftr" sz="quarter" idx="11"/>
          </p:nvPr>
        </p:nvSpPr>
        <p:spPr/>
        <p:txBody>
          <a:bodyPr/>
          <a:lstStyle>
            <a:lvl1pPr>
              <a:defRPr/>
            </a:lvl1pPr>
          </a:lstStyle>
          <a:p>
            <a:pPr>
              <a:defRPr/>
            </a:pPr>
            <a:endParaRPr lang="en-SG"/>
          </a:p>
        </p:txBody>
      </p:sp>
      <p:sp>
        <p:nvSpPr>
          <p:cNvPr id="6" name="Slide Number Placeholder 26"/>
          <p:cNvSpPr>
            <a:spLocks noGrp="1"/>
          </p:cNvSpPr>
          <p:nvPr>
            <p:ph type="sldNum" sz="quarter" idx="12"/>
          </p:nvPr>
        </p:nvSpPr>
        <p:spPr/>
        <p:txBody>
          <a:bodyPr/>
          <a:lstStyle>
            <a:lvl1pPr>
              <a:defRPr/>
            </a:lvl1pPr>
          </a:lstStyle>
          <a:p>
            <a:pPr>
              <a:defRPr/>
            </a:pPr>
            <a:fld id="{0DFE9E3A-EF13-4B73-8AF2-6B90BECED544}"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F798D3E-AB81-4F79-8E77-ACB007F4BFDA}" type="datetimeFigureOut">
              <a:rPr lang="en-SG"/>
              <a:pPr>
                <a:defRPr/>
              </a:pPr>
              <a:t>22/8/2011</a:t>
            </a:fld>
            <a:endParaRPr lang="en-SG"/>
          </a:p>
        </p:txBody>
      </p:sp>
      <p:sp>
        <p:nvSpPr>
          <p:cNvPr id="5" name="Footer Placeholder 21"/>
          <p:cNvSpPr>
            <a:spLocks noGrp="1"/>
          </p:cNvSpPr>
          <p:nvPr>
            <p:ph type="ftr" sz="quarter" idx="11"/>
          </p:nvPr>
        </p:nvSpPr>
        <p:spPr/>
        <p:txBody>
          <a:bodyPr/>
          <a:lstStyle>
            <a:lvl1pPr>
              <a:defRPr/>
            </a:lvl1pPr>
          </a:lstStyle>
          <a:p>
            <a:pPr>
              <a:defRPr/>
            </a:pPr>
            <a:endParaRPr lang="en-SG"/>
          </a:p>
        </p:txBody>
      </p:sp>
      <p:sp>
        <p:nvSpPr>
          <p:cNvPr id="6" name="Slide Number Placeholder 17"/>
          <p:cNvSpPr>
            <a:spLocks noGrp="1"/>
          </p:cNvSpPr>
          <p:nvPr>
            <p:ph type="sldNum" sz="quarter" idx="12"/>
          </p:nvPr>
        </p:nvSpPr>
        <p:spPr/>
        <p:txBody>
          <a:bodyPr/>
          <a:lstStyle>
            <a:lvl1pPr>
              <a:defRPr/>
            </a:lvl1pPr>
          </a:lstStyle>
          <a:p>
            <a:pPr>
              <a:defRPr/>
            </a:pPr>
            <a:fld id="{17819B11-8E0F-4508-9D17-6E0BEB3D3AE4}"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ADAEC09-4397-4619-9A11-2A9DD21F7E2C}" type="datetimeFigureOut">
              <a:rPr lang="en-SG"/>
              <a:pPr>
                <a:defRPr/>
              </a:pPr>
              <a:t>22/8/2011</a:t>
            </a:fld>
            <a:endParaRPr lang="en-SG"/>
          </a:p>
        </p:txBody>
      </p:sp>
      <p:sp>
        <p:nvSpPr>
          <p:cNvPr id="5" name="Footer Placeholder 21"/>
          <p:cNvSpPr>
            <a:spLocks noGrp="1"/>
          </p:cNvSpPr>
          <p:nvPr>
            <p:ph type="ftr" sz="quarter" idx="11"/>
          </p:nvPr>
        </p:nvSpPr>
        <p:spPr/>
        <p:txBody>
          <a:bodyPr/>
          <a:lstStyle>
            <a:lvl1pPr>
              <a:defRPr/>
            </a:lvl1pPr>
          </a:lstStyle>
          <a:p>
            <a:pPr>
              <a:defRPr/>
            </a:pPr>
            <a:endParaRPr lang="en-SG"/>
          </a:p>
        </p:txBody>
      </p:sp>
      <p:sp>
        <p:nvSpPr>
          <p:cNvPr id="6" name="Slide Number Placeholder 17"/>
          <p:cNvSpPr>
            <a:spLocks noGrp="1"/>
          </p:cNvSpPr>
          <p:nvPr>
            <p:ph type="sldNum" sz="quarter" idx="12"/>
          </p:nvPr>
        </p:nvSpPr>
        <p:spPr/>
        <p:txBody>
          <a:bodyPr/>
          <a:lstStyle>
            <a:lvl1pPr>
              <a:defRPr/>
            </a:lvl1pPr>
          </a:lstStyle>
          <a:p>
            <a:pPr>
              <a:defRPr/>
            </a:pPr>
            <a:fld id="{9D570678-A17E-4E03-A128-7422C35395F9}"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76DAF10-C606-40C1-8CC8-E46B40397FAA}" type="datetimeFigureOut">
              <a:rPr lang="en-SG"/>
              <a:pPr>
                <a:defRPr/>
              </a:pPr>
              <a:t>22/8/2011</a:t>
            </a:fld>
            <a:endParaRPr lang="en-SG"/>
          </a:p>
        </p:txBody>
      </p:sp>
      <p:sp>
        <p:nvSpPr>
          <p:cNvPr id="5" name="Footer Placeholder 21"/>
          <p:cNvSpPr>
            <a:spLocks noGrp="1"/>
          </p:cNvSpPr>
          <p:nvPr>
            <p:ph type="ftr" sz="quarter" idx="11"/>
          </p:nvPr>
        </p:nvSpPr>
        <p:spPr/>
        <p:txBody>
          <a:bodyPr/>
          <a:lstStyle>
            <a:lvl1pPr>
              <a:defRPr/>
            </a:lvl1pPr>
          </a:lstStyle>
          <a:p>
            <a:pPr>
              <a:defRPr/>
            </a:pPr>
            <a:endParaRPr lang="en-SG"/>
          </a:p>
        </p:txBody>
      </p:sp>
      <p:sp>
        <p:nvSpPr>
          <p:cNvPr id="6" name="Slide Number Placeholder 17"/>
          <p:cNvSpPr>
            <a:spLocks noGrp="1"/>
          </p:cNvSpPr>
          <p:nvPr>
            <p:ph type="sldNum" sz="quarter" idx="12"/>
          </p:nvPr>
        </p:nvSpPr>
        <p:spPr/>
        <p:txBody>
          <a:bodyPr/>
          <a:lstStyle>
            <a:lvl1pPr>
              <a:defRPr/>
            </a:lvl1pPr>
          </a:lstStyle>
          <a:p>
            <a:pPr>
              <a:defRPr/>
            </a:pPr>
            <a:fld id="{4CDBD21A-A6AE-4E4B-8FC9-AE678629E1F4}"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8A4D3FB-D6D6-4289-B4B4-6039CA5DD8F9}" type="datetimeFigureOut">
              <a:rPr lang="en-SG"/>
              <a:pPr>
                <a:defRPr/>
              </a:pPr>
              <a:t>22/8/2011</a:t>
            </a:fld>
            <a:endParaRPr lang="en-SG"/>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E99C6F77-0B53-4881-B0A4-3DDE3F76D829}"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7204E61-1739-41AD-B938-C20CCD18B09D}" type="datetimeFigureOut">
              <a:rPr lang="en-SG"/>
              <a:pPr>
                <a:defRPr/>
              </a:pPr>
              <a:t>22/8/2011</a:t>
            </a:fld>
            <a:endParaRPr lang="en-SG"/>
          </a:p>
        </p:txBody>
      </p:sp>
      <p:sp>
        <p:nvSpPr>
          <p:cNvPr id="6" name="Footer Placeholder 21"/>
          <p:cNvSpPr>
            <a:spLocks noGrp="1"/>
          </p:cNvSpPr>
          <p:nvPr>
            <p:ph type="ftr" sz="quarter" idx="11"/>
          </p:nvPr>
        </p:nvSpPr>
        <p:spPr/>
        <p:txBody>
          <a:bodyPr/>
          <a:lstStyle>
            <a:lvl1pPr>
              <a:defRPr/>
            </a:lvl1pPr>
          </a:lstStyle>
          <a:p>
            <a:pPr>
              <a:defRPr/>
            </a:pPr>
            <a:endParaRPr lang="en-SG"/>
          </a:p>
        </p:txBody>
      </p:sp>
      <p:sp>
        <p:nvSpPr>
          <p:cNvPr id="7" name="Slide Number Placeholder 17"/>
          <p:cNvSpPr>
            <a:spLocks noGrp="1"/>
          </p:cNvSpPr>
          <p:nvPr>
            <p:ph type="sldNum" sz="quarter" idx="12"/>
          </p:nvPr>
        </p:nvSpPr>
        <p:spPr/>
        <p:txBody>
          <a:bodyPr/>
          <a:lstStyle>
            <a:lvl1pPr>
              <a:defRPr/>
            </a:lvl1pPr>
          </a:lstStyle>
          <a:p>
            <a:pPr>
              <a:defRPr/>
            </a:pPr>
            <a:fld id="{E52C45A1-088B-47A0-989C-1FF7E8A80EC6}"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EB3694AD-C26F-4212-B3B0-EF1A37962A28}" type="datetimeFigureOut">
              <a:rPr lang="en-SG"/>
              <a:pPr>
                <a:defRPr/>
              </a:pPr>
              <a:t>22/8/2011</a:t>
            </a:fld>
            <a:endParaRPr lang="en-SG"/>
          </a:p>
        </p:txBody>
      </p:sp>
      <p:sp>
        <p:nvSpPr>
          <p:cNvPr id="8" name="Footer Placeholder 21"/>
          <p:cNvSpPr>
            <a:spLocks noGrp="1"/>
          </p:cNvSpPr>
          <p:nvPr>
            <p:ph type="ftr" sz="quarter" idx="11"/>
          </p:nvPr>
        </p:nvSpPr>
        <p:spPr/>
        <p:txBody>
          <a:bodyPr/>
          <a:lstStyle>
            <a:lvl1pPr>
              <a:defRPr/>
            </a:lvl1pPr>
          </a:lstStyle>
          <a:p>
            <a:pPr>
              <a:defRPr/>
            </a:pPr>
            <a:endParaRPr lang="en-SG"/>
          </a:p>
        </p:txBody>
      </p:sp>
      <p:sp>
        <p:nvSpPr>
          <p:cNvPr id="9" name="Slide Number Placeholder 17"/>
          <p:cNvSpPr>
            <a:spLocks noGrp="1"/>
          </p:cNvSpPr>
          <p:nvPr>
            <p:ph type="sldNum" sz="quarter" idx="12"/>
          </p:nvPr>
        </p:nvSpPr>
        <p:spPr/>
        <p:txBody>
          <a:bodyPr/>
          <a:lstStyle>
            <a:lvl1pPr>
              <a:defRPr/>
            </a:lvl1pPr>
          </a:lstStyle>
          <a:p>
            <a:pPr>
              <a:defRPr/>
            </a:pPr>
            <a:fld id="{807439AE-CE45-4E02-8797-EC7AC6DA8B0D}"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E0D65EF-11BA-48A4-B858-717F206F2E28}" type="datetimeFigureOut">
              <a:rPr lang="en-SG"/>
              <a:pPr>
                <a:defRPr/>
              </a:pPr>
              <a:t>22/8/2011</a:t>
            </a:fld>
            <a:endParaRPr lang="en-SG"/>
          </a:p>
        </p:txBody>
      </p:sp>
      <p:sp>
        <p:nvSpPr>
          <p:cNvPr id="4" name="Footer Placeholder 21"/>
          <p:cNvSpPr>
            <a:spLocks noGrp="1"/>
          </p:cNvSpPr>
          <p:nvPr>
            <p:ph type="ftr" sz="quarter" idx="11"/>
          </p:nvPr>
        </p:nvSpPr>
        <p:spPr/>
        <p:txBody>
          <a:bodyPr/>
          <a:lstStyle>
            <a:lvl1pPr>
              <a:defRPr/>
            </a:lvl1pPr>
          </a:lstStyle>
          <a:p>
            <a:pPr>
              <a:defRPr/>
            </a:pPr>
            <a:endParaRPr lang="en-SG"/>
          </a:p>
        </p:txBody>
      </p:sp>
      <p:sp>
        <p:nvSpPr>
          <p:cNvPr id="5" name="Slide Number Placeholder 17"/>
          <p:cNvSpPr>
            <a:spLocks noGrp="1"/>
          </p:cNvSpPr>
          <p:nvPr>
            <p:ph type="sldNum" sz="quarter" idx="12"/>
          </p:nvPr>
        </p:nvSpPr>
        <p:spPr/>
        <p:txBody>
          <a:bodyPr/>
          <a:lstStyle>
            <a:lvl1pPr>
              <a:defRPr/>
            </a:lvl1pPr>
          </a:lstStyle>
          <a:p>
            <a:pPr>
              <a:defRPr/>
            </a:pPr>
            <a:fld id="{BD90BABE-35B8-4673-9229-509E8AB92F8A}"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F7BA46A-8E69-4E04-98A3-670C61688416}" type="datetimeFigureOut">
              <a:rPr lang="en-SG"/>
              <a:pPr>
                <a:defRPr/>
              </a:pPr>
              <a:t>22/8/2011</a:t>
            </a:fld>
            <a:endParaRPr lang="en-SG"/>
          </a:p>
        </p:txBody>
      </p:sp>
      <p:sp>
        <p:nvSpPr>
          <p:cNvPr id="3" name="Footer Placeholder 21"/>
          <p:cNvSpPr>
            <a:spLocks noGrp="1"/>
          </p:cNvSpPr>
          <p:nvPr>
            <p:ph type="ftr" sz="quarter" idx="11"/>
          </p:nvPr>
        </p:nvSpPr>
        <p:spPr/>
        <p:txBody>
          <a:bodyPr/>
          <a:lstStyle>
            <a:lvl1pPr>
              <a:defRPr/>
            </a:lvl1pPr>
          </a:lstStyle>
          <a:p>
            <a:pPr>
              <a:defRPr/>
            </a:pPr>
            <a:endParaRPr lang="en-SG"/>
          </a:p>
        </p:txBody>
      </p:sp>
      <p:sp>
        <p:nvSpPr>
          <p:cNvPr id="4" name="Slide Number Placeholder 17"/>
          <p:cNvSpPr>
            <a:spLocks noGrp="1"/>
          </p:cNvSpPr>
          <p:nvPr>
            <p:ph type="sldNum" sz="quarter" idx="12"/>
          </p:nvPr>
        </p:nvSpPr>
        <p:spPr/>
        <p:txBody>
          <a:bodyPr/>
          <a:lstStyle>
            <a:lvl1pPr>
              <a:defRPr/>
            </a:lvl1pPr>
          </a:lstStyle>
          <a:p>
            <a:pPr>
              <a:defRPr/>
            </a:pPr>
            <a:fld id="{ADAD5819-E92B-4B91-AF86-48F177DD8FDA}"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A63C3DE-5D83-4735-A483-851D46378E3C}" type="datetimeFigureOut">
              <a:rPr lang="en-SG"/>
              <a:pPr>
                <a:defRPr/>
              </a:pPr>
              <a:t>22/8/2011</a:t>
            </a:fld>
            <a:endParaRPr lang="en-SG"/>
          </a:p>
        </p:txBody>
      </p:sp>
      <p:sp>
        <p:nvSpPr>
          <p:cNvPr id="6" name="Footer Placeholder 21"/>
          <p:cNvSpPr>
            <a:spLocks noGrp="1"/>
          </p:cNvSpPr>
          <p:nvPr>
            <p:ph type="ftr" sz="quarter" idx="11"/>
          </p:nvPr>
        </p:nvSpPr>
        <p:spPr/>
        <p:txBody>
          <a:bodyPr/>
          <a:lstStyle>
            <a:lvl1pPr>
              <a:defRPr/>
            </a:lvl1pPr>
          </a:lstStyle>
          <a:p>
            <a:pPr>
              <a:defRPr/>
            </a:pPr>
            <a:endParaRPr lang="en-SG"/>
          </a:p>
        </p:txBody>
      </p:sp>
      <p:sp>
        <p:nvSpPr>
          <p:cNvPr id="7" name="Slide Number Placeholder 17"/>
          <p:cNvSpPr>
            <a:spLocks noGrp="1"/>
          </p:cNvSpPr>
          <p:nvPr>
            <p:ph type="sldNum" sz="quarter" idx="12"/>
          </p:nvPr>
        </p:nvSpPr>
        <p:spPr/>
        <p:txBody>
          <a:bodyPr/>
          <a:lstStyle>
            <a:lvl1pPr>
              <a:defRPr/>
            </a:lvl1pPr>
          </a:lstStyle>
          <a:p>
            <a:pPr>
              <a:defRPr/>
            </a:pPr>
            <a:fld id="{25ADC039-038B-499C-9356-2B23EAC75410}"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C190329-2AF3-48CE-B993-8BC9D056FBA1}" type="datetimeFigureOut">
              <a:rPr lang="en-SG"/>
              <a:pPr>
                <a:defRPr/>
              </a:pPr>
              <a:t>22/8/2011</a:t>
            </a:fld>
            <a:endParaRPr lang="en-SG"/>
          </a:p>
        </p:txBody>
      </p:sp>
      <p:sp>
        <p:nvSpPr>
          <p:cNvPr id="10" name="Footer Placeholder 5"/>
          <p:cNvSpPr>
            <a:spLocks noGrp="1"/>
          </p:cNvSpPr>
          <p:nvPr>
            <p:ph type="ftr" sz="quarter" idx="11"/>
          </p:nvPr>
        </p:nvSpPr>
        <p:spPr/>
        <p:txBody>
          <a:bodyPr/>
          <a:lstStyle>
            <a:lvl1pPr>
              <a:defRPr/>
            </a:lvl1pPr>
          </a:lstStyle>
          <a:p>
            <a:pPr>
              <a:defRPr/>
            </a:pPr>
            <a:endParaRPr lang="en-SG"/>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A88FAFE-FCDD-490F-AD31-B2659796425D}" type="slidenum">
              <a:rPr lang="en-SG"/>
              <a:pPr>
                <a:defRPr/>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0C51D65F-E8BF-4AD7-91A4-11B0D1D5103A}" type="datetimeFigureOut">
              <a:rPr lang="en-SG"/>
              <a:pPr>
                <a:defRPr/>
              </a:pPr>
              <a:t>22/8/2011</a:t>
            </a:fld>
            <a:endParaRPr lang="en-S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S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2D5834BC-7966-4142-8A30-19CE08CB3D35}" type="slidenum">
              <a:rPr lang="en-SG"/>
              <a:pPr>
                <a:defRPr/>
              </a:pPr>
              <a:t>‹#›</a:t>
            </a:fld>
            <a:endParaRPr lang="en-SG"/>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25" r:id="rId1"/>
    <p:sldLayoutId id="2147483717" r:id="rId2"/>
    <p:sldLayoutId id="2147483726" r:id="rId3"/>
    <p:sldLayoutId id="2147483718" r:id="rId4"/>
    <p:sldLayoutId id="2147483719" r:id="rId5"/>
    <p:sldLayoutId id="2147483720" r:id="rId6"/>
    <p:sldLayoutId id="2147483721" r:id="rId7"/>
    <p:sldLayoutId id="2147483722" r:id="rId8"/>
    <p:sldLayoutId id="2147483727" r:id="rId9"/>
    <p:sldLayoutId id="2147483723" r:id="rId10"/>
    <p:sldLayoutId id="214748372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tortoisehg.bitbucke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slide" Target="slide48.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29.xml"/><Relationship Id="rId4" Type="http://schemas.openxmlformats.org/officeDocument/2006/relationships/slide" Target="slide21.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Diff" TargetMode="External"/><Relationship Id="rId2" Type="http://schemas.openxmlformats.org/officeDocument/2006/relationships/hyperlink" Target="http://mercurial.selenic.com/wiki/GitExtendedDiffForma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markusbe.com/2009/12/how-to-read-a-patch-or-diff-and-understand-its-structure-to-apply-it-manually/"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564904"/>
            <a:ext cx="8568952" cy="1828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p>
            <a:pPr algn="ctr" eaLnBrk="1" fontAlgn="auto" hangingPunct="1">
              <a:spcAft>
                <a:spcPts val="0"/>
              </a:spcAft>
              <a:defRPr/>
            </a:pPr>
            <a:r>
              <a:rPr lang="en-US" sz="4800" dirty="0" smtClean="0"/>
              <a:t/>
            </a:r>
            <a:br>
              <a:rPr lang="en-US" sz="4800" dirty="0" smtClean="0"/>
            </a:br>
            <a:r>
              <a:rPr lang="en-SG" sz="3200" dirty="0" smtClean="0">
                <a:solidFill>
                  <a:schemeClr val="tx1"/>
                </a:solidFill>
                <a:latin typeface="+mn-lt"/>
                <a:ea typeface="+mn-ea"/>
                <a:cs typeface="+mn-cs"/>
              </a:rPr>
              <a:t>A guide to</a:t>
            </a:r>
            <a:r>
              <a:rPr lang="en-SG" sz="2400" dirty="0" smtClean="0">
                <a:solidFill>
                  <a:schemeClr val="tx1"/>
                </a:solidFill>
                <a:latin typeface="+mn-lt"/>
                <a:ea typeface="+mn-ea"/>
                <a:cs typeface="+mn-cs"/>
              </a:rPr>
              <a:t/>
            </a:r>
            <a:br>
              <a:rPr lang="en-SG" sz="2400" dirty="0" smtClean="0">
                <a:solidFill>
                  <a:schemeClr val="tx1"/>
                </a:solidFill>
                <a:latin typeface="+mn-lt"/>
                <a:ea typeface="+mn-ea"/>
                <a:cs typeface="+mn-cs"/>
              </a:rPr>
            </a:br>
            <a:r>
              <a:rPr lang="en-SG" sz="2400" dirty="0" smtClean="0">
                <a:solidFill>
                  <a:schemeClr val="tx1"/>
                </a:solidFill>
                <a:latin typeface="+mn-lt"/>
                <a:ea typeface="+mn-ea"/>
                <a:cs typeface="+mn-cs"/>
              </a:rPr>
              <a:t> </a:t>
            </a:r>
            <a:r>
              <a:rPr lang="en-SG" sz="4800" dirty="0" smtClean="0"/>
              <a:t>Revision Control with </a:t>
            </a:r>
            <a:r>
              <a:rPr lang="en-SG" sz="4800" dirty="0" err="1" smtClean="0"/>
              <a:t>TortoiseHg</a:t>
            </a:r>
            <a:r>
              <a:rPr lang="en-SG" sz="4800" dirty="0" smtClean="0"/>
              <a:t> </a:t>
            </a:r>
            <a:br>
              <a:rPr lang="en-SG" sz="4800" dirty="0" smtClean="0"/>
            </a:br>
            <a:r>
              <a:rPr lang="en-SG" sz="4800" dirty="0" smtClean="0"/>
              <a:t/>
            </a:r>
            <a:br>
              <a:rPr lang="en-SG" sz="4800" dirty="0" smtClean="0"/>
            </a:br>
            <a:r>
              <a:rPr lang="en-SG" sz="2400" dirty="0" smtClean="0">
                <a:solidFill>
                  <a:schemeClr val="tx1"/>
                </a:solidFill>
                <a:latin typeface="+mn-lt"/>
                <a:ea typeface="+mn-ea"/>
                <a:cs typeface="+mn-cs"/>
              </a:rPr>
              <a:t>(individual use)</a:t>
            </a:r>
          </a:p>
        </p:txBody>
      </p:sp>
      <p:sp>
        <p:nvSpPr>
          <p:cNvPr id="3" name="TextBox 2"/>
          <p:cNvSpPr txBox="1"/>
          <p:nvPr/>
        </p:nvSpPr>
        <p:spPr>
          <a:xfrm>
            <a:off x="5868144" y="6165304"/>
            <a:ext cx="2952328" cy="369332"/>
          </a:xfrm>
          <a:prstGeom prst="rect">
            <a:avLst/>
          </a:prstGeom>
          <a:noFill/>
        </p:spPr>
        <p:txBody>
          <a:bodyPr wrap="square" rtlCol="0">
            <a:spAutoFit/>
          </a:bodyPr>
          <a:lstStyle/>
          <a:p>
            <a:r>
              <a:rPr lang="en-US" dirty="0" smtClean="0"/>
              <a:t>Prepared by: Steve </a:t>
            </a:r>
            <a:r>
              <a:rPr lang="en-US" dirty="0" err="1" smtClean="0"/>
              <a:t>Teo</a:t>
            </a:r>
            <a:endParaRPr lang="en-S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Create a local repository</a:t>
            </a:r>
            <a:endParaRPr lang="en-SG" smtClean="0"/>
          </a:p>
        </p:txBody>
      </p:sp>
      <p:sp>
        <p:nvSpPr>
          <p:cNvPr id="14339" name="Content Placeholder 2"/>
          <p:cNvSpPr>
            <a:spLocks noGrp="1"/>
          </p:cNvSpPr>
          <p:nvPr>
            <p:ph idx="1"/>
          </p:nvPr>
        </p:nvSpPr>
        <p:spPr/>
        <p:txBody>
          <a:bodyPr/>
          <a:lstStyle/>
          <a:p>
            <a:pPr eaLnBrk="1" hangingPunct="1"/>
            <a:r>
              <a:rPr lang="en-US" sz="1600" smtClean="0"/>
              <a:t>In Mercurial, repositories can be created </a:t>
            </a:r>
            <a:r>
              <a:rPr lang="en-US" sz="1600" b="1" smtClean="0"/>
              <a:t>locally</a:t>
            </a:r>
            <a:r>
              <a:rPr lang="en-US" sz="1600" smtClean="0"/>
              <a:t> on a computer.</a:t>
            </a:r>
          </a:p>
          <a:p>
            <a:pPr eaLnBrk="1" hangingPunct="1"/>
            <a:r>
              <a:rPr lang="en-US" sz="1600" smtClean="0"/>
              <a:t>When we </a:t>
            </a:r>
            <a:r>
              <a:rPr lang="en-US" sz="1600" b="1" smtClean="0"/>
              <a:t>create a repository</a:t>
            </a:r>
            <a:r>
              <a:rPr lang="en-US" sz="1600" smtClean="0"/>
              <a:t>, we specify a folder where the repository will be created in.</a:t>
            </a:r>
          </a:p>
        </p:txBody>
      </p:sp>
      <p:pic>
        <p:nvPicPr>
          <p:cNvPr id="14340" name="Picture 6"/>
          <p:cNvPicPr>
            <a:picLocks noChangeAspect="1" noChangeArrowheads="1"/>
          </p:cNvPicPr>
          <p:nvPr/>
        </p:nvPicPr>
        <p:blipFill>
          <a:blip r:embed="rId2" cstate="print"/>
          <a:srcRect/>
          <a:stretch>
            <a:fillRect/>
          </a:stretch>
        </p:blipFill>
        <p:spPr bwMode="auto">
          <a:xfrm>
            <a:off x="1692275" y="2708275"/>
            <a:ext cx="4837113" cy="3662363"/>
          </a:xfrm>
          <a:prstGeom prst="rect">
            <a:avLst/>
          </a:prstGeom>
          <a:noFill/>
          <a:ln w="9525">
            <a:noFill/>
            <a:miter lim="800000"/>
            <a:headEnd/>
            <a:tailEnd/>
          </a:ln>
          <a:effectLst/>
        </p:spPr>
      </p:pic>
      <p:sp>
        <p:nvSpPr>
          <p:cNvPr id="6" name="Rectangle 5"/>
          <p:cNvSpPr/>
          <p:nvPr/>
        </p:nvSpPr>
        <p:spPr>
          <a:xfrm>
            <a:off x="4699000" y="3860800"/>
            <a:ext cx="1744663" cy="2159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7" name="Line Callout 2 6"/>
          <p:cNvSpPr/>
          <p:nvPr/>
        </p:nvSpPr>
        <p:spPr>
          <a:xfrm>
            <a:off x="6804025" y="4508500"/>
            <a:ext cx="2232025" cy="1079500"/>
          </a:xfrm>
          <a:prstGeom prst="borderCallout2">
            <a:avLst>
              <a:gd name="adj1" fmla="val 18750"/>
              <a:gd name="adj2" fmla="val -423"/>
              <a:gd name="adj3" fmla="val 18750"/>
              <a:gd name="adj4" fmla="val -16667"/>
              <a:gd name="adj5" fmla="val -37213"/>
              <a:gd name="adj6" fmla="val -3506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schemeClr val="tx1"/>
                </a:solidFill>
              </a:rPr>
              <a:t>2. Select “Create Repository Here” on the empty folder</a:t>
            </a:r>
            <a:endParaRPr lang="en-SG" dirty="0">
              <a:solidFill>
                <a:schemeClr val="tx1"/>
              </a:solidFill>
            </a:endParaRPr>
          </a:p>
        </p:txBody>
      </p:sp>
      <p:sp>
        <p:nvSpPr>
          <p:cNvPr id="9" name="Line Callout 2 8"/>
          <p:cNvSpPr/>
          <p:nvPr/>
        </p:nvSpPr>
        <p:spPr>
          <a:xfrm>
            <a:off x="3419475" y="5507038"/>
            <a:ext cx="1657350" cy="1079500"/>
          </a:xfrm>
          <a:prstGeom prst="borderCallout2">
            <a:avLst>
              <a:gd name="adj1" fmla="val 14810"/>
              <a:gd name="adj2" fmla="val -364"/>
              <a:gd name="adj3" fmla="val 15795"/>
              <a:gd name="adj4" fmla="val -12770"/>
              <a:gd name="adj5" fmla="val 50448"/>
              <a:gd name="adj6" fmla="val -65659"/>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2000" dirty="0">
                <a:solidFill>
                  <a:schemeClr val="tx1"/>
                </a:solidFill>
              </a:rPr>
              <a:t>1. Create an empty folder</a:t>
            </a:r>
            <a:endParaRPr lang="en-SG" sz="2000" dirty="0">
              <a:solidFill>
                <a:schemeClr val="tx1"/>
              </a:solidFill>
            </a:endParaRPr>
          </a:p>
        </p:txBody>
      </p:sp>
      <p:sp>
        <p:nvSpPr>
          <p:cNvPr id="10" name="Rectangle 9"/>
          <p:cNvSpPr/>
          <p:nvPr/>
        </p:nvSpPr>
        <p:spPr>
          <a:xfrm>
            <a:off x="1674813" y="5732463"/>
            <a:ext cx="665162" cy="576262"/>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Create a local repository</a:t>
            </a:r>
            <a:endParaRPr lang="en-SG" smtClean="0"/>
          </a:p>
        </p:txBody>
      </p:sp>
      <p:sp>
        <p:nvSpPr>
          <p:cNvPr id="15363" name="Content Placeholder 2"/>
          <p:cNvSpPr>
            <a:spLocks noGrp="1"/>
          </p:cNvSpPr>
          <p:nvPr>
            <p:ph idx="1"/>
          </p:nvPr>
        </p:nvSpPr>
        <p:spPr/>
        <p:txBody>
          <a:bodyPr/>
          <a:lstStyle/>
          <a:p>
            <a:pPr eaLnBrk="1" hangingPunct="1"/>
            <a:endParaRPr lang="en-SG" sz="1600" smtClean="0"/>
          </a:p>
        </p:txBody>
      </p:sp>
      <p:pic>
        <p:nvPicPr>
          <p:cNvPr id="15364" name="Picture 2"/>
          <p:cNvPicPr>
            <a:picLocks noChangeAspect="1" noChangeArrowheads="1"/>
          </p:cNvPicPr>
          <p:nvPr/>
        </p:nvPicPr>
        <p:blipFill>
          <a:blip r:embed="rId2" cstate="print"/>
          <a:srcRect/>
          <a:stretch>
            <a:fillRect/>
          </a:stretch>
        </p:blipFill>
        <p:spPr bwMode="auto">
          <a:xfrm>
            <a:off x="1433513" y="3068638"/>
            <a:ext cx="6276975" cy="2805112"/>
          </a:xfrm>
          <a:prstGeom prst="rect">
            <a:avLst/>
          </a:prstGeom>
          <a:noFill/>
          <a:ln w="9525">
            <a:noFill/>
            <a:miter lim="800000"/>
            <a:headEnd/>
            <a:tailEnd/>
          </a:ln>
          <a:effectLst/>
        </p:spPr>
      </p:pic>
      <p:sp>
        <p:nvSpPr>
          <p:cNvPr id="6" name="Line Callout 2 5"/>
          <p:cNvSpPr/>
          <p:nvPr/>
        </p:nvSpPr>
        <p:spPr>
          <a:xfrm>
            <a:off x="280988" y="5513388"/>
            <a:ext cx="2305050" cy="939800"/>
          </a:xfrm>
          <a:prstGeom prst="borderCallout2">
            <a:avLst>
              <a:gd name="adj1" fmla="val 36"/>
              <a:gd name="adj2" fmla="val 10122"/>
              <a:gd name="adj3" fmla="val -48227"/>
              <a:gd name="adj4" fmla="val 42459"/>
              <a:gd name="adj5" fmla="val -48047"/>
              <a:gd name="adj6" fmla="val 6276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The equivalent command using the command line</a:t>
            </a:r>
            <a:endParaRPr lang="en-SG" dirty="0"/>
          </a:p>
        </p:txBody>
      </p:sp>
      <p:sp>
        <p:nvSpPr>
          <p:cNvPr id="7" name="Rectangle 6"/>
          <p:cNvSpPr/>
          <p:nvPr/>
        </p:nvSpPr>
        <p:spPr>
          <a:xfrm>
            <a:off x="1755775" y="4941888"/>
            <a:ext cx="4687888" cy="2159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8" name="Rectangle 7"/>
          <p:cNvSpPr/>
          <p:nvPr/>
        </p:nvSpPr>
        <p:spPr>
          <a:xfrm>
            <a:off x="5508625" y="5300663"/>
            <a:ext cx="863600" cy="2159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9" name="Line Callout 2 8"/>
          <p:cNvSpPr/>
          <p:nvPr/>
        </p:nvSpPr>
        <p:spPr>
          <a:xfrm>
            <a:off x="6588125" y="5876925"/>
            <a:ext cx="1944688" cy="885825"/>
          </a:xfrm>
          <a:prstGeom prst="borderCallout2">
            <a:avLst>
              <a:gd name="adj1" fmla="val 18750"/>
              <a:gd name="adj2" fmla="val -423"/>
              <a:gd name="adj3" fmla="val 18750"/>
              <a:gd name="adj4" fmla="val -16667"/>
              <a:gd name="adj5" fmla="val -37213"/>
              <a:gd name="adj6" fmla="val -3506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schemeClr val="tx1"/>
                </a:solidFill>
              </a:rPr>
              <a:t>Accept the default options and click “Create”</a:t>
            </a:r>
            <a:endParaRPr lang="en-SG"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Create a local repository</a:t>
            </a:r>
            <a:endParaRPr lang="en-SG" smtClean="0"/>
          </a:p>
        </p:txBody>
      </p:sp>
      <p:sp>
        <p:nvSpPr>
          <p:cNvPr id="16387" name="Content Placeholder 2"/>
          <p:cNvSpPr>
            <a:spLocks noGrp="1"/>
          </p:cNvSpPr>
          <p:nvPr>
            <p:ph idx="1"/>
          </p:nvPr>
        </p:nvSpPr>
        <p:spPr/>
        <p:txBody>
          <a:bodyPr/>
          <a:lstStyle/>
          <a:p>
            <a:pPr eaLnBrk="1" hangingPunct="1"/>
            <a:r>
              <a:rPr lang="en-US" sz="1600" smtClean="0"/>
              <a:t>The repository exists as a special hidden folder, </a:t>
            </a:r>
            <a:r>
              <a:rPr lang="en-US" sz="1600" b="1" smtClean="0"/>
              <a:t>.hg</a:t>
            </a:r>
            <a:r>
              <a:rPr lang="en-US" sz="1600" smtClean="0"/>
              <a:t> in the selected folder.</a:t>
            </a:r>
          </a:p>
          <a:p>
            <a:pPr eaLnBrk="1" hangingPunct="1"/>
            <a:r>
              <a:rPr lang="en-US" sz="1600" smtClean="0"/>
              <a:t>The folder which was specified becomes the </a:t>
            </a:r>
            <a:r>
              <a:rPr lang="en-US" sz="1600" b="1" smtClean="0"/>
              <a:t>working copy</a:t>
            </a:r>
            <a:r>
              <a:rPr lang="en-US" sz="1600" smtClean="0"/>
              <a:t> itself. </a:t>
            </a:r>
            <a:endParaRPr lang="en-SG" sz="1600" smtClean="0"/>
          </a:p>
        </p:txBody>
      </p:sp>
      <p:pic>
        <p:nvPicPr>
          <p:cNvPr id="16388" name="Picture 2"/>
          <p:cNvPicPr>
            <a:picLocks noChangeAspect="1" noChangeArrowheads="1"/>
          </p:cNvPicPr>
          <p:nvPr/>
        </p:nvPicPr>
        <p:blipFill>
          <a:blip r:embed="rId2" cstate="print"/>
          <a:srcRect/>
          <a:stretch>
            <a:fillRect/>
          </a:stretch>
        </p:blipFill>
        <p:spPr bwMode="auto">
          <a:xfrm>
            <a:off x="2627313" y="3141663"/>
            <a:ext cx="3733800" cy="2905125"/>
          </a:xfrm>
          <a:prstGeom prst="rect">
            <a:avLst/>
          </a:prstGeom>
          <a:noFill/>
          <a:ln w="9525">
            <a:noFill/>
            <a:miter lim="800000"/>
            <a:headEnd/>
            <a:tailEnd/>
          </a:ln>
          <a:effectLst/>
        </p:spPr>
      </p:pic>
      <p:sp>
        <p:nvSpPr>
          <p:cNvPr id="6" name="Line Callout 2 5"/>
          <p:cNvSpPr/>
          <p:nvPr/>
        </p:nvSpPr>
        <p:spPr>
          <a:xfrm>
            <a:off x="107950" y="4838700"/>
            <a:ext cx="2141538" cy="1079500"/>
          </a:xfrm>
          <a:prstGeom prst="borderCallout2">
            <a:avLst>
              <a:gd name="adj1" fmla="val 36"/>
              <a:gd name="adj2" fmla="val 10122"/>
              <a:gd name="adj3" fmla="val -54137"/>
              <a:gd name="adj4" fmla="val 43158"/>
              <a:gd name="adj5" fmla="val -53956"/>
              <a:gd name="adj6" fmla="val 118468"/>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The local folder becomes the working copy</a:t>
            </a:r>
            <a:endParaRPr lang="en-SG" sz="2000" dirty="0"/>
          </a:p>
        </p:txBody>
      </p:sp>
      <p:sp>
        <p:nvSpPr>
          <p:cNvPr id="7" name="Rectangle 6"/>
          <p:cNvSpPr/>
          <p:nvPr/>
        </p:nvSpPr>
        <p:spPr>
          <a:xfrm>
            <a:off x="2627313" y="4027488"/>
            <a:ext cx="623887" cy="74612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8" name="Rectangle 7"/>
          <p:cNvSpPr/>
          <p:nvPr/>
        </p:nvSpPr>
        <p:spPr>
          <a:xfrm>
            <a:off x="5003800" y="4424363"/>
            <a:ext cx="1173163" cy="4445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9" name="Line Callout 2 8"/>
          <p:cNvSpPr/>
          <p:nvPr/>
        </p:nvSpPr>
        <p:spPr>
          <a:xfrm>
            <a:off x="6516688" y="4997450"/>
            <a:ext cx="2232025" cy="762000"/>
          </a:xfrm>
          <a:prstGeom prst="borderCallout2">
            <a:avLst>
              <a:gd name="adj1" fmla="val 36"/>
              <a:gd name="adj2" fmla="val 10122"/>
              <a:gd name="adj3" fmla="val -42317"/>
              <a:gd name="adj4" fmla="val 4924"/>
              <a:gd name="adj5" fmla="val -45092"/>
              <a:gd name="adj6" fmla="val -15877"/>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The “.hg” directory is the repository.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Create a local repository</a:t>
            </a:r>
            <a:endParaRPr lang="en-SG" smtClean="0"/>
          </a:p>
        </p:txBody>
      </p:sp>
      <p:sp>
        <p:nvSpPr>
          <p:cNvPr id="17411" name="Content Placeholder 2"/>
          <p:cNvSpPr>
            <a:spLocks noGrp="1"/>
          </p:cNvSpPr>
          <p:nvPr>
            <p:ph idx="1"/>
          </p:nvPr>
        </p:nvSpPr>
        <p:spPr/>
        <p:txBody>
          <a:bodyPr/>
          <a:lstStyle/>
          <a:p>
            <a:pPr eaLnBrk="1" hangingPunct="1"/>
            <a:endParaRPr lang="en-SG" smtClean="0"/>
          </a:p>
        </p:txBody>
      </p:sp>
      <p:pic>
        <p:nvPicPr>
          <p:cNvPr id="17412" name="Picture 2"/>
          <p:cNvPicPr>
            <a:picLocks noChangeAspect="1" noChangeArrowheads="1"/>
          </p:cNvPicPr>
          <p:nvPr/>
        </p:nvPicPr>
        <p:blipFill>
          <a:blip r:embed="rId2" cstate="print"/>
          <a:srcRect/>
          <a:stretch>
            <a:fillRect/>
          </a:stretch>
        </p:blipFill>
        <p:spPr bwMode="auto">
          <a:xfrm>
            <a:off x="1377950" y="3068638"/>
            <a:ext cx="6388100" cy="2808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Create a local repository</a:t>
            </a:r>
            <a:endParaRPr lang="en-SG" smtClean="0"/>
          </a:p>
        </p:txBody>
      </p:sp>
      <p:sp>
        <p:nvSpPr>
          <p:cNvPr id="18435" name="Content Placeholder 2"/>
          <p:cNvSpPr>
            <a:spLocks noGrp="1"/>
          </p:cNvSpPr>
          <p:nvPr>
            <p:ph idx="1"/>
          </p:nvPr>
        </p:nvSpPr>
        <p:spPr/>
        <p:txBody>
          <a:bodyPr/>
          <a:lstStyle/>
          <a:p>
            <a:pPr eaLnBrk="1" hangingPunct="1"/>
            <a:r>
              <a:rPr lang="en-US" smtClean="0"/>
              <a:t>Additional commands will also be available once a folder has had a repository created within it</a:t>
            </a:r>
            <a:endParaRPr lang="en-SG" smtClean="0"/>
          </a:p>
        </p:txBody>
      </p:sp>
      <p:pic>
        <p:nvPicPr>
          <p:cNvPr id="18436" name="Picture 2"/>
          <p:cNvPicPr>
            <a:picLocks noChangeAspect="1" noChangeArrowheads="1"/>
          </p:cNvPicPr>
          <p:nvPr/>
        </p:nvPicPr>
        <p:blipFill>
          <a:blip r:embed="rId2" cstate="print"/>
          <a:srcRect/>
          <a:stretch>
            <a:fillRect/>
          </a:stretch>
        </p:blipFill>
        <p:spPr bwMode="auto">
          <a:xfrm>
            <a:off x="2747963" y="2921000"/>
            <a:ext cx="3648075" cy="3603625"/>
          </a:xfrm>
          <a:prstGeom prst="rect">
            <a:avLst/>
          </a:prstGeom>
          <a:noFill/>
          <a:ln w="9525">
            <a:noFill/>
            <a:miter lim="800000"/>
            <a:headEnd/>
            <a:tailEnd/>
          </a:ln>
          <a:effectLst/>
        </p:spPr>
      </p:pic>
      <p:sp>
        <p:nvSpPr>
          <p:cNvPr id="5" name="Rectangle 4"/>
          <p:cNvSpPr/>
          <p:nvPr/>
        </p:nvSpPr>
        <p:spPr>
          <a:xfrm>
            <a:off x="4959350" y="3203575"/>
            <a:ext cx="1377950" cy="331787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6948488" y="3424238"/>
            <a:ext cx="2016125" cy="766762"/>
          </a:xfrm>
          <a:prstGeom prst="borderCallout2">
            <a:avLst>
              <a:gd name="adj1" fmla="val 18750"/>
              <a:gd name="adj2" fmla="val 632"/>
              <a:gd name="adj3" fmla="val 18750"/>
              <a:gd name="adj4" fmla="val -6120"/>
              <a:gd name="adj5" fmla="val 65221"/>
              <a:gd name="adj6" fmla="val -30845"/>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More commands are available</a:t>
            </a:r>
            <a:endParaRPr lang="en-SG" sz="2000" dirty="0"/>
          </a:p>
        </p:txBody>
      </p:sp>
      <p:sp>
        <p:nvSpPr>
          <p:cNvPr id="8" name="Line Callout 2 7"/>
          <p:cNvSpPr/>
          <p:nvPr/>
        </p:nvSpPr>
        <p:spPr>
          <a:xfrm>
            <a:off x="1042988" y="3424238"/>
            <a:ext cx="1520825" cy="766762"/>
          </a:xfrm>
          <a:prstGeom prst="borderCallout2">
            <a:avLst>
              <a:gd name="adj1" fmla="val 36"/>
              <a:gd name="adj2" fmla="val 10122"/>
              <a:gd name="adj3" fmla="val -54137"/>
              <a:gd name="adj4" fmla="val 43158"/>
              <a:gd name="adj5" fmla="val -53956"/>
              <a:gd name="adj6" fmla="val 129389"/>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t>Commit command</a:t>
            </a:r>
          </a:p>
        </p:txBody>
      </p:sp>
      <p:sp>
        <p:nvSpPr>
          <p:cNvPr id="9" name="Rectangle 8"/>
          <p:cNvSpPr/>
          <p:nvPr/>
        </p:nvSpPr>
        <p:spPr>
          <a:xfrm>
            <a:off x="3032125" y="2921000"/>
            <a:ext cx="1971675" cy="163513"/>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smtClean="0"/>
              <a:t>Add files to the repository</a:t>
            </a:r>
            <a:endParaRPr lang="en-SG"/>
          </a:p>
        </p:txBody>
      </p:sp>
      <p:sp>
        <p:nvSpPr>
          <p:cNvPr id="19459" name="Text Placeholder 4"/>
          <p:cNvSpPr>
            <a:spLocks noGrp="1"/>
          </p:cNvSpPr>
          <p:nvPr>
            <p:ph type="body" idx="1"/>
          </p:nvPr>
        </p:nvSpPr>
        <p:spPr>
          <a:xfrm>
            <a:off x="530225" y="2705100"/>
            <a:ext cx="7772400" cy="1509713"/>
          </a:xfrm>
        </p:spPr>
        <p:txBody>
          <a:bodyPr/>
          <a:lstStyle/>
          <a:p>
            <a:pPr eaLnBrk="1" hangingPunct="1"/>
            <a:endParaRPr lang="en-SG"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pPr eaLnBrk="1" hangingPunct="1"/>
            <a:r>
              <a:rPr lang="en-US" smtClean="0"/>
              <a:t>What is “Add”</a:t>
            </a:r>
            <a:endParaRPr lang="en-SG" smtClean="0"/>
          </a:p>
        </p:txBody>
      </p:sp>
      <p:sp>
        <p:nvSpPr>
          <p:cNvPr id="20483" name="Content Placeholder 4"/>
          <p:cNvSpPr>
            <a:spLocks noGrp="1"/>
          </p:cNvSpPr>
          <p:nvPr>
            <p:ph idx="1"/>
          </p:nvPr>
        </p:nvSpPr>
        <p:spPr/>
        <p:txBody>
          <a:bodyPr/>
          <a:lstStyle/>
          <a:p>
            <a:pPr eaLnBrk="1" hangingPunct="1"/>
            <a:r>
              <a:rPr lang="en-SG" smtClean="0"/>
              <a:t>Tells the Version Control System to track a file, a set of files or a directory. These tracked files do not go into the repository until the next check 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Add files to the repository</a:t>
            </a:r>
            <a:endParaRPr lang="en-SG" smtClean="0"/>
          </a:p>
        </p:txBody>
      </p:sp>
      <p:sp>
        <p:nvSpPr>
          <p:cNvPr id="21507" name="Content Placeholder 2"/>
          <p:cNvSpPr>
            <a:spLocks noGrp="1"/>
          </p:cNvSpPr>
          <p:nvPr>
            <p:ph idx="1"/>
          </p:nvPr>
        </p:nvSpPr>
        <p:spPr/>
        <p:txBody>
          <a:bodyPr/>
          <a:lstStyle/>
          <a:p>
            <a:pPr eaLnBrk="1" hangingPunct="1"/>
            <a:r>
              <a:rPr lang="en-US" sz="1800" smtClean="0"/>
              <a:t>Begin by creating new files in the directory. Whenever new files are created, they will not be committed because they haven’t been tracked by the RCS. We need to ‘add’ these files so that they are tracked for commits.</a:t>
            </a:r>
            <a:endParaRPr lang="en-SG" sz="1800" smtClean="0"/>
          </a:p>
        </p:txBody>
      </p:sp>
      <p:grpSp>
        <p:nvGrpSpPr>
          <p:cNvPr id="21508" name="Group 3"/>
          <p:cNvGrpSpPr>
            <a:grpSpLocks/>
          </p:cNvGrpSpPr>
          <p:nvPr/>
        </p:nvGrpSpPr>
        <p:grpSpPr bwMode="auto">
          <a:xfrm>
            <a:off x="1547813" y="3059113"/>
            <a:ext cx="6883400" cy="3338512"/>
            <a:chOff x="1670522" y="2636912"/>
            <a:chExt cx="7503568" cy="3638550"/>
          </a:xfrm>
        </p:grpSpPr>
        <p:pic>
          <p:nvPicPr>
            <p:cNvPr id="21509" name="Picture 2"/>
            <p:cNvPicPr>
              <a:picLocks noChangeAspect="1" noChangeArrowheads="1"/>
            </p:cNvPicPr>
            <p:nvPr/>
          </p:nvPicPr>
          <p:blipFill>
            <a:blip r:embed="rId2" cstate="print"/>
            <a:srcRect/>
            <a:stretch>
              <a:fillRect/>
            </a:stretch>
          </p:blipFill>
          <p:spPr bwMode="auto">
            <a:xfrm>
              <a:off x="1670522" y="2636912"/>
              <a:ext cx="3810000" cy="3638550"/>
            </a:xfrm>
            <a:prstGeom prst="rect">
              <a:avLst/>
            </a:prstGeom>
            <a:noFill/>
            <a:ln w="9525">
              <a:noFill/>
              <a:miter lim="800000"/>
              <a:headEnd/>
              <a:tailEnd/>
            </a:ln>
            <a:effectLst/>
          </p:spPr>
        </p:pic>
        <p:sp>
          <p:nvSpPr>
            <p:cNvPr id="5" name="Rectangle 4"/>
            <p:cNvSpPr/>
            <p:nvPr/>
          </p:nvSpPr>
          <p:spPr>
            <a:xfrm>
              <a:off x="4008464" y="4256352"/>
              <a:ext cx="1299627" cy="66611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6034913" y="4745990"/>
              <a:ext cx="3139177" cy="648815"/>
            </a:xfrm>
            <a:prstGeom prst="borderCallout2">
              <a:avLst>
                <a:gd name="adj1" fmla="val 18750"/>
                <a:gd name="adj2" fmla="val -423"/>
                <a:gd name="adj3" fmla="val 18750"/>
                <a:gd name="adj4" fmla="val -16667"/>
                <a:gd name="adj5" fmla="val -37213"/>
                <a:gd name="adj6" fmla="val -3506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2400" dirty="0">
                  <a:solidFill>
                    <a:schemeClr val="tx1"/>
                  </a:solidFill>
                </a:rPr>
                <a:t>Create these files</a:t>
              </a:r>
              <a:endParaRPr lang="en-SG" sz="2400" dirty="0">
                <a:solidFill>
                  <a:schemeClr val="tx1"/>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Add files to the repository</a:t>
            </a:r>
            <a:endParaRPr lang="en-SG" smtClean="0"/>
          </a:p>
        </p:txBody>
      </p:sp>
      <p:sp>
        <p:nvSpPr>
          <p:cNvPr id="22531" name="Content Placeholder 2"/>
          <p:cNvSpPr>
            <a:spLocks noGrp="1"/>
          </p:cNvSpPr>
          <p:nvPr>
            <p:ph idx="1"/>
          </p:nvPr>
        </p:nvSpPr>
        <p:spPr/>
        <p:txBody>
          <a:bodyPr/>
          <a:lstStyle/>
          <a:p>
            <a:pPr eaLnBrk="1" hangingPunct="1"/>
            <a:endParaRPr lang="en-SG" smtClean="0"/>
          </a:p>
        </p:txBody>
      </p:sp>
      <p:pic>
        <p:nvPicPr>
          <p:cNvPr id="22532" name="Picture 2"/>
          <p:cNvPicPr>
            <a:picLocks noChangeAspect="1" noChangeArrowheads="1"/>
          </p:cNvPicPr>
          <p:nvPr/>
        </p:nvPicPr>
        <p:blipFill>
          <a:blip r:embed="rId2" cstate="print"/>
          <a:srcRect/>
          <a:stretch>
            <a:fillRect/>
          </a:stretch>
        </p:blipFill>
        <p:spPr bwMode="auto">
          <a:xfrm>
            <a:off x="3563938" y="1817688"/>
            <a:ext cx="2016125" cy="4856162"/>
          </a:xfrm>
          <a:prstGeom prst="rect">
            <a:avLst/>
          </a:prstGeom>
          <a:noFill/>
          <a:ln w="9525">
            <a:noFill/>
            <a:miter lim="800000"/>
            <a:headEnd/>
            <a:tailEnd/>
          </a:ln>
          <a:effectLst/>
        </p:spPr>
      </p:pic>
      <p:sp>
        <p:nvSpPr>
          <p:cNvPr id="5" name="Rectangle 4"/>
          <p:cNvSpPr/>
          <p:nvPr/>
        </p:nvSpPr>
        <p:spPr>
          <a:xfrm>
            <a:off x="3563938" y="2541588"/>
            <a:ext cx="2017712" cy="22225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6270625" y="3189288"/>
            <a:ext cx="1973263" cy="1392237"/>
          </a:xfrm>
          <a:prstGeom prst="borderCallout2">
            <a:avLst>
              <a:gd name="adj1" fmla="val 18750"/>
              <a:gd name="adj2" fmla="val -423"/>
              <a:gd name="adj3" fmla="val 18750"/>
              <a:gd name="adj4" fmla="val -16667"/>
              <a:gd name="adj5" fmla="val -37213"/>
              <a:gd name="adj6" fmla="val -3506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schemeClr val="tx1"/>
                </a:solidFill>
              </a:rPr>
              <a:t>Right-click on the folder and select the “Add Files…” command</a:t>
            </a:r>
            <a:endParaRPr lang="en-SG"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Add files to the repository</a:t>
            </a:r>
            <a:endParaRPr lang="en-SG" smtClean="0"/>
          </a:p>
        </p:txBody>
      </p:sp>
      <p:sp>
        <p:nvSpPr>
          <p:cNvPr id="23555" name="Content Placeholder 2"/>
          <p:cNvSpPr>
            <a:spLocks noGrp="1"/>
          </p:cNvSpPr>
          <p:nvPr>
            <p:ph idx="1"/>
          </p:nvPr>
        </p:nvSpPr>
        <p:spPr/>
        <p:txBody>
          <a:bodyPr/>
          <a:lstStyle/>
          <a:p>
            <a:pPr eaLnBrk="1" hangingPunct="1"/>
            <a:endParaRPr lang="en-SG" smtClean="0"/>
          </a:p>
        </p:txBody>
      </p:sp>
      <p:pic>
        <p:nvPicPr>
          <p:cNvPr id="23556" name="Picture 3"/>
          <p:cNvPicPr>
            <a:picLocks noChangeAspect="1" noChangeArrowheads="1"/>
          </p:cNvPicPr>
          <p:nvPr/>
        </p:nvPicPr>
        <p:blipFill>
          <a:blip r:embed="rId2" cstate="print"/>
          <a:srcRect/>
          <a:stretch>
            <a:fillRect/>
          </a:stretch>
        </p:blipFill>
        <p:spPr bwMode="auto">
          <a:xfrm>
            <a:off x="1541463" y="2636838"/>
            <a:ext cx="6061075" cy="3578225"/>
          </a:xfrm>
          <a:prstGeom prst="rect">
            <a:avLst/>
          </a:prstGeom>
          <a:noFill/>
          <a:ln w="9525">
            <a:noFill/>
            <a:miter lim="800000"/>
            <a:headEnd/>
            <a:tailEnd/>
          </a:ln>
          <a:effectLst/>
        </p:spPr>
      </p:pic>
      <p:sp>
        <p:nvSpPr>
          <p:cNvPr id="6" name="Rectangle 5"/>
          <p:cNvSpPr/>
          <p:nvPr/>
        </p:nvSpPr>
        <p:spPr>
          <a:xfrm>
            <a:off x="4959350" y="3562350"/>
            <a:ext cx="2492375" cy="20193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7" name="Line Callout 2 6"/>
          <p:cNvSpPr/>
          <p:nvPr/>
        </p:nvSpPr>
        <p:spPr>
          <a:xfrm>
            <a:off x="6151563" y="4398963"/>
            <a:ext cx="2035175" cy="565150"/>
          </a:xfrm>
          <a:prstGeom prst="borderCallout2">
            <a:avLst>
              <a:gd name="adj1" fmla="val 18750"/>
              <a:gd name="adj2" fmla="val 632"/>
              <a:gd name="adj3" fmla="val 18750"/>
              <a:gd name="adj4" fmla="val -6120"/>
              <a:gd name="adj5" fmla="val -102114"/>
              <a:gd name="adj6" fmla="val -4077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Preview of the contents of the selected file</a:t>
            </a:r>
            <a:endParaRPr lang="en-SG" sz="1400" dirty="0"/>
          </a:p>
        </p:txBody>
      </p:sp>
      <p:sp>
        <p:nvSpPr>
          <p:cNvPr id="8" name="Line Callout 2 7"/>
          <p:cNvSpPr/>
          <p:nvPr/>
        </p:nvSpPr>
        <p:spPr>
          <a:xfrm>
            <a:off x="107950" y="4749800"/>
            <a:ext cx="1873250" cy="623888"/>
          </a:xfrm>
          <a:prstGeom prst="borderCallout2">
            <a:avLst>
              <a:gd name="adj1" fmla="val 36"/>
              <a:gd name="adj2" fmla="val 10122"/>
              <a:gd name="adj3" fmla="val -52750"/>
              <a:gd name="adj4" fmla="val 19380"/>
              <a:gd name="adj5" fmla="val -52569"/>
              <a:gd name="adj6" fmla="val 80954"/>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1. Check the 3 files just created</a:t>
            </a:r>
          </a:p>
        </p:txBody>
      </p:sp>
      <p:sp>
        <p:nvSpPr>
          <p:cNvPr id="9" name="Rectangle 8"/>
          <p:cNvSpPr/>
          <p:nvPr/>
        </p:nvSpPr>
        <p:spPr>
          <a:xfrm>
            <a:off x="1627188" y="4048125"/>
            <a:ext cx="233362" cy="61912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0" name="Rectangle 9"/>
          <p:cNvSpPr/>
          <p:nvPr/>
        </p:nvSpPr>
        <p:spPr>
          <a:xfrm>
            <a:off x="5724525" y="5876925"/>
            <a:ext cx="825500" cy="24765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1" name="Line Callout 2 10"/>
          <p:cNvSpPr/>
          <p:nvPr/>
        </p:nvSpPr>
        <p:spPr>
          <a:xfrm>
            <a:off x="6945313" y="5492750"/>
            <a:ext cx="1828800" cy="1096963"/>
          </a:xfrm>
          <a:prstGeom prst="borderCallout2">
            <a:avLst>
              <a:gd name="adj1" fmla="val 18750"/>
              <a:gd name="adj2" fmla="val -423"/>
              <a:gd name="adj3" fmla="val 18750"/>
              <a:gd name="adj4" fmla="val -16667"/>
              <a:gd name="adj5" fmla="val 34538"/>
              <a:gd name="adj6" fmla="val -32740"/>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2. Click “Add” to begin tracking the files for commit</a:t>
            </a:r>
            <a:endParaRPr lang="en-SG" sz="1600" dirty="0">
              <a:solidFill>
                <a:schemeClr val="tx1"/>
              </a:solidFill>
            </a:endParaRPr>
          </a:p>
        </p:txBody>
      </p:sp>
      <p:sp>
        <p:nvSpPr>
          <p:cNvPr id="12" name="Rectangle 11"/>
          <p:cNvSpPr/>
          <p:nvPr/>
        </p:nvSpPr>
        <p:spPr>
          <a:xfrm>
            <a:off x="1898650" y="3873500"/>
            <a:ext cx="153988" cy="741363"/>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3" name="Line Callout 2 12"/>
          <p:cNvSpPr/>
          <p:nvPr/>
        </p:nvSpPr>
        <p:spPr>
          <a:xfrm>
            <a:off x="3132138" y="1916113"/>
            <a:ext cx="1944687" cy="1087437"/>
          </a:xfrm>
          <a:prstGeom prst="borderCallout2">
            <a:avLst>
              <a:gd name="adj1" fmla="val 80628"/>
              <a:gd name="adj2" fmla="val -953"/>
              <a:gd name="adj3" fmla="val 80628"/>
              <a:gd name="adj4" fmla="val -12426"/>
              <a:gd name="adj5" fmla="val 215340"/>
              <a:gd name="adj6" fmla="val -53945"/>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 status means unknown status, which means it has not been added into the repository</a:t>
            </a:r>
            <a:endParaRPr lang="en-SG"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Introduction to TortoiseHg</a:t>
            </a:r>
            <a:endParaRPr lang="en-SG" smtClean="0"/>
          </a:p>
        </p:txBody>
      </p:sp>
      <p:sp>
        <p:nvSpPr>
          <p:cNvPr id="6147" name="Content Placeholder 2"/>
          <p:cNvSpPr>
            <a:spLocks noGrp="1"/>
          </p:cNvSpPr>
          <p:nvPr>
            <p:ph idx="1"/>
          </p:nvPr>
        </p:nvSpPr>
        <p:spPr/>
        <p:txBody>
          <a:bodyPr/>
          <a:lstStyle/>
          <a:p>
            <a:pPr eaLnBrk="1" hangingPunct="1"/>
            <a:r>
              <a:rPr lang="en-US" smtClean="0"/>
              <a:t>TortoiseHg is an easy to use graphical client which integrates into the Windows Shell for the </a:t>
            </a:r>
            <a:r>
              <a:rPr lang="en-US" b="1" smtClean="0"/>
              <a:t>Mercurial</a:t>
            </a:r>
            <a:r>
              <a:rPr lang="en-US" smtClean="0"/>
              <a:t> Revision Control System (RCS) on the Windows operating system.</a:t>
            </a:r>
          </a:p>
          <a:p>
            <a:pPr eaLnBrk="1" hangingPunct="1"/>
            <a:r>
              <a:rPr lang="en-US" smtClean="0"/>
              <a:t>TortoiseHg comes with Mercurial by default</a:t>
            </a:r>
          </a:p>
          <a:p>
            <a:pPr eaLnBrk="1" hangingPunct="1"/>
            <a:r>
              <a:rPr lang="en-US" smtClean="0"/>
              <a:t>Download the latest version of TortoiseHg from </a:t>
            </a:r>
            <a:r>
              <a:rPr lang="en-US" smtClean="0">
                <a:hlinkClick r:id="rId2"/>
              </a:rPr>
              <a:t>http://tortoisehg.bitbucket.org/</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Add files to the repository</a:t>
            </a:r>
            <a:endParaRPr lang="en-SG" smtClean="0"/>
          </a:p>
        </p:txBody>
      </p:sp>
      <p:sp>
        <p:nvSpPr>
          <p:cNvPr id="24579" name="Content Placeholder 2"/>
          <p:cNvSpPr>
            <a:spLocks noGrp="1"/>
          </p:cNvSpPr>
          <p:nvPr>
            <p:ph idx="1"/>
          </p:nvPr>
        </p:nvSpPr>
        <p:spPr/>
        <p:txBody>
          <a:bodyPr/>
          <a:lstStyle/>
          <a:p>
            <a:pPr eaLnBrk="1" hangingPunct="1"/>
            <a:endParaRPr lang="en-SG" smtClean="0"/>
          </a:p>
        </p:txBody>
      </p:sp>
      <p:pic>
        <p:nvPicPr>
          <p:cNvPr id="24580" name="Picture 2"/>
          <p:cNvPicPr>
            <a:picLocks noChangeAspect="1" noChangeArrowheads="1"/>
          </p:cNvPicPr>
          <p:nvPr/>
        </p:nvPicPr>
        <p:blipFill>
          <a:blip r:embed="rId2" cstate="print"/>
          <a:srcRect/>
          <a:stretch>
            <a:fillRect/>
          </a:stretch>
        </p:blipFill>
        <p:spPr bwMode="auto">
          <a:xfrm>
            <a:off x="2714625" y="2420938"/>
            <a:ext cx="3714750" cy="3562350"/>
          </a:xfrm>
          <a:prstGeom prst="rect">
            <a:avLst/>
          </a:prstGeom>
          <a:noFill/>
          <a:ln w="9525">
            <a:noFill/>
            <a:miter lim="800000"/>
            <a:headEnd/>
            <a:tailEnd/>
          </a:ln>
          <a:effectLst/>
        </p:spPr>
      </p:pic>
      <p:sp>
        <p:nvSpPr>
          <p:cNvPr id="5" name="Rectangle 4"/>
          <p:cNvSpPr/>
          <p:nvPr/>
        </p:nvSpPr>
        <p:spPr>
          <a:xfrm>
            <a:off x="5018088" y="4005263"/>
            <a:ext cx="203200" cy="719137"/>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6011863" y="5240338"/>
            <a:ext cx="2035175" cy="1284287"/>
          </a:xfrm>
          <a:prstGeom prst="borderCallout2">
            <a:avLst>
              <a:gd name="adj1" fmla="val 18750"/>
              <a:gd name="adj2" fmla="val 632"/>
              <a:gd name="adj3" fmla="val 18750"/>
              <a:gd name="adj4" fmla="val -6120"/>
              <a:gd name="adj5" fmla="val -40750"/>
              <a:gd name="adj6" fmla="val -42867"/>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Icon indication that the files have been added and are being tracked</a:t>
            </a:r>
            <a:endParaRPr lang="en-S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sz="4000" smtClean="0"/>
              <a:t>Check in changes to the repository</a:t>
            </a:r>
            <a:endParaRPr lang="en-SG" sz="4000"/>
          </a:p>
        </p:txBody>
      </p:sp>
      <p:sp>
        <p:nvSpPr>
          <p:cNvPr id="25603" name="Text Placeholder 4"/>
          <p:cNvSpPr>
            <a:spLocks noGrp="1"/>
          </p:cNvSpPr>
          <p:nvPr>
            <p:ph type="body" idx="1"/>
          </p:nvPr>
        </p:nvSpPr>
        <p:spPr>
          <a:xfrm>
            <a:off x="530225" y="2705100"/>
            <a:ext cx="7772400" cy="1509713"/>
          </a:xfrm>
        </p:spPr>
        <p:txBody>
          <a:bodyPr/>
          <a:lstStyle/>
          <a:p>
            <a:pPr eaLnBrk="1" hangingPunct="1"/>
            <a:endParaRPr lang="en-SG"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400" smtClean="0"/>
              <a:t>What is a check in?</a:t>
            </a:r>
            <a:endParaRPr lang="en-SG" sz="4400" smtClean="0"/>
          </a:p>
        </p:txBody>
      </p:sp>
      <p:sp>
        <p:nvSpPr>
          <p:cNvPr id="26627" name="Content Placeholder 2"/>
          <p:cNvSpPr>
            <a:spLocks noGrp="1"/>
          </p:cNvSpPr>
          <p:nvPr>
            <p:ph idx="1"/>
          </p:nvPr>
        </p:nvSpPr>
        <p:spPr/>
        <p:txBody>
          <a:bodyPr/>
          <a:lstStyle/>
          <a:p>
            <a:pPr eaLnBrk="1" hangingPunct="1"/>
            <a:r>
              <a:rPr lang="en-SG" sz="2400" smtClean="0"/>
              <a:t>Uploads a changed file or a set of changed files to the repository. Commonly known as </a:t>
            </a:r>
            <a:r>
              <a:rPr lang="en-SG" sz="2400" b="1" smtClean="0"/>
              <a:t>commit</a:t>
            </a:r>
            <a:r>
              <a:rPr lang="en-SG" sz="2400" smtClean="0"/>
              <a:t>.</a:t>
            </a:r>
            <a:endParaRPr lang="en-US" sz="2400" smtClean="0"/>
          </a:p>
        </p:txBody>
      </p:sp>
      <p:grpSp>
        <p:nvGrpSpPr>
          <p:cNvPr id="26628" name="Group 37"/>
          <p:cNvGrpSpPr>
            <a:grpSpLocks/>
          </p:cNvGrpSpPr>
          <p:nvPr/>
        </p:nvGrpSpPr>
        <p:grpSpPr bwMode="auto">
          <a:xfrm>
            <a:off x="755650" y="3473450"/>
            <a:ext cx="7620000" cy="2698750"/>
            <a:chOff x="838200" y="2286000"/>
            <a:chExt cx="7620000" cy="2698078"/>
          </a:xfrm>
        </p:grpSpPr>
        <p:sp>
          <p:nvSpPr>
            <p:cNvPr id="39" name="Can 38"/>
            <p:cNvSpPr/>
            <p:nvPr/>
          </p:nvSpPr>
          <p:spPr>
            <a:xfrm>
              <a:off x="7127875" y="2924016"/>
              <a:ext cx="1330325" cy="1422046"/>
            </a:xfrm>
            <a:prstGeom prst="ca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1600" b="1" dirty="0"/>
                <a:t>Repository (Repo)</a:t>
              </a:r>
            </a:p>
          </p:txBody>
        </p:sp>
        <p:grpSp>
          <p:nvGrpSpPr>
            <p:cNvPr id="26630" name="Group 39"/>
            <p:cNvGrpSpPr>
              <a:grpSpLocks/>
            </p:cNvGrpSpPr>
            <p:nvPr/>
          </p:nvGrpSpPr>
          <p:grpSpPr bwMode="auto">
            <a:xfrm>
              <a:off x="838200" y="2814819"/>
              <a:ext cx="1144320" cy="1640440"/>
              <a:chOff x="1240507" y="3132786"/>
              <a:chExt cx="1144320" cy="1640440"/>
            </a:xfrm>
          </p:grpSpPr>
          <p:pic>
            <p:nvPicPr>
              <p:cNvPr id="26643" name="Picture 12" descr="http://www.deviantart.com/download/158746443/Stick_Figure_by_101stickfigure101.jpg"/>
              <p:cNvPicPr>
                <a:picLocks noChangeAspect="1" noChangeArrowheads="1"/>
              </p:cNvPicPr>
              <p:nvPr/>
            </p:nvPicPr>
            <p:blipFill>
              <a:blip r:embed="rId2" cstate="print"/>
              <a:srcRect l="11852" t="8556" r="10626" b="12032"/>
              <a:stretch>
                <a:fillRect/>
              </a:stretch>
            </p:blipFill>
            <p:spPr bwMode="auto">
              <a:xfrm>
                <a:off x="1240507" y="3132786"/>
                <a:ext cx="1144320" cy="1265886"/>
              </a:xfrm>
              <a:prstGeom prst="rect">
                <a:avLst/>
              </a:prstGeom>
              <a:noFill/>
              <a:ln w="9525">
                <a:noFill/>
                <a:miter lim="800000"/>
                <a:headEnd/>
                <a:tailEnd/>
              </a:ln>
            </p:spPr>
          </p:pic>
          <p:sp>
            <p:nvSpPr>
              <p:cNvPr id="26644" name="TextBox 53"/>
              <p:cNvSpPr txBox="1">
                <a:spLocks noChangeArrowheads="1"/>
              </p:cNvSpPr>
              <p:nvPr/>
            </p:nvSpPr>
            <p:spPr bwMode="auto">
              <a:xfrm>
                <a:off x="1469368" y="4403894"/>
                <a:ext cx="686598" cy="369332"/>
              </a:xfrm>
              <a:prstGeom prst="rect">
                <a:avLst/>
              </a:prstGeom>
              <a:noFill/>
              <a:ln w="9525">
                <a:noFill/>
                <a:miter lim="800000"/>
                <a:headEnd/>
                <a:tailEnd/>
              </a:ln>
            </p:spPr>
            <p:txBody>
              <a:bodyPr wrap="none">
                <a:spAutoFit/>
              </a:bodyPr>
              <a:lstStyle/>
              <a:p>
                <a:pPr algn="ctr"/>
                <a:r>
                  <a:rPr lang="en-US" b="1">
                    <a:solidFill>
                      <a:schemeClr val="accent1"/>
                    </a:solidFill>
                  </a:rPr>
                  <a:t>User</a:t>
                </a:r>
                <a:endParaRPr lang="en-SG" b="1">
                  <a:solidFill>
                    <a:schemeClr val="accent1"/>
                  </a:solidFill>
                </a:endParaRPr>
              </a:p>
            </p:txBody>
          </p:sp>
        </p:grpSp>
        <p:pic>
          <p:nvPicPr>
            <p:cNvPr id="26631" name="Picture 40"/>
            <p:cNvPicPr>
              <a:picLocks noChangeAspect="1"/>
            </p:cNvPicPr>
            <p:nvPr/>
          </p:nvPicPr>
          <p:blipFill>
            <a:blip r:embed="rId3" cstate="print"/>
            <a:srcRect l="10745" t="14301" r="16611" b="19048"/>
            <a:stretch>
              <a:fillRect/>
            </a:stretch>
          </p:blipFill>
          <p:spPr bwMode="auto">
            <a:xfrm>
              <a:off x="3941379" y="2286000"/>
              <a:ext cx="1261242" cy="945931"/>
            </a:xfrm>
            <a:prstGeom prst="rect">
              <a:avLst/>
            </a:prstGeom>
            <a:noFill/>
            <a:ln w="9525">
              <a:noFill/>
              <a:miter lim="800000"/>
              <a:headEnd/>
              <a:tailEnd/>
            </a:ln>
          </p:spPr>
        </p:pic>
        <p:sp>
          <p:nvSpPr>
            <p:cNvPr id="26632" name="TextBox 41"/>
            <p:cNvSpPr txBox="1">
              <a:spLocks noChangeArrowheads="1"/>
            </p:cNvSpPr>
            <p:nvPr/>
          </p:nvSpPr>
          <p:spPr bwMode="auto">
            <a:xfrm>
              <a:off x="3825449" y="3199789"/>
              <a:ext cx="1519327" cy="369332"/>
            </a:xfrm>
            <a:prstGeom prst="rect">
              <a:avLst/>
            </a:prstGeom>
            <a:noFill/>
            <a:ln w="9525">
              <a:noFill/>
              <a:miter lim="800000"/>
              <a:headEnd/>
              <a:tailEnd/>
            </a:ln>
          </p:spPr>
          <p:txBody>
            <a:bodyPr wrap="none">
              <a:spAutoFit/>
            </a:bodyPr>
            <a:lstStyle/>
            <a:p>
              <a:pPr algn="ctr"/>
              <a:r>
                <a:rPr lang="en-US" b="1"/>
                <a:t>Working Copy</a:t>
              </a:r>
              <a:endParaRPr lang="en-SG" b="1"/>
            </a:p>
          </p:txBody>
        </p:sp>
        <p:sp>
          <p:nvSpPr>
            <p:cNvPr id="43" name="Rectangle 42"/>
            <p:cNvSpPr/>
            <p:nvPr/>
          </p:nvSpPr>
          <p:spPr>
            <a:xfrm>
              <a:off x="3314700" y="2286000"/>
              <a:ext cx="2514600" cy="26980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dirty="0"/>
            </a:p>
          </p:txBody>
        </p:sp>
        <p:grpSp>
          <p:nvGrpSpPr>
            <p:cNvPr id="26634" name="Group 43"/>
            <p:cNvGrpSpPr>
              <a:grpSpLocks/>
            </p:cNvGrpSpPr>
            <p:nvPr/>
          </p:nvGrpSpPr>
          <p:grpSpPr bwMode="auto">
            <a:xfrm>
              <a:off x="1982520" y="3600162"/>
              <a:ext cx="1560780" cy="812416"/>
              <a:chOff x="1982520" y="3600162"/>
              <a:chExt cx="1560780" cy="812416"/>
            </a:xfrm>
          </p:grpSpPr>
          <p:cxnSp>
            <p:nvCxnSpPr>
              <p:cNvPr id="51" name="Straight Arrow Connector 50"/>
              <p:cNvCxnSpPr/>
              <p:nvPr/>
            </p:nvCxnSpPr>
            <p:spPr>
              <a:xfrm>
                <a:off x="1982788" y="3600123"/>
                <a:ext cx="1560512" cy="81259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42" name="TextBox 51"/>
              <p:cNvSpPr txBox="1">
                <a:spLocks noChangeArrowheads="1"/>
              </p:cNvSpPr>
              <p:nvPr/>
            </p:nvSpPr>
            <p:spPr bwMode="auto">
              <a:xfrm rot="1728825">
                <a:off x="2335367" y="4004393"/>
                <a:ext cx="606256" cy="369332"/>
              </a:xfrm>
              <a:prstGeom prst="rect">
                <a:avLst/>
              </a:prstGeom>
              <a:noFill/>
              <a:ln w="9525">
                <a:noFill/>
                <a:miter lim="800000"/>
                <a:headEnd/>
                <a:tailEnd/>
              </a:ln>
            </p:spPr>
            <p:txBody>
              <a:bodyPr wrap="none">
                <a:spAutoFit/>
              </a:bodyPr>
              <a:lstStyle/>
              <a:p>
                <a:r>
                  <a:rPr lang="en-US" b="1"/>
                  <a:t>uses</a:t>
                </a:r>
                <a:endParaRPr lang="en-SG" b="1"/>
              </a:p>
            </p:txBody>
          </p:sp>
        </p:grpSp>
        <p:grpSp>
          <p:nvGrpSpPr>
            <p:cNvPr id="26635" name="Group 44"/>
            <p:cNvGrpSpPr>
              <a:grpSpLocks/>
            </p:cNvGrpSpPr>
            <p:nvPr/>
          </p:nvGrpSpPr>
          <p:grpSpPr bwMode="auto">
            <a:xfrm>
              <a:off x="5202621" y="2724763"/>
              <a:ext cx="1925429" cy="722999"/>
              <a:chOff x="5202621" y="2724763"/>
              <a:chExt cx="1925429" cy="722999"/>
            </a:xfrm>
          </p:grpSpPr>
          <p:cxnSp>
            <p:nvCxnSpPr>
              <p:cNvPr id="49" name="Straight Arrow Connector 48"/>
              <p:cNvCxnSpPr>
                <a:stCxn id="0" idx="3"/>
              </p:cNvCxnSpPr>
              <p:nvPr/>
            </p:nvCxnSpPr>
            <p:spPr>
              <a:xfrm>
                <a:off x="5202238" y="2758957"/>
                <a:ext cx="1925637" cy="68880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6640" name="TextBox 49"/>
              <p:cNvSpPr txBox="1">
                <a:spLocks noChangeArrowheads="1"/>
              </p:cNvSpPr>
              <p:nvPr/>
            </p:nvSpPr>
            <p:spPr bwMode="auto">
              <a:xfrm rot="1219977">
                <a:off x="5842970" y="2724763"/>
                <a:ext cx="1246369" cy="369332"/>
              </a:xfrm>
              <a:prstGeom prst="rect">
                <a:avLst/>
              </a:prstGeom>
              <a:noFill/>
              <a:ln w="9525">
                <a:noFill/>
                <a:miter lim="800000"/>
                <a:headEnd/>
                <a:tailEnd/>
              </a:ln>
            </p:spPr>
            <p:txBody>
              <a:bodyPr>
                <a:spAutoFit/>
              </a:bodyPr>
              <a:lstStyle/>
              <a:p>
                <a:r>
                  <a:rPr lang="en-US" b="1"/>
                  <a:t>commit </a:t>
                </a:r>
                <a:endParaRPr lang="en-SG" b="1"/>
              </a:p>
            </p:txBody>
          </p:sp>
        </p:grpSp>
        <p:grpSp>
          <p:nvGrpSpPr>
            <p:cNvPr id="26636" name="Group 45"/>
            <p:cNvGrpSpPr>
              <a:grpSpLocks/>
            </p:cNvGrpSpPr>
            <p:nvPr/>
          </p:nvGrpSpPr>
          <p:grpSpPr bwMode="auto">
            <a:xfrm>
              <a:off x="3742505" y="3803300"/>
              <a:ext cx="1658989" cy="1174329"/>
              <a:chOff x="1151169" y="5087207"/>
              <a:chExt cx="1658989" cy="1174329"/>
            </a:xfrm>
          </p:grpSpPr>
          <p:pic>
            <p:nvPicPr>
              <p:cNvPr id="26637" name="Picture 2" descr="File:TorotiseHG logo.png"/>
              <p:cNvPicPr>
                <a:picLocks noChangeAspect="1" noChangeArrowheads="1"/>
              </p:cNvPicPr>
              <p:nvPr/>
            </p:nvPicPr>
            <p:blipFill>
              <a:blip r:embed="rId4" cstate="print"/>
              <a:srcRect t="34094" r="69495"/>
              <a:stretch>
                <a:fillRect/>
              </a:stretch>
            </p:blipFill>
            <p:spPr bwMode="auto">
              <a:xfrm>
                <a:off x="1151169" y="5087207"/>
                <a:ext cx="1658989" cy="946134"/>
              </a:xfrm>
              <a:prstGeom prst="rect">
                <a:avLst/>
              </a:prstGeom>
              <a:noFill/>
              <a:ln w="9525">
                <a:noFill/>
                <a:miter lim="800000"/>
                <a:headEnd/>
                <a:tailEnd/>
              </a:ln>
            </p:spPr>
          </p:pic>
          <p:sp>
            <p:nvSpPr>
              <p:cNvPr id="26638" name="TextBox 47"/>
              <p:cNvSpPr txBox="1">
                <a:spLocks noChangeArrowheads="1"/>
              </p:cNvSpPr>
              <p:nvPr/>
            </p:nvSpPr>
            <p:spPr bwMode="auto">
              <a:xfrm>
                <a:off x="1379248" y="5892204"/>
                <a:ext cx="1202830" cy="369332"/>
              </a:xfrm>
              <a:prstGeom prst="rect">
                <a:avLst/>
              </a:prstGeom>
              <a:noFill/>
              <a:ln w="9525">
                <a:noFill/>
                <a:miter lim="800000"/>
                <a:headEnd/>
                <a:tailEnd/>
              </a:ln>
            </p:spPr>
            <p:txBody>
              <a:bodyPr wrap="none">
                <a:spAutoFit/>
              </a:bodyPr>
              <a:lstStyle/>
              <a:p>
                <a:r>
                  <a:rPr lang="en-US" b="1"/>
                  <a:t>TortoiseHg</a:t>
                </a:r>
                <a:endParaRPr lang="en-SG" b="1"/>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800" smtClean="0"/>
              <a:t>What happens during a check in?</a:t>
            </a:r>
            <a:endParaRPr lang="en-SG" sz="4800" smtClean="0"/>
          </a:p>
        </p:txBody>
      </p:sp>
      <p:sp>
        <p:nvSpPr>
          <p:cNvPr id="27651" name="Content Placeholder 2"/>
          <p:cNvSpPr>
            <a:spLocks noGrp="1"/>
          </p:cNvSpPr>
          <p:nvPr>
            <p:ph idx="1"/>
          </p:nvPr>
        </p:nvSpPr>
        <p:spPr/>
        <p:txBody>
          <a:bodyPr/>
          <a:lstStyle/>
          <a:p>
            <a:pPr eaLnBrk="1" hangingPunct="1"/>
            <a:r>
              <a:rPr lang="en-US" smtClean="0"/>
              <a:t>Whenever a commit operation happens, files that have been changed with respect to the last commit will be detected.</a:t>
            </a:r>
          </a:p>
          <a:p>
            <a:pPr eaLnBrk="1" hangingPunct="1"/>
            <a:r>
              <a:rPr lang="en-US" smtClean="0"/>
              <a:t>The user can then select which of these changed files are to be present in the commit. The selected files will have their changes stored.</a:t>
            </a:r>
          </a:p>
          <a:p>
            <a:pPr eaLnBrk="1" hangingPunct="1"/>
            <a:r>
              <a:rPr lang="en-US" smtClean="0"/>
              <a:t>During a single commit operation, the selected changes are grouped together into what is known as a “</a:t>
            </a:r>
            <a:r>
              <a:rPr lang="en-US" b="1" smtClean="0"/>
              <a:t>revision</a:t>
            </a:r>
            <a:r>
              <a:rPr lang="en-US" smtClean="0"/>
              <a:t>” and stored into the repository.</a:t>
            </a:r>
            <a:endParaRPr lang="en-SG"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What is a revision?</a:t>
            </a:r>
            <a:endParaRPr lang="en-SG" smtClean="0"/>
          </a:p>
        </p:txBody>
      </p:sp>
      <p:sp>
        <p:nvSpPr>
          <p:cNvPr id="28675" name="Content Placeholder 2"/>
          <p:cNvSpPr>
            <a:spLocks noGrp="1"/>
          </p:cNvSpPr>
          <p:nvPr>
            <p:ph idx="1"/>
          </p:nvPr>
        </p:nvSpPr>
        <p:spPr/>
        <p:txBody>
          <a:bodyPr/>
          <a:lstStyle/>
          <a:p>
            <a:pPr eaLnBrk="1" hangingPunct="1"/>
            <a:r>
              <a:rPr lang="en-SG" sz="2400" dirty="0" smtClean="0"/>
              <a:t>A </a:t>
            </a:r>
            <a:r>
              <a:rPr lang="en-SG" sz="2400" b="1" dirty="0" smtClean="0"/>
              <a:t>revision</a:t>
            </a:r>
            <a:r>
              <a:rPr lang="en-SG" sz="2400" dirty="0" smtClean="0"/>
              <a:t> is the set of changes whenever a check in is performed. Each revision is given a number. Every file change has a </a:t>
            </a:r>
            <a:r>
              <a:rPr lang="en-SG" sz="2400" b="1" dirty="0" smtClean="0"/>
              <a:t>diff</a:t>
            </a:r>
            <a:r>
              <a:rPr lang="en-SG" sz="2400" dirty="0" smtClean="0"/>
              <a:t> which shows the change to the particular file.</a:t>
            </a:r>
          </a:p>
          <a:p>
            <a:pPr eaLnBrk="1" hangingPunct="1"/>
            <a:r>
              <a:rPr lang="en-SG" sz="2400" dirty="0" smtClean="0"/>
              <a:t>Contains other important information such as the author of the changes and the summary of each change.</a:t>
            </a:r>
            <a:endParaRPr lang="en-US" sz="2400" dirty="0" smtClean="0"/>
          </a:p>
          <a:p>
            <a:pPr eaLnBrk="1" hangingPunct="1"/>
            <a:r>
              <a:rPr lang="en-US" sz="2400" dirty="0" smtClean="0"/>
              <a:t>Each successful commit will result in a new revision.</a:t>
            </a:r>
          </a:p>
          <a:p>
            <a:pPr eaLnBrk="1" hangingPunct="1"/>
            <a:r>
              <a:rPr lang="en-US" sz="2400" dirty="0" smtClean="0"/>
              <a:t>Each revision will definitely have one or more revision for its parent except for the first revision, which will have zero.</a:t>
            </a:r>
            <a:endParaRPr lang="en-SG" sz="2400" dirty="0" smtClean="0"/>
          </a:p>
          <a:p>
            <a:pPr eaLnBrk="1" hangingPunct="1"/>
            <a:endParaRPr lang="en-SG"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400" smtClean="0"/>
              <a:t>Check in changes to the repository</a:t>
            </a:r>
            <a:endParaRPr lang="en-SG" sz="4400" smtClean="0"/>
          </a:p>
        </p:txBody>
      </p:sp>
      <p:sp>
        <p:nvSpPr>
          <p:cNvPr id="29699" name="Content Placeholder 2"/>
          <p:cNvSpPr>
            <a:spLocks noGrp="1"/>
          </p:cNvSpPr>
          <p:nvPr>
            <p:ph idx="1"/>
          </p:nvPr>
        </p:nvSpPr>
        <p:spPr/>
        <p:txBody>
          <a:bodyPr/>
          <a:lstStyle/>
          <a:p>
            <a:pPr eaLnBrk="1" hangingPunct="1"/>
            <a:r>
              <a:rPr lang="en-US" sz="1800" smtClean="0"/>
              <a:t>Although the files have been added and are being tracked, they have not yet been committed.</a:t>
            </a:r>
          </a:p>
          <a:p>
            <a:pPr eaLnBrk="1" hangingPunct="1"/>
            <a:r>
              <a:rPr lang="en-US" sz="1800" smtClean="0"/>
              <a:t>We need to commit so that changes to the files are saved by the repository.</a:t>
            </a:r>
            <a:endParaRPr lang="en-SG" sz="1800" smtClean="0"/>
          </a:p>
        </p:txBody>
      </p:sp>
      <p:pic>
        <p:nvPicPr>
          <p:cNvPr id="29700" name="Picture 2"/>
          <p:cNvPicPr>
            <a:picLocks noChangeAspect="1" noChangeArrowheads="1"/>
          </p:cNvPicPr>
          <p:nvPr/>
        </p:nvPicPr>
        <p:blipFill>
          <a:blip r:embed="rId2" cstate="print"/>
          <a:srcRect/>
          <a:stretch>
            <a:fillRect/>
          </a:stretch>
        </p:blipFill>
        <p:spPr bwMode="auto">
          <a:xfrm>
            <a:off x="1766888" y="3141663"/>
            <a:ext cx="5610225" cy="3514725"/>
          </a:xfrm>
          <a:prstGeom prst="rect">
            <a:avLst/>
          </a:prstGeom>
          <a:noFill/>
          <a:ln w="9525">
            <a:noFill/>
            <a:miter lim="800000"/>
            <a:headEnd/>
            <a:tailEnd/>
          </a:ln>
          <a:effectLst/>
        </p:spPr>
      </p:pic>
      <p:sp>
        <p:nvSpPr>
          <p:cNvPr id="5" name="Rectangle 4"/>
          <p:cNvSpPr/>
          <p:nvPr/>
        </p:nvSpPr>
        <p:spPr>
          <a:xfrm>
            <a:off x="4643438" y="4149725"/>
            <a:ext cx="2682875" cy="252413"/>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6873875" y="5157788"/>
            <a:ext cx="2090738" cy="1052512"/>
          </a:xfrm>
          <a:prstGeom prst="borderCallout2">
            <a:avLst>
              <a:gd name="adj1" fmla="val 18750"/>
              <a:gd name="adj2" fmla="val -423"/>
              <a:gd name="adj3" fmla="val 18750"/>
              <a:gd name="adj4" fmla="val -16667"/>
              <a:gd name="adj5" fmla="val -71149"/>
              <a:gd name="adj6" fmla="val -49598"/>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Right click on the directory and select the “Hg Commit…” command</a:t>
            </a:r>
            <a:endParaRPr lang="en-SG" sz="16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400" smtClean="0"/>
              <a:t>Check in changes to the repository</a:t>
            </a:r>
            <a:endParaRPr lang="en-SG" sz="4400" smtClean="0"/>
          </a:p>
        </p:txBody>
      </p:sp>
      <p:sp>
        <p:nvSpPr>
          <p:cNvPr id="30723" name="Content Placeholder 2"/>
          <p:cNvSpPr>
            <a:spLocks noGrp="1"/>
          </p:cNvSpPr>
          <p:nvPr>
            <p:ph idx="1"/>
          </p:nvPr>
        </p:nvSpPr>
        <p:spPr/>
        <p:txBody>
          <a:bodyPr/>
          <a:lstStyle/>
          <a:p>
            <a:pPr eaLnBrk="1" hangingPunct="1"/>
            <a:endParaRPr lang="en-SG" smtClean="0"/>
          </a:p>
        </p:txBody>
      </p:sp>
      <p:pic>
        <p:nvPicPr>
          <p:cNvPr id="30724" name="Picture 3"/>
          <p:cNvPicPr>
            <a:picLocks noChangeAspect="1" noChangeArrowheads="1"/>
          </p:cNvPicPr>
          <p:nvPr/>
        </p:nvPicPr>
        <p:blipFill>
          <a:blip r:embed="rId2" cstate="print"/>
          <a:srcRect/>
          <a:stretch>
            <a:fillRect/>
          </a:stretch>
        </p:blipFill>
        <p:spPr bwMode="auto">
          <a:xfrm>
            <a:off x="2252663" y="2133600"/>
            <a:ext cx="4638675" cy="3959225"/>
          </a:xfrm>
          <a:prstGeom prst="rect">
            <a:avLst/>
          </a:prstGeom>
          <a:noFill/>
          <a:ln w="9525">
            <a:noFill/>
            <a:miter lim="800000"/>
            <a:headEnd/>
            <a:tailEnd/>
          </a:ln>
          <a:effectLst/>
        </p:spPr>
      </p:pic>
      <p:sp>
        <p:nvSpPr>
          <p:cNvPr id="7" name="Rectangle 6"/>
          <p:cNvSpPr/>
          <p:nvPr/>
        </p:nvSpPr>
        <p:spPr>
          <a:xfrm>
            <a:off x="4859338" y="2892425"/>
            <a:ext cx="1743075" cy="1084263"/>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8" name="Line Callout 2 7"/>
          <p:cNvSpPr/>
          <p:nvPr/>
        </p:nvSpPr>
        <p:spPr>
          <a:xfrm>
            <a:off x="7164388" y="2589213"/>
            <a:ext cx="1828800" cy="1200150"/>
          </a:xfrm>
          <a:prstGeom prst="borderCallout2">
            <a:avLst>
              <a:gd name="adj1" fmla="val 18750"/>
              <a:gd name="adj2" fmla="val -423"/>
              <a:gd name="adj3" fmla="val 18750"/>
              <a:gd name="adj4" fmla="val -16667"/>
              <a:gd name="adj5" fmla="val 45043"/>
              <a:gd name="adj6" fmla="val -31578"/>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schemeClr val="tx1"/>
                </a:solidFill>
              </a:rPr>
              <a:t>2. Type a useful message that describes the commit</a:t>
            </a:r>
            <a:endParaRPr lang="en-SG" dirty="0">
              <a:solidFill>
                <a:schemeClr val="tx1"/>
              </a:solidFill>
            </a:endParaRPr>
          </a:p>
        </p:txBody>
      </p:sp>
      <p:sp>
        <p:nvSpPr>
          <p:cNvPr id="9" name="Rectangle 8"/>
          <p:cNvSpPr/>
          <p:nvPr/>
        </p:nvSpPr>
        <p:spPr>
          <a:xfrm>
            <a:off x="2339975" y="2987675"/>
            <a:ext cx="233363" cy="66992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0" name="Line Callout 2 9"/>
          <p:cNvSpPr/>
          <p:nvPr/>
        </p:nvSpPr>
        <p:spPr>
          <a:xfrm>
            <a:off x="560388" y="3789363"/>
            <a:ext cx="2519362" cy="1368425"/>
          </a:xfrm>
          <a:prstGeom prst="borderCallout2">
            <a:avLst>
              <a:gd name="adj1" fmla="val -2964"/>
              <a:gd name="adj2" fmla="val 8015"/>
              <a:gd name="adj3" fmla="val -39444"/>
              <a:gd name="adj4" fmla="val 22146"/>
              <a:gd name="adj5" fmla="val -39153"/>
              <a:gd name="adj6" fmla="val 7014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1. Select the files that are to be committed. Since this is the first commit, all the newly added files will be committed</a:t>
            </a:r>
            <a:endParaRPr lang="en-SG" sz="1600" dirty="0">
              <a:solidFill>
                <a:schemeClr val="tx1"/>
              </a:solidFill>
            </a:endParaRPr>
          </a:p>
        </p:txBody>
      </p:sp>
      <p:sp>
        <p:nvSpPr>
          <p:cNvPr id="11" name="Rectangle 10"/>
          <p:cNvSpPr/>
          <p:nvPr/>
        </p:nvSpPr>
        <p:spPr>
          <a:xfrm>
            <a:off x="4500563" y="5516563"/>
            <a:ext cx="773112" cy="293687"/>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2" name="Line Callout 2 11"/>
          <p:cNvSpPr/>
          <p:nvPr/>
        </p:nvSpPr>
        <p:spPr>
          <a:xfrm>
            <a:off x="5867400" y="5013325"/>
            <a:ext cx="1830388" cy="1052513"/>
          </a:xfrm>
          <a:prstGeom prst="borderCallout2">
            <a:avLst>
              <a:gd name="adj1" fmla="val 18750"/>
              <a:gd name="adj2" fmla="val -423"/>
              <a:gd name="adj3" fmla="val 18750"/>
              <a:gd name="adj4" fmla="val -16667"/>
              <a:gd name="adj5" fmla="val 45043"/>
              <a:gd name="adj6" fmla="val -31578"/>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schemeClr val="tx1"/>
                </a:solidFill>
              </a:rPr>
              <a:t>3. Click “Add” to commit the changes</a:t>
            </a:r>
            <a:endParaRPr lang="en-SG" dirty="0">
              <a:solidFill>
                <a:schemeClr val="tx1"/>
              </a:solidFill>
            </a:endParaRPr>
          </a:p>
        </p:txBody>
      </p:sp>
      <p:sp>
        <p:nvSpPr>
          <p:cNvPr id="13" name="Rectangle 12"/>
          <p:cNvSpPr/>
          <p:nvPr/>
        </p:nvSpPr>
        <p:spPr>
          <a:xfrm>
            <a:off x="4859338" y="2732088"/>
            <a:ext cx="1728787" cy="13652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4" name="Line Callout 2 13"/>
          <p:cNvSpPr/>
          <p:nvPr/>
        </p:nvSpPr>
        <p:spPr>
          <a:xfrm>
            <a:off x="6948488" y="1989138"/>
            <a:ext cx="2184400" cy="468312"/>
          </a:xfrm>
          <a:prstGeom prst="borderCallout2">
            <a:avLst>
              <a:gd name="adj1" fmla="val 18750"/>
              <a:gd name="adj2" fmla="val 632"/>
              <a:gd name="adj3" fmla="val 18750"/>
              <a:gd name="adj4" fmla="val -6120"/>
              <a:gd name="adj5" fmla="val 159250"/>
              <a:gd name="adj6" fmla="val -6063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t>Parent of the revision. Since it is the first commit, it will be -1</a:t>
            </a:r>
            <a:endParaRPr lang="en-SG" sz="1200" dirty="0"/>
          </a:p>
        </p:txBody>
      </p:sp>
      <p:sp>
        <p:nvSpPr>
          <p:cNvPr id="15" name="Rectangle 14"/>
          <p:cNvSpPr/>
          <p:nvPr/>
        </p:nvSpPr>
        <p:spPr>
          <a:xfrm>
            <a:off x="2578100" y="2986088"/>
            <a:ext cx="207963" cy="490537"/>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6" name="Line Callout 2 15"/>
          <p:cNvSpPr/>
          <p:nvPr/>
        </p:nvSpPr>
        <p:spPr>
          <a:xfrm>
            <a:off x="3121025" y="2271713"/>
            <a:ext cx="1327150" cy="633412"/>
          </a:xfrm>
          <a:prstGeom prst="borderCallout2">
            <a:avLst>
              <a:gd name="adj1" fmla="val 80628"/>
              <a:gd name="adj2" fmla="val -953"/>
              <a:gd name="adj3" fmla="val 80628"/>
              <a:gd name="adj4" fmla="val -12426"/>
              <a:gd name="adj5" fmla="val 115237"/>
              <a:gd name="adj6" fmla="val -32617"/>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t>“A” status means it has been added</a:t>
            </a:r>
            <a:endParaRPr lang="en-SG"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4400" smtClean="0"/>
              <a:t>Check in changes to the repository</a:t>
            </a:r>
            <a:endParaRPr lang="en-SG" sz="4400" smtClean="0"/>
          </a:p>
        </p:txBody>
      </p:sp>
      <p:sp>
        <p:nvSpPr>
          <p:cNvPr id="31747" name="Content Placeholder 2"/>
          <p:cNvSpPr>
            <a:spLocks noGrp="1"/>
          </p:cNvSpPr>
          <p:nvPr>
            <p:ph idx="1"/>
          </p:nvPr>
        </p:nvSpPr>
        <p:spPr/>
        <p:txBody>
          <a:bodyPr/>
          <a:lstStyle/>
          <a:p>
            <a:pPr eaLnBrk="1" hangingPunct="1"/>
            <a:r>
              <a:rPr lang="en-US" smtClean="0"/>
              <a:t>After the commit, the screen will remain open.</a:t>
            </a:r>
            <a:endParaRPr lang="en-SG" smtClean="0"/>
          </a:p>
        </p:txBody>
      </p:sp>
      <p:pic>
        <p:nvPicPr>
          <p:cNvPr id="31748" name="Picture 2"/>
          <p:cNvPicPr>
            <a:picLocks noChangeAspect="1" noChangeArrowheads="1"/>
          </p:cNvPicPr>
          <p:nvPr/>
        </p:nvPicPr>
        <p:blipFill>
          <a:blip r:embed="rId2" cstate="print"/>
          <a:srcRect/>
          <a:stretch>
            <a:fillRect/>
          </a:stretch>
        </p:blipFill>
        <p:spPr bwMode="auto">
          <a:xfrm>
            <a:off x="1819275" y="2565400"/>
            <a:ext cx="5505450" cy="3990975"/>
          </a:xfrm>
          <a:prstGeom prst="rect">
            <a:avLst/>
          </a:prstGeom>
          <a:noFill/>
          <a:ln w="9525">
            <a:noFill/>
            <a:miter lim="800000"/>
            <a:headEnd/>
            <a:tailEnd/>
          </a:ln>
          <a:effectLst/>
        </p:spPr>
      </p:pic>
      <p:sp>
        <p:nvSpPr>
          <p:cNvPr id="5" name="Rectangle 4"/>
          <p:cNvSpPr/>
          <p:nvPr/>
        </p:nvSpPr>
        <p:spPr>
          <a:xfrm>
            <a:off x="6486525" y="5949950"/>
            <a:ext cx="690563" cy="24923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7177088" y="4941888"/>
            <a:ext cx="1282700" cy="596900"/>
          </a:xfrm>
          <a:prstGeom prst="borderCallout2">
            <a:avLst>
              <a:gd name="adj1" fmla="val 18750"/>
              <a:gd name="adj2" fmla="val -423"/>
              <a:gd name="adj3" fmla="val 18750"/>
              <a:gd name="adj4" fmla="val -16667"/>
              <a:gd name="adj5" fmla="val 164680"/>
              <a:gd name="adj6" fmla="val -32159"/>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4. Close the window</a:t>
            </a:r>
            <a:endParaRPr lang="en-SG" sz="1600" dirty="0">
              <a:solidFill>
                <a:schemeClr val="tx1"/>
              </a:solidFill>
            </a:endParaRPr>
          </a:p>
        </p:txBody>
      </p:sp>
      <p:sp>
        <p:nvSpPr>
          <p:cNvPr id="7" name="Rectangle 6"/>
          <p:cNvSpPr/>
          <p:nvPr/>
        </p:nvSpPr>
        <p:spPr>
          <a:xfrm>
            <a:off x="4356100" y="3141663"/>
            <a:ext cx="2746375" cy="185737"/>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8" name="Line Callout 2 7"/>
          <p:cNvSpPr/>
          <p:nvPr/>
        </p:nvSpPr>
        <p:spPr>
          <a:xfrm>
            <a:off x="6875463" y="2384425"/>
            <a:ext cx="2268537" cy="757238"/>
          </a:xfrm>
          <a:prstGeom prst="borderCallout2">
            <a:avLst>
              <a:gd name="adj1" fmla="val 18750"/>
              <a:gd name="adj2" fmla="val 632"/>
              <a:gd name="adj3" fmla="val 18750"/>
              <a:gd name="adj4" fmla="val -6120"/>
              <a:gd name="adj5" fmla="val 98543"/>
              <a:gd name="adj6" fmla="val -68512"/>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Notice that the next commit will have the first commit as its parent.</a:t>
            </a:r>
            <a:endParaRPr lang="en-SG"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400" smtClean="0"/>
              <a:t>Check in changes to the repository</a:t>
            </a:r>
            <a:endParaRPr lang="en-SG" sz="4400" smtClean="0"/>
          </a:p>
        </p:txBody>
      </p:sp>
      <p:sp>
        <p:nvSpPr>
          <p:cNvPr id="32771" name="Content Placeholder 2"/>
          <p:cNvSpPr>
            <a:spLocks noGrp="1"/>
          </p:cNvSpPr>
          <p:nvPr>
            <p:ph idx="1"/>
          </p:nvPr>
        </p:nvSpPr>
        <p:spPr/>
        <p:txBody>
          <a:bodyPr/>
          <a:lstStyle/>
          <a:p>
            <a:pPr eaLnBrk="1" hangingPunct="1"/>
            <a:endParaRPr lang="en-SG" smtClean="0"/>
          </a:p>
        </p:txBody>
      </p:sp>
      <p:grpSp>
        <p:nvGrpSpPr>
          <p:cNvPr id="32772" name="Group 3"/>
          <p:cNvGrpSpPr>
            <a:grpSpLocks/>
          </p:cNvGrpSpPr>
          <p:nvPr/>
        </p:nvGrpSpPr>
        <p:grpSpPr bwMode="auto">
          <a:xfrm>
            <a:off x="3276600" y="2281238"/>
            <a:ext cx="5624513" cy="4316412"/>
            <a:chOff x="2231740" y="1965116"/>
            <a:chExt cx="6660740" cy="5111273"/>
          </a:xfrm>
        </p:grpSpPr>
        <p:pic>
          <p:nvPicPr>
            <p:cNvPr id="32777" name="Picture 2"/>
            <p:cNvPicPr>
              <a:picLocks noChangeAspect="1" noChangeArrowheads="1"/>
            </p:cNvPicPr>
            <p:nvPr/>
          </p:nvPicPr>
          <p:blipFill>
            <a:blip r:embed="rId2" cstate="print"/>
            <a:srcRect/>
            <a:stretch>
              <a:fillRect/>
            </a:stretch>
          </p:blipFill>
          <p:spPr bwMode="auto">
            <a:xfrm>
              <a:off x="2231740" y="1965116"/>
              <a:ext cx="4680520" cy="4499572"/>
            </a:xfrm>
            <a:prstGeom prst="rect">
              <a:avLst/>
            </a:prstGeom>
            <a:noFill/>
            <a:ln w="9525">
              <a:noFill/>
              <a:miter lim="800000"/>
              <a:headEnd/>
              <a:tailEnd/>
            </a:ln>
            <a:effectLst/>
          </p:spPr>
        </p:pic>
        <p:sp>
          <p:nvSpPr>
            <p:cNvPr id="5" name="Rectangle 4"/>
            <p:cNvSpPr/>
            <p:nvPr/>
          </p:nvSpPr>
          <p:spPr>
            <a:xfrm>
              <a:off x="5147577" y="4027295"/>
              <a:ext cx="265075" cy="768853"/>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5796166" y="5615757"/>
              <a:ext cx="3096314" cy="1460632"/>
            </a:xfrm>
            <a:prstGeom prst="borderCallout2">
              <a:avLst>
                <a:gd name="adj1" fmla="val 18750"/>
                <a:gd name="adj2" fmla="val -423"/>
                <a:gd name="adj3" fmla="val 18750"/>
                <a:gd name="adj4" fmla="val -16667"/>
                <a:gd name="adj5" fmla="val -54927"/>
                <a:gd name="adj6" fmla="val -17242"/>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Notice the icon has changed for the files. The tick means that the file hasn’t been changed since the last stored commit in the repository. </a:t>
              </a:r>
              <a:endParaRPr lang="en-SG" sz="1400" dirty="0"/>
            </a:p>
          </p:txBody>
        </p:sp>
      </p:grpSp>
      <p:pic>
        <p:nvPicPr>
          <p:cNvPr id="32773" name="Picture 3"/>
          <p:cNvPicPr>
            <a:picLocks noChangeAspect="1" noChangeArrowheads="1"/>
          </p:cNvPicPr>
          <p:nvPr/>
        </p:nvPicPr>
        <p:blipFill>
          <a:blip r:embed="rId3" cstate="print"/>
          <a:srcRect/>
          <a:stretch>
            <a:fillRect/>
          </a:stretch>
        </p:blipFill>
        <p:spPr bwMode="auto">
          <a:xfrm>
            <a:off x="250825" y="2281238"/>
            <a:ext cx="1955800" cy="2946400"/>
          </a:xfrm>
          <a:prstGeom prst="rect">
            <a:avLst/>
          </a:prstGeom>
          <a:noFill/>
          <a:ln w="9525">
            <a:noFill/>
            <a:miter lim="800000"/>
            <a:headEnd/>
            <a:tailEnd/>
          </a:ln>
          <a:effectLst/>
        </p:spPr>
      </p:pic>
      <p:sp>
        <p:nvSpPr>
          <p:cNvPr id="9" name="Rectangle 8"/>
          <p:cNvSpPr/>
          <p:nvPr/>
        </p:nvSpPr>
        <p:spPr>
          <a:xfrm>
            <a:off x="246063" y="3551238"/>
            <a:ext cx="1960562" cy="2032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0" name="Line Callout 2 9"/>
          <p:cNvSpPr/>
          <p:nvPr/>
        </p:nvSpPr>
        <p:spPr>
          <a:xfrm>
            <a:off x="1409700" y="4581525"/>
            <a:ext cx="1938338" cy="1125538"/>
          </a:xfrm>
          <a:prstGeom prst="borderCallout2">
            <a:avLst>
              <a:gd name="adj1" fmla="val 18750"/>
              <a:gd name="adj2" fmla="val -423"/>
              <a:gd name="adj3" fmla="val 18750"/>
              <a:gd name="adj4" fmla="val -16667"/>
              <a:gd name="adj5" fmla="val -71149"/>
              <a:gd name="adj6" fmla="val -49598"/>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Select the “Update Icons” command to see the updated icon signs.</a:t>
            </a:r>
            <a:endParaRPr lang="en-SG" sz="1600" dirty="0">
              <a:solidFill>
                <a:schemeClr val="tx1"/>
              </a:solidFill>
            </a:endParaRPr>
          </a:p>
        </p:txBody>
      </p:sp>
      <p:sp>
        <p:nvSpPr>
          <p:cNvPr id="7" name="Right Arrow 6"/>
          <p:cNvSpPr/>
          <p:nvPr/>
        </p:nvSpPr>
        <p:spPr>
          <a:xfrm>
            <a:off x="1920875" y="2492375"/>
            <a:ext cx="1724025" cy="855663"/>
          </a:xfrm>
          <a:prstGeom prst="right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en-SG"/>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View differences between revisions</a:t>
            </a:r>
            <a:endParaRPr lang="en-SG" sz="4000" dirty="0"/>
          </a:p>
        </p:txBody>
      </p:sp>
      <p:sp>
        <p:nvSpPr>
          <p:cNvPr id="5" name="Text Placeholder 4"/>
          <p:cNvSpPr>
            <a:spLocks noGrp="1"/>
          </p:cNvSpPr>
          <p:nvPr>
            <p:ph type="body" idx="1"/>
          </p:nvPr>
        </p:nvSpPr>
        <p:spPr/>
        <p:txBody>
          <a:bodyPr/>
          <a:lstStyle/>
          <a:p>
            <a:endParaRPr lang="en-SG"/>
          </a:p>
        </p:txBody>
      </p:sp>
    </p:spTree>
    <p:extLst>
      <p:ext uri="{BB962C8B-B14F-4D97-AF65-F5344CB8AC3E}">
        <p14:creationId xmlns:p14="http://schemas.microsoft.com/office/powerpoint/2010/main" xmlns="" val="401235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Objectives</a:t>
            </a:r>
            <a:endParaRPr lang="en-SG" smtClean="0"/>
          </a:p>
        </p:txBody>
      </p:sp>
      <p:sp>
        <p:nvSpPr>
          <p:cNvPr id="7171" name="Content Placeholder 2"/>
          <p:cNvSpPr>
            <a:spLocks noGrp="1"/>
          </p:cNvSpPr>
          <p:nvPr>
            <p:ph idx="1"/>
          </p:nvPr>
        </p:nvSpPr>
        <p:spPr/>
        <p:txBody>
          <a:bodyPr/>
          <a:lstStyle/>
          <a:p>
            <a:pPr eaLnBrk="1" hangingPunct="1"/>
            <a:r>
              <a:rPr lang="en-US" dirty="0" smtClean="0"/>
              <a:t>Learn basic concepts of Revision Control System (RCS) for individual use</a:t>
            </a:r>
          </a:p>
          <a:p>
            <a:pPr eaLnBrk="1" hangingPunct="1"/>
            <a:r>
              <a:rPr lang="en-US" dirty="0" smtClean="0"/>
              <a:t>Know how to</a:t>
            </a:r>
          </a:p>
          <a:p>
            <a:pPr lvl="1" eaLnBrk="1" hangingPunct="1"/>
            <a:r>
              <a:rPr lang="en-US" dirty="0" smtClean="0">
                <a:hlinkClick r:id="rId2" action="ppaction://hlinksldjump"/>
              </a:rPr>
              <a:t>Create a local repository</a:t>
            </a:r>
            <a:endParaRPr lang="en-US" dirty="0" smtClean="0"/>
          </a:p>
          <a:p>
            <a:pPr lvl="1" eaLnBrk="1" hangingPunct="1"/>
            <a:r>
              <a:rPr lang="en-US" dirty="0" smtClean="0">
                <a:hlinkClick r:id="rId3" action="ppaction://hlinksldjump"/>
              </a:rPr>
              <a:t>Add files to the repository</a:t>
            </a:r>
            <a:endParaRPr lang="en-US" dirty="0" smtClean="0"/>
          </a:p>
          <a:p>
            <a:pPr lvl="1" eaLnBrk="1" hangingPunct="1"/>
            <a:r>
              <a:rPr lang="en-US" dirty="0" smtClean="0">
                <a:hlinkClick r:id="rId4" action="ppaction://hlinksldjump"/>
              </a:rPr>
              <a:t>Check in changes to the repository</a:t>
            </a:r>
            <a:endParaRPr lang="en-US" dirty="0" smtClean="0"/>
          </a:p>
          <a:p>
            <a:pPr lvl="1" eaLnBrk="1" hangingPunct="1"/>
            <a:r>
              <a:rPr lang="en-US" dirty="0" smtClean="0">
                <a:hlinkClick r:id="rId5" action="ppaction://hlinksldjump"/>
              </a:rPr>
              <a:t>View differences between revisions</a:t>
            </a:r>
            <a:endParaRPr lang="en-US" dirty="0" smtClean="0"/>
          </a:p>
          <a:p>
            <a:pPr lvl="1" eaLnBrk="1" hangingPunct="1"/>
            <a:r>
              <a:rPr lang="en-US" dirty="0" smtClean="0">
                <a:hlinkClick r:id="rId6" action="ppaction://hlinksldjump"/>
              </a:rPr>
              <a:t>Revert changes to files</a:t>
            </a:r>
            <a:endParaRPr lang="en-US" dirty="0" smtClean="0"/>
          </a:p>
          <a:p>
            <a:pPr lvl="1" eaLnBrk="1" hangingPunct="1"/>
            <a:r>
              <a:rPr lang="en-US" dirty="0" smtClean="0">
                <a:hlinkClick r:id="rId7" action="ppaction://hlinksldjump"/>
              </a:rPr>
              <a:t>Label a revision for easy reference</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diff?</a:t>
            </a:r>
            <a:endParaRPr lang="en-US" dirty="0"/>
          </a:p>
        </p:txBody>
      </p:sp>
      <p:sp>
        <p:nvSpPr>
          <p:cNvPr id="3" name="Content Placeholder 2"/>
          <p:cNvSpPr>
            <a:spLocks noGrp="1"/>
          </p:cNvSpPr>
          <p:nvPr>
            <p:ph idx="1"/>
          </p:nvPr>
        </p:nvSpPr>
        <p:spPr/>
        <p:txBody>
          <a:bodyPr/>
          <a:lstStyle/>
          <a:p>
            <a:r>
              <a:rPr lang="en-US" sz="2000" b="1" dirty="0" smtClean="0"/>
              <a:t>Diff</a:t>
            </a:r>
            <a:r>
              <a:rPr lang="en-US" sz="2000" dirty="0" smtClean="0"/>
              <a:t> </a:t>
            </a:r>
            <a:r>
              <a:rPr lang="en-US" sz="2000" dirty="0"/>
              <a:t>is a file comparison utility that outputs the differences between two </a:t>
            </a:r>
            <a:r>
              <a:rPr lang="en-US" sz="2000" dirty="0" smtClean="0"/>
              <a:t>files</a:t>
            </a:r>
          </a:p>
          <a:p>
            <a:r>
              <a:rPr lang="en-US" sz="2000" dirty="0" smtClean="0"/>
              <a:t>Typically used to show the changes between one version of a file and a former version of the same file.</a:t>
            </a:r>
          </a:p>
          <a:p>
            <a:r>
              <a:rPr lang="en-US" sz="2000" dirty="0" smtClean="0"/>
              <a:t>Diff </a:t>
            </a:r>
            <a:r>
              <a:rPr lang="en-US" sz="2000" dirty="0"/>
              <a:t>displays the changes made per line for text files</a:t>
            </a:r>
            <a:r>
              <a:rPr lang="en-US" sz="2000" dirty="0" smtClean="0"/>
              <a:t>.</a:t>
            </a:r>
          </a:p>
          <a:p>
            <a:r>
              <a:rPr lang="en-US" sz="2000" dirty="0" smtClean="0"/>
              <a:t>The </a:t>
            </a:r>
            <a:r>
              <a:rPr lang="en-US" sz="2000" dirty="0"/>
              <a:t>output is called a "diff", or a patch, since the output can be applied with the Unix program patch</a:t>
            </a:r>
            <a:r>
              <a:rPr lang="en-US" sz="2000" dirty="0" smtClean="0"/>
              <a:t>.</a:t>
            </a:r>
          </a:p>
          <a:p>
            <a:r>
              <a:rPr lang="en-US" sz="2000" dirty="0" smtClean="0"/>
              <a:t>Revision Control Systems can display changes between files in the form of diff output or side-by-side comparisons using a ‘Visual Diff’ program.</a:t>
            </a:r>
          </a:p>
          <a:p>
            <a:r>
              <a:rPr lang="en-US" sz="2000" dirty="0" smtClean="0"/>
              <a:t>Mercurial has its own Diff format which slightly differs from the unified GNU Diff format. (More Info: </a:t>
            </a:r>
            <a:r>
              <a:rPr lang="en-US" sz="2000" b="1" dirty="0"/>
              <a:t> </a:t>
            </a:r>
            <a:r>
              <a:rPr lang="en-SG" sz="2000" dirty="0">
                <a:hlinkClick r:id="rId2"/>
              </a:rPr>
              <a:t>http://</a:t>
            </a:r>
            <a:r>
              <a:rPr lang="en-SG" sz="2000" dirty="0" smtClean="0">
                <a:hlinkClick r:id="rId2"/>
              </a:rPr>
              <a:t>mercurial.selenic.com/wiki/GitExtendedDiffFormat</a:t>
            </a:r>
            <a:r>
              <a:rPr lang="en-SG" sz="2000" dirty="0" smtClean="0"/>
              <a:t>)</a:t>
            </a:r>
            <a:endParaRPr lang="en-US" sz="2000" dirty="0" smtClean="0"/>
          </a:p>
        </p:txBody>
      </p:sp>
      <p:sp>
        <p:nvSpPr>
          <p:cNvPr id="5" name="TextBox 4"/>
          <p:cNvSpPr txBox="1"/>
          <p:nvPr/>
        </p:nvSpPr>
        <p:spPr>
          <a:xfrm>
            <a:off x="4716016" y="6381328"/>
            <a:ext cx="4326826" cy="369332"/>
          </a:xfrm>
          <a:prstGeom prst="rect">
            <a:avLst/>
          </a:prstGeom>
          <a:noFill/>
        </p:spPr>
        <p:txBody>
          <a:bodyPr wrap="none" rtlCol="0">
            <a:spAutoFit/>
          </a:bodyPr>
          <a:lstStyle/>
          <a:p>
            <a:r>
              <a:rPr lang="en-US" dirty="0"/>
              <a:t>Source: </a:t>
            </a:r>
            <a:r>
              <a:rPr lang="en-US" dirty="0">
                <a:hlinkClick r:id="rId3"/>
              </a:rPr>
              <a:t>http://</a:t>
            </a:r>
            <a:r>
              <a:rPr lang="en-US" dirty="0" smtClean="0">
                <a:hlinkClick r:id="rId3"/>
              </a:rPr>
              <a:t>en.wikipedia.org/wiki/Diff</a:t>
            </a:r>
            <a:endParaRPr lang="en-US" dirty="0"/>
          </a:p>
        </p:txBody>
      </p:sp>
    </p:spTree>
    <p:extLst>
      <p:ext uri="{BB962C8B-B14F-4D97-AF65-F5344CB8AC3E}">
        <p14:creationId xmlns:p14="http://schemas.microsoft.com/office/powerpoint/2010/main" xmlns="" val="729967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diff </a:t>
            </a:r>
            <a:r>
              <a:rPr lang="en-US" dirty="0"/>
              <a:t>o</a:t>
            </a:r>
            <a:r>
              <a:rPr lang="en-US" dirty="0" smtClean="0"/>
              <a:t>utput</a:t>
            </a:r>
            <a:endParaRPr lang="en-US" dirty="0"/>
          </a:p>
        </p:txBody>
      </p:sp>
      <p:sp>
        <p:nvSpPr>
          <p:cNvPr id="4" name="Folded Corner 3"/>
          <p:cNvSpPr/>
          <p:nvPr/>
        </p:nvSpPr>
        <p:spPr>
          <a:xfrm>
            <a:off x="467544" y="2780928"/>
            <a:ext cx="3888432" cy="792088"/>
          </a:xfrm>
          <a:prstGeom prst="foldedCorner">
            <a:avLst/>
          </a:prstGeom>
          <a:solidFill>
            <a:schemeClr val="accent6">
              <a:lumMod val="40000"/>
              <a:lumOff val="60000"/>
            </a:schemeClr>
          </a:solidFill>
          <a:ln>
            <a:solidFill>
              <a:srgbClr val="FF6600"/>
            </a:solidFill>
          </a:ln>
        </p:spPr>
        <p:style>
          <a:lnRef idx="2">
            <a:schemeClr val="accent1"/>
          </a:lnRef>
          <a:fillRef idx="1">
            <a:schemeClr val="lt1"/>
          </a:fillRef>
          <a:effectRef idx="0">
            <a:schemeClr val="accent1"/>
          </a:effectRef>
          <a:fontRef idx="minor">
            <a:schemeClr val="dk1"/>
          </a:fontRef>
        </p:style>
        <p:txBody>
          <a:bodyPr rtlCol="0" anchor="t"/>
          <a:lstStyle/>
          <a:p>
            <a:r>
              <a:rPr lang="en-US" dirty="0" smtClean="0">
                <a:ln w="12700">
                  <a:noFill/>
                  <a:prstDash val="solid"/>
                </a:ln>
                <a:solidFill>
                  <a:srgbClr val="000000"/>
                </a:solidFill>
                <a:latin typeface="Courier"/>
                <a:cs typeface="Courier"/>
              </a:rPr>
              <a:t>Original line in document</a:t>
            </a:r>
          </a:p>
          <a:p>
            <a:r>
              <a:rPr lang="en-US" b="1" dirty="0" smtClean="0">
                <a:ln w="12700">
                  <a:noFill/>
                  <a:prstDash val="solid"/>
                </a:ln>
                <a:solidFill>
                  <a:srgbClr val="000000"/>
                </a:solidFill>
                <a:latin typeface="Courier"/>
                <a:cs typeface="Courier"/>
              </a:rPr>
              <a:t>Going to be deleted</a:t>
            </a:r>
            <a:endParaRPr lang="en-US" b="1" dirty="0">
              <a:ln w="12700">
                <a:noFill/>
                <a:prstDash val="solid"/>
              </a:ln>
              <a:solidFill>
                <a:srgbClr val="000000"/>
              </a:solidFill>
              <a:latin typeface="Courier"/>
              <a:cs typeface="Courier"/>
            </a:endParaRPr>
          </a:p>
        </p:txBody>
      </p:sp>
      <p:sp>
        <p:nvSpPr>
          <p:cNvPr id="5" name="Folded Corner 4"/>
          <p:cNvSpPr/>
          <p:nvPr/>
        </p:nvSpPr>
        <p:spPr>
          <a:xfrm>
            <a:off x="467544" y="4941168"/>
            <a:ext cx="3888432" cy="792088"/>
          </a:xfrm>
          <a:prstGeom prst="foldedCorner">
            <a:avLst/>
          </a:prstGeom>
          <a:solidFill>
            <a:schemeClr val="accent6">
              <a:lumMod val="40000"/>
              <a:lumOff val="60000"/>
            </a:schemeClr>
          </a:solidFill>
          <a:ln>
            <a:solidFill>
              <a:srgbClr val="FF6600"/>
            </a:solidFill>
          </a:ln>
        </p:spPr>
        <p:style>
          <a:lnRef idx="2">
            <a:schemeClr val="accent1"/>
          </a:lnRef>
          <a:fillRef idx="1">
            <a:schemeClr val="lt1"/>
          </a:fillRef>
          <a:effectRef idx="0">
            <a:schemeClr val="accent1"/>
          </a:effectRef>
          <a:fontRef idx="minor">
            <a:schemeClr val="dk1"/>
          </a:fontRef>
        </p:style>
        <p:txBody>
          <a:bodyPr rtlCol="0" anchor="t"/>
          <a:lstStyle/>
          <a:p>
            <a:r>
              <a:rPr lang="en-US" dirty="0" smtClean="0">
                <a:ln w="12700">
                  <a:noFill/>
                  <a:prstDash val="solid"/>
                </a:ln>
                <a:solidFill>
                  <a:srgbClr val="000000"/>
                </a:solidFill>
                <a:latin typeface="Courier"/>
                <a:cs typeface="Courier"/>
              </a:rPr>
              <a:t>Original line in document</a:t>
            </a:r>
          </a:p>
          <a:p>
            <a:r>
              <a:rPr lang="en-US" b="1" dirty="0" smtClean="0">
                <a:ln w="12700">
                  <a:noFill/>
                  <a:prstDash val="solid"/>
                </a:ln>
                <a:solidFill>
                  <a:srgbClr val="000000"/>
                </a:solidFill>
                <a:latin typeface="Courier"/>
                <a:cs typeface="Courier"/>
              </a:rPr>
              <a:t>New second line</a:t>
            </a:r>
            <a:endParaRPr lang="en-US" b="1" dirty="0">
              <a:ln w="12700">
                <a:noFill/>
                <a:prstDash val="solid"/>
              </a:ln>
              <a:solidFill>
                <a:srgbClr val="000000"/>
              </a:solidFill>
              <a:latin typeface="Courier"/>
              <a:cs typeface="Courier"/>
            </a:endParaRPr>
          </a:p>
        </p:txBody>
      </p:sp>
      <p:sp>
        <p:nvSpPr>
          <p:cNvPr id="7" name="TextBox 6"/>
          <p:cNvSpPr txBox="1"/>
          <p:nvPr/>
        </p:nvSpPr>
        <p:spPr>
          <a:xfrm>
            <a:off x="395536" y="2411596"/>
            <a:ext cx="2518638" cy="369332"/>
          </a:xfrm>
          <a:prstGeom prst="rect">
            <a:avLst/>
          </a:prstGeom>
          <a:noFill/>
        </p:spPr>
        <p:txBody>
          <a:bodyPr wrap="none" rtlCol="0">
            <a:spAutoFit/>
          </a:bodyPr>
          <a:lstStyle/>
          <a:p>
            <a:r>
              <a:rPr lang="en-US" b="1" dirty="0" smtClean="0">
                <a:latin typeface="Courier"/>
                <a:cs typeface="Courier"/>
              </a:rPr>
              <a:t>Readme.txt (Original)</a:t>
            </a:r>
            <a:endParaRPr lang="en-US" b="1" dirty="0">
              <a:latin typeface="Courier"/>
              <a:cs typeface="Courier"/>
            </a:endParaRPr>
          </a:p>
        </p:txBody>
      </p:sp>
      <p:sp>
        <p:nvSpPr>
          <p:cNvPr id="8" name="TextBox 7"/>
          <p:cNvSpPr txBox="1"/>
          <p:nvPr/>
        </p:nvSpPr>
        <p:spPr>
          <a:xfrm>
            <a:off x="395536" y="4571836"/>
            <a:ext cx="2595582" cy="369332"/>
          </a:xfrm>
          <a:prstGeom prst="rect">
            <a:avLst/>
          </a:prstGeom>
          <a:noFill/>
        </p:spPr>
        <p:txBody>
          <a:bodyPr wrap="none" rtlCol="0">
            <a:spAutoFit/>
          </a:bodyPr>
          <a:lstStyle/>
          <a:p>
            <a:r>
              <a:rPr lang="en-US" b="1" dirty="0" smtClean="0">
                <a:latin typeface="Courier"/>
                <a:cs typeface="Courier"/>
              </a:rPr>
              <a:t>Readme.txt (Modified)</a:t>
            </a:r>
            <a:endParaRPr lang="en-US" b="1" dirty="0">
              <a:latin typeface="Courier"/>
              <a:cs typeface="Courier"/>
            </a:endParaRPr>
          </a:p>
        </p:txBody>
      </p:sp>
      <p:sp>
        <p:nvSpPr>
          <p:cNvPr id="10" name="Left-Right-Up Arrow 9"/>
          <p:cNvSpPr/>
          <p:nvPr/>
        </p:nvSpPr>
        <p:spPr>
          <a:xfrm rot="5400000">
            <a:off x="3419871" y="3212976"/>
            <a:ext cx="1224137" cy="2088232"/>
          </a:xfrm>
          <a:prstGeom prst="leftRigh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olded Corner 15"/>
          <p:cNvSpPr/>
          <p:nvPr/>
        </p:nvSpPr>
        <p:spPr>
          <a:xfrm>
            <a:off x="5220072" y="2780928"/>
            <a:ext cx="3744416" cy="2952328"/>
          </a:xfrm>
          <a:prstGeom prst="foldedCorner">
            <a:avLst/>
          </a:prstGeom>
          <a:solidFill>
            <a:schemeClr val="accent6">
              <a:lumMod val="40000"/>
              <a:lumOff val="60000"/>
            </a:schemeClr>
          </a:solidFill>
          <a:ln>
            <a:solidFill>
              <a:srgbClr val="FF6600"/>
            </a:solidFill>
          </a:ln>
        </p:spPr>
        <p:style>
          <a:lnRef idx="2">
            <a:schemeClr val="accent1"/>
          </a:lnRef>
          <a:fillRef idx="1">
            <a:schemeClr val="lt1"/>
          </a:fillRef>
          <a:effectRef idx="0">
            <a:schemeClr val="accent1"/>
          </a:effectRef>
          <a:fontRef idx="minor">
            <a:schemeClr val="dk1"/>
          </a:fontRef>
        </p:style>
        <p:txBody>
          <a:bodyPr rtlCol="0" anchor="t"/>
          <a:lstStyle/>
          <a:p>
            <a:r>
              <a:rPr lang="en-SG" dirty="0">
                <a:ln w="12700">
                  <a:noFill/>
                  <a:prstDash val="solid"/>
                </a:ln>
                <a:solidFill>
                  <a:srgbClr val="000000"/>
                </a:solidFill>
                <a:latin typeface="Courier"/>
                <a:cs typeface="Courier"/>
              </a:rPr>
              <a:t>@@ -1,2 +1,2 @@</a:t>
            </a:r>
          </a:p>
          <a:p>
            <a:r>
              <a:rPr lang="en-SG" dirty="0">
                <a:ln w="12700">
                  <a:noFill/>
                  <a:prstDash val="solid"/>
                </a:ln>
                <a:solidFill>
                  <a:srgbClr val="000000"/>
                </a:solidFill>
                <a:latin typeface="Courier"/>
                <a:cs typeface="Courier"/>
              </a:rPr>
              <a:t> Original line in document</a:t>
            </a:r>
          </a:p>
          <a:p>
            <a:r>
              <a:rPr lang="en-SG" dirty="0">
                <a:ln w="12700">
                  <a:noFill/>
                  <a:prstDash val="solid"/>
                </a:ln>
                <a:solidFill>
                  <a:srgbClr val="000000"/>
                </a:solidFill>
                <a:latin typeface="Courier"/>
                <a:cs typeface="Courier"/>
              </a:rPr>
              <a:t>-Going to be deleted</a:t>
            </a:r>
          </a:p>
          <a:p>
            <a:r>
              <a:rPr lang="en-SG" dirty="0">
                <a:ln w="12700">
                  <a:noFill/>
                  <a:prstDash val="solid"/>
                </a:ln>
                <a:solidFill>
                  <a:srgbClr val="000000"/>
                </a:solidFill>
                <a:latin typeface="Courier"/>
                <a:cs typeface="Courier"/>
              </a:rPr>
              <a:t>\ No newline at end of file</a:t>
            </a:r>
          </a:p>
          <a:p>
            <a:r>
              <a:rPr lang="en-SG" dirty="0">
                <a:ln w="12700">
                  <a:noFill/>
                  <a:prstDash val="solid"/>
                </a:ln>
                <a:solidFill>
                  <a:srgbClr val="000000"/>
                </a:solidFill>
                <a:latin typeface="Courier"/>
                <a:cs typeface="Courier"/>
              </a:rPr>
              <a:t>+New second line</a:t>
            </a:r>
          </a:p>
          <a:p>
            <a:r>
              <a:rPr lang="en-SG" dirty="0">
                <a:ln w="12700">
                  <a:noFill/>
                  <a:prstDash val="solid"/>
                </a:ln>
                <a:solidFill>
                  <a:srgbClr val="000000"/>
                </a:solidFill>
                <a:latin typeface="Courier"/>
                <a:cs typeface="Courier"/>
              </a:rPr>
              <a:t>\ No newline at end of file</a:t>
            </a:r>
          </a:p>
        </p:txBody>
      </p:sp>
      <p:sp>
        <p:nvSpPr>
          <p:cNvPr id="17" name="TextBox 16"/>
          <p:cNvSpPr txBox="1"/>
          <p:nvPr/>
        </p:nvSpPr>
        <p:spPr>
          <a:xfrm>
            <a:off x="5148064" y="2348880"/>
            <a:ext cx="2480166" cy="369332"/>
          </a:xfrm>
          <a:prstGeom prst="rect">
            <a:avLst/>
          </a:prstGeom>
          <a:noFill/>
        </p:spPr>
        <p:txBody>
          <a:bodyPr wrap="none" rtlCol="0">
            <a:spAutoFit/>
          </a:bodyPr>
          <a:lstStyle/>
          <a:p>
            <a:r>
              <a:rPr lang="en-US" b="1" dirty="0" smtClean="0">
                <a:latin typeface="Courier"/>
                <a:cs typeface="Courier"/>
              </a:rPr>
              <a:t>Mercurial Diff Output</a:t>
            </a:r>
            <a:endParaRPr lang="en-US" b="1" dirty="0">
              <a:latin typeface="Courier"/>
              <a:cs typeface="Courier"/>
            </a:endParaRPr>
          </a:p>
        </p:txBody>
      </p:sp>
      <p:sp>
        <p:nvSpPr>
          <p:cNvPr id="20" name="TextBox 19"/>
          <p:cNvSpPr txBox="1"/>
          <p:nvPr/>
        </p:nvSpPr>
        <p:spPr>
          <a:xfrm>
            <a:off x="60577" y="6382489"/>
            <a:ext cx="9078126" cy="261610"/>
          </a:xfrm>
          <a:prstGeom prst="rect">
            <a:avLst/>
          </a:prstGeom>
          <a:noFill/>
        </p:spPr>
        <p:txBody>
          <a:bodyPr wrap="none" rtlCol="0">
            <a:spAutoFit/>
          </a:bodyPr>
          <a:lstStyle/>
          <a:p>
            <a:r>
              <a:rPr lang="en-US" sz="1100" b="1" dirty="0" smtClean="0"/>
              <a:t>How to </a:t>
            </a:r>
            <a:r>
              <a:rPr lang="en-US" sz="1100" b="1" dirty="0"/>
              <a:t>read diff: </a:t>
            </a:r>
            <a:r>
              <a:rPr lang="en-US" sz="1100" b="1" dirty="0">
                <a:hlinkClick r:id="rId2"/>
              </a:rPr>
              <a:t>http://www.markusbe.com/2009/12/how-to-read-a-patch-or-diff-and-understand-its-structure-to-apply-it-manually/</a:t>
            </a:r>
            <a:endParaRPr lang="en-US" sz="1100" b="1" dirty="0"/>
          </a:p>
        </p:txBody>
      </p:sp>
    </p:spTree>
    <p:extLst>
      <p:ext uri="{BB962C8B-B14F-4D97-AF65-F5344CB8AC3E}">
        <p14:creationId xmlns:p14="http://schemas.microsoft.com/office/powerpoint/2010/main" xmlns="" val="3005014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diff </a:t>
            </a:r>
            <a:r>
              <a:rPr lang="en-US" dirty="0"/>
              <a:t>o</a:t>
            </a:r>
            <a:r>
              <a:rPr lang="en-US" dirty="0" smtClean="0"/>
              <a:t>utput</a:t>
            </a:r>
            <a:endParaRPr lang="en-SG" dirty="0"/>
          </a:p>
        </p:txBody>
      </p:sp>
      <p:sp>
        <p:nvSpPr>
          <p:cNvPr id="3" name="Content Placeholder 2"/>
          <p:cNvSpPr>
            <a:spLocks noGrp="1"/>
          </p:cNvSpPr>
          <p:nvPr>
            <p:ph idx="1"/>
          </p:nvPr>
        </p:nvSpPr>
        <p:spPr/>
        <p:txBody>
          <a:bodyPr/>
          <a:lstStyle/>
          <a:p>
            <a:r>
              <a:rPr lang="en-US" dirty="0" smtClean="0"/>
              <a:t>You can see the diff output when you commit changes.</a:t>
            </a:r>
            <a:endParaRPr lang="en-SG" dirty="0"/>
          </a:p>
        </p:txBody>
      </p:sp>
      <p:grpSp>
        <p:nvGrpSpPr>
          <p:cNvPr id="4" name="Group 3"/>
          <p:cNvGrpSpPr/>
          <p:nvPr/>
        </p:nvGrpSpPr>
        <p:grpSpPr>
          <a:xfrm>
            <a:off x="2031400" y="2852936"/>
            <a:ext cx="5081200" cy="3720013"/>
            <a:chOff x="1507024" y="2452008"/>
            <a:chExt cx="5724525" cy="419100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7024" y="2452008"/>
              <a:ext cx="5724525"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067944" y="4725144"/>
              <a:ext cx="3096344" cy="1368152"/>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grpSp>
      <p:sp>
        <p:nvSpPr>
          <p:cNvPr id="7" name="Line Callout 2 6"/>
          <p:cNvSpPr/>
          <p:nvPr/>
        </p:nvSpPr>
        <p:spPr>
          <a:xfrm>
            <a:off x="6047656" y="4293096"/>
            <a:ext cx="2196752" cy="323096"/>
          </a:xfrm>
          <a:prstGeom prst="borderCallout2">
            <a:avLst>
              <a:gd name="adj1" fmla="val 18750"/>
              <a:gd name="adj2" fmla="val 632"/>
              <a:gd name="adj3" fmla="val 18750"/>
              <a:gd name="adj4" fmla="val -6120"/>
              <a:gd name="adj5" fmla="val 176853"/>
              <a:gd name="adj6" fmla="val -24548"/>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Diff output for readme.txt</a:t>
            </a:r>
          </a:p>
        </p:txBody>
      </p:sp>
    </p:spTree>
    <p:extLst>
      <p:ext uri="{BB962C8B-B14F-4D97-AF65-F5344CB8AC3E}">
        <p14:creationId xmlns:p14="http://schemas.microsoft.com/office/powerpoint/2010/main" xmlns="" val="2136288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Side-by-side diff comparison</a:t>
            </a:r>
            <a:endParaRPr lang="en-SG"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04988" y="2907382"/>
            <a:ext cx="5534025" cy="260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932040" y="5211638"/>
            <a:ext cx="1584176" cy="219349"/>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5" name="Rectangle 4"/>
          <p:cNvSpPr/>
          <p:nvPr/>
        </p:nvSpPr>
        <p:spPr>
          <a:xfrm>
            <a:off x="1804204" y="3336105"/>
            <a:ext cx="792088" cy="219349"/>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7" name="Line Callout 2 6"/>
          <p:cNvSpPr/>
          <p:nvPr/>
        </p:nvSpPr>
        <p:spPr>
          <a:xfrm>
            <a:off x="2699792" y="2060848"/>
            <a:ext cx="3527008" cy="989806"/>
          </a:xfrm>
          <a:prstGeom prst="borderCallout2">
            <a:avLst>
              <a:gd name="adj1" fmla="val 18750"/>
              <a:gd name="adj2" fmla="val 632"/>
              <a:gd name="adj3" fmla="val 18750"/>
              <a:gd name="adj4" fmla="val -6120"/>
              <a:gd name="adj5" fmla="val 128614"/>
              <a:gd name="adj6" fmla="val -2364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Changes in files which are yet to be committed can be viewed side-by-side between the latest committed version and the new uncommitted version.</a:t>
            </a:r>
          </a:p>
        </p:txBody>
      </p:sp>
      <p:sp>
        <p:nvSpPr>
          <p:cNvPr id="9" name="Line Callout 2 8"/>
          <p:cNvSpPr/>
          <p:nvPr/>
        </p:nvSpPr>
        <p:spPr>
          <a:xfrm>
            <a:off x="6228184" y="4525900"/>
            <a:ext cx="2283416" cy="829754"/>
          </a:xfrm>
          <a:prstGeom prst="borderCallout2">
            <a:avLst>
              <a:gd name="adj1" fmla="val 18750"/>
              <a:gd name="adj2" fmla="val -423"/>
              <a:gd name="adj3" fmla="val 18750"/>
              <a:gd name="adj4" fmla="val -16667"/>
              <a:gd name="adj5" fmla="val 80355"/>
              <a:gd name="adj6" fmla="val -3208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smtClean="0">
                <a:solidFill>
                  <a:schemeClr val="tx1"/>
                </a:solidFill>
              </a:rPr>
              <a:t>Right-click on the changed file and then select the ‘Visual Diff’ command.</a:t>
            </a:r>
            <a:endParaRPr lang="en-SG" sz="1400" dirty="0">
              <a:solidFill>
                <a:schemeClr val="tx1"/>
              </a:solidFill>
            </a:endParaRPr>
          </a:p>
        </p:txBody>
      </p:sp>
    </p:spTree>
    <p:extLst>
      <p:ext uri="{BB962C8B-B14F-4D97-AF65-F5344CB8AC3E}">
        <p14:creationId xmlns:p14="http://schemas.microsoft.com/office/powerpoint/2010/main" xmlns="" val="4252171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Side-by-side diff comparison</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38300" y="2204864"/>
            <a:ext cx="5867400" cy="417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Line Callout 2 3"/>
          <p:cNvSpPr/>
          <p:nvPr/>
        </p:nvSpPr>
        <p:spPr>
          <a:xfrm>
            <a:off x="3131840" y="4149080"/>
            <a:ext cx="3384376" cy="1080120"/>
          </a:xfrm>
          <a:prstGeom prst="borderCallout2">
            <a:avLst>
              <a:gd name="adj1" fmla="val 18750"/>
              <a:gd name="adj2" fmla="val 632"/>
              <a:gd name="adj3" fmla="val 18750"/>
              <a:gd name="adj4" fmla="val -6120"/>
              <a:gd name="adj5" fmla="val -33834"/>
              <a:gd name="adj6" fmla="val -23892"/>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Kdiff3 is used by </a:t>
            </a:r>
            <a:r>
              <a:rPr lang="en-US" sz="1400" dirty="0" err="1" smtClean="0"/>
              <a:t>TortoiseHg</a:t>
            </a:r>
            <a:r>
              <a:rPr lang="en-US" sz="1400" dirty="0" smtClean="0"/>
              <a:t> to resolve conflicts and to visualize diffs</a:t>
            </a:r>
            <a:r>
              <a:rPr lang="en-SG" sz="1400" dirty="0"/>
              <a:t> </a:t>
            </a:r>
            <a:r>
              <a:rPr lang="en-SG" sz="1400" dirty="0" smtClean="0"/>
              <a:t>between files. It makes it easy to resolve conflicts and </a:t>
            </a:r>
            <a:r>
              <a:rPr lang="en-SG" sz="1400" dirty="0" err="1" smtClean="0"/>
              <a:t>analyze</a:t>
            </a:r>
            <a:r>
              <a:rPr lang="en-SG" sz="1400" dirty="0" smtClean="0"/>
              <a:t> changes between files.</a:t>
            </a:r>
            <a:endParaRPr lang="en-US" sz="1400" dirty="0" smtClean="0"/>
          </a:p>
        </p:txBody>
      </p:sp>
    </p:spTree>
    <p:extLst>
      <p:ext uri="{BB962C8B-B14F-4D97-AF65-F5344CB8AC3E}">
        <p14:creationId xmlns:p14="http://schemas.microsoft.com/office/powerpoint/2010/main" xmlns="" val="238839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t>
            </a:r>
            <a:r>
              <a:rPr lang="en-US" sz="4400" dirty="0" smtClean="0"/>
              <a:t>iew differences between revisions</a:t>
            </a:r>
            <a:endParaRPr lang="en-SG" sz="4400" dirty="0"/>
          </a:p>
        </p:txBody>
      </p:sp>
      <p:sp>
        <p:nvSpPr>
          <p:cNvPr id="3" name="Content Placeholder 2"/>
          <p:cNvSpPr>
            <a:spLocks noGrp="1"/>
          </p:cNvSpPr>
          <p:nvPr>
            <p:ph idx="1"/>
          </p:nvPr>
        </p:nvSpPr>
        <p:spPr/>
        <p:txBody>
          <a:bodyPr/>
          <a:lstStyle/>
          <a:p>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0700" y="2564904"/>
            <a:ext cx="5562600" cy="3790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2699792" y="4997836"/>
            <a:ext cx="2745968" cy="24472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5431472" y="4332860"/>
            <a:ext cx="2668920" cy="829754"/>
          </a:xfrm>
          <a:prstGeom prst="borderCallout2">
            <a:avLst>
              <a:gd name="adj1" fmla="val 18750"/>
              <a:gd name="adj2" fmla="val -423"/>
              <a:gd name="adj3" fmla="val 18750"/>
              <a:gd name="adj4" fmla="val -16667"/>
              <a:gd name="adj5" fmla="val 80355"/>
              <a:gd name="adj6" fmla="val -3208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smtClean="0">
                <a:solidFill>
                  <a:schemeClr val="tx1"/>
                </a:solidFill>
              </a:rPr>
              <a:t>1. Right-click on the repository directory and select the “Hg Workbench” command</a:t>
            </a:r>
            <a:endParaRPr lang="en-SG" sz="1400" dirty="0">
              <a:solidFill>
                <a:schemeClr val="tx1"/>
              </a:solidFill>
            </a:endParaRPr>
          </a:p>
        </p:txBody>
      </p:sp>
    </p:spTree>
    <p:extLst>
      <p:ext uri="{BB962C8B-B14F-4D97-AF65-F5344CB8AC3E}">
        <p14:creationId xmlns:p14="http://schemas.microsoft.com/office/powerpoint/2010/main" xmlns="" val="3474702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t>
            </a:r>
            <a:r>
              <a:rPr lang="en-US" sz="4400" dirty="0" smtClean="0"/>
              <a:t>iew differences between revisions</a:t>
            </a:r>
            <a:endParaRPr lang="en-SG" sz="4400" dirty="0"/>
          </a:p>
        </p:txBody>
      </p:sp>
      <p:sp>
        <p:nvSpPr>
          <p:cNvPr id="3" name="Content Placeholder 2"/>
          <p:cNvSpPr>
            <a:spLocks noGrp="1"/>
          </p:cNvSpPr>
          <p:nvPr>
            <p:ph idx="1"/>
          </p:nvPr>
        </p:nvSpPr>
        <p:spPr/>
        <p:txBody>
          <a:bodyPr/>
          <a:lstStyle/>
          <a:p>
            <a:endParaRPr lang="en-SG"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68165" y="1965618"/>
            <a:ext cx="4919638" cy="4273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2833256" y="2569664"/>
            <a:ext cx="3953624" cy="1270816"/>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6377528" y="2127528"/>
            <a:ext cx="2016224" cy="351512"/>
          </a:xfrm>
          <a:prstGeom prst="borderCallout2">
            <a:avLst>
              <a:gd name="adj1" fmla="val 18750"/>
              <a:gd name="adj2" fmla="val 632"/>
              <a:gd name="adj3" fmla="val 18750"/>
              <a:gd name="adj4" fmla="val -6120"/>
              <a:gd name="adj5" fmla="val 128614"/>
              <a:gd name="adj6" fmla="val -2364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List of Revisions</a:t>
            </a:r>
          </a:p>
        </p:txBody>
      </p:sp>
      <p:sp>
        <p:nvSpPr>
          <p:cNvPr id="8" name="Rectangle 7"/>
          <p:cNvSpPr/>
          <p:nvPr/>
        </p:nvSpPr>
        <p:spPr>
          <a:xfrm>
            <a:off x="4011816" y="3859984"/>
            <a:ext cx="2775064" cy="63540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9" name="Line Callout 2 8"/>
          <p:cNvSpPr/>
          <p:nvPr/>
        </p:nvSpPr>
        <p:spPr>
          <a:xfrm>
            <a:off x="7139528" y="3753128"/>
            <a:ext cx="1780952" cy="611976"/>
          </a:xfrm>
          <a:prstGeom prst="borderCallout2">
            <a:avLst>
              <a:gd name="adj1" fmla="val 18750"/>
              <a:gd name="adj2" fmla="val 632"/>
              <a:gd name="adj3" fmla="val 18750"/>
              <a:gd name="adj4" fmla="val -6120"/>
              <a:gd name="adj5" fmla="val 52245"/>
              <a:gd name="adj6" fmla="val -1992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Commit message</a:t>
            </a:r>
            <a:r>
              <a:rPr lang="en-US" sz="1400" dirty="0"/>
              <a:t> </a:t>
            </a:r>
            <a:r>
              <a:rPr lang="en-US" sz="1400" dirty="0" smtClean="0"/>
              <a:t>for selected change set</a:t>
            </a:r>
          </a:p>
        </p:txBody>
      </p:sp>
      <p:sp>
        <p:nvSpPr>
          <p:cNvPr id="10" name="Rectangle 9"/>
          <p:cNvSpPr/>
          <p:nvPr/>
        </p:nvSpPr>
        <p:spPr>
          <a:xfrm>
            <a:off x="4010144" y="4496952"/>
            <a:ext cx="2775064" cy="150760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1" name="Line Callout 2 10"/>
          <p:cNvSpPr/>
          <p:nvPr/>
        </p:nvSpPr>
        <p:spPr>
          <a:xfrm>
            <a:off x="7137856" y="4869160"/>
            <a:ext cx="1802944" cy="750864"/>
          </a:xfrm>
          <a:prstGeom prst="borderCallout2">
            <a:avLst>
              <a:gd name="adj1" fmla="val 18750"/>
              <a:gd name="adj2" fmla="val 632"/>
              <a:gd name="adj3" fmla="val 18750"/>
              <a:gd name="adj4" fmla="val -6120"/>
              <a:gd name="adj5" fmla="val 52245"/>
              <a:gd name="adj6" fmla="val -1992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Diff output between revision 5 and 4 for “Readme.txt”</a:t>
            </a:r>
          </a:p>
        </p:txBody>
      </p:sp>
      <p:sp>
        <p:nvSpPr>
          <p:cNvPr id="12" name="Rectangle 11"/>
          <p:cNvSpPr/>
          <p:nvPr/>
        </p:nvSpPr>
        <p:spPr>
          <a:xfrm>
            <a:off x="2811264" y="3867032"/>
            <a:ext cx="1198880" cy="213752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4" name="Line Callout 2 13"/>
          <p:cNvSpPr/>
          <p:nvPr/>
        </p:nvSpPr>
        <p:spPr>
          <a:xfrm>
            <a:off x="365760" y="4622800"/>
            <a:ext cx="1849120" cy="731520"/>
          </a:xfrm>
          <a:prstGeom prst="borderCallout2">
            <a:avLst>
              <a:gd name="adj1" fmla="val 49347"/>
              <a:gd name="adj2" fmla="val 99215"/>
              <a:gd name="adj3" fmla="val 48842"/>
              <a:gd name="adj4" fmla="val 118107"/>
              <a:gd name="adj5" fmla="val 25195"/>
              <a:gd name="adj6" fmla="val 132528"/>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List of files that were changed between Revision 5 and 4</a:t>
            </a:r>
            <a:endParaRPr lang="en-SG" sz="1400" dirty="0"/>
          </a:p>
        </p:txBody>
      </p:sp>
    </p:spTree>
    <p:extLst>
      <p:ext uri="{BB962C8B-B14F-4D97-AF65-F5344CB8AC3E}">
        <p14:creationId xmlns:p14="http://schemas.microsoft.com/office/powerpoint/2010/main" xmlns="" val="1277200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View differences between revisions</a:t>
            </a:r>
            <a:endParaRPr lang="en-SG" sz="4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2928" y="2060848"/>
            <a:ext cx="5198145" cy="4537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916448" y="3356992"/>
            <a:ext cx="1372984" cy="263512"/>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5961568" y="2836876"/>
            <a:ext cx="2880320" cy="648072"/>
          </a:xfrm>
          <a:prstGeom prst="borderCallout2">
            <a:avLst>
              <a:gd name="adj1" fmla="val 18750"/>
              <a:gd name="adj2" fmla="val -423"/>
              <a:gd name="adj3" fmla="val 18750"/>
              <a:gd name="adj4" fmla="val -16667"/>
              <a:gd name="adj5" fmla="val 80355"/>
              <a:gd name="adj6" fmla="val -3208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2</a:t>
            </a:r>
            <a:r>
              <a:rPr lang="en-US" sz="1400" dirty="0" smtClean="0">
                <a:solidFill>
                  <a:schemeClr val="tx1"/>
                </a:solidFill>
              </a:rPr>
              <a:t>. Right-click on a revision and select the “Visual diff…” command</a:t>
            </a:r>
            <a:endParaRPr lang="en-SG" sz="1400" dirty="0">
              <a:solidFill>
                <a:schemeClr val="tx1"/>
              </a:solidFill>
            </a:endParaRPr>
          </a:p>
        </p:txBody>
      </p:sp>
    </p:spTree>
    <p:extLst>
      <p:ext uri="{BB962C8B-B14F-4D97-AF65-F5344CB8AC3E}">
        <p14:creationId xmlns:p14="http://schemas.microsoft.com/office/powerpoint/2010/main" xmlns="" val="903126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differences between revisions</a:t>
            </a:r>
            <a:endParaRPr lang="en-SG"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01725" y="2132856"/>
            <a:ext cx="6740550" cy="45054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390928" y="3011228"/>
            <a:ext cx="3325088" cy="131756"/>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5" name="Line Callout 2 4"/>
          <p:cNvSpPr/>
          <p:nvPr/>
        </p:nvSpPr>
        <p:spPr>
          <a:xfrm>
            <a:off x="2483768" y="2492896"/>
            <a:ext cx="2880320" cy="518332"/>
          </a:xfrm>
          <a:prstGeom prst="borderCallout2">
            <a:avLst>
              <a:gd name="adj1" fmla="val 18750"/>
              <a:gd name="adj2" fmla="val -423"/>
              <a:gd name="adj3" fmla="val 18750"/>
              <a:gd name="adj4" fmla="val -16667"/>
              <a:gd name="adj5" fmla="val 98762"/>
              <a:gd name="adj6" fmla="val -3138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smtClean="0">
                <a:solidFill>
                  <a:schemeClr val="tx1"/>
                </a:solidFill>
              </a:rPr>
              <a:t>3. Double-click on the file to view the differences for that revision</a:t>
            </a:r>
            <a:endParaRPr lang="en-SG" sz="1400" dirty="0">
              <a:solidFill>
                <a:schemeClr val="tx1"/>
              </a:solidFill>
            </a:endParaRPr>
          </a:p>
        </p:txBody>
      </p:sp>
      <p:sp>
        <p:nvSpPr>
          <p:cNvPr id="6" name="Rectangle 5"/>
          <p:cNvSpPr/>
          <p:nvPr/>
        </p:nvSpPr>
        <p:spPr>
          <a:xfrm>
            <a:off x="1201724" y="4653136"/>
            <a:ext cx="3154251" cy="165618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7" name="Line Callout 2 6"/>
          <p:cNvSpPr/>
          <p:nvPr/>
        </p:nvSpPr>
        <p:spPr>
          <a:xfrm>
            <a:off x="179512" y="4004240"/>
            <a:ext cx="1442716" cy="504880"/>
          </a:xfrm>
          <a:prstGeom prst="borderCallout2">
            <a:avLst>
              <a:gd name="adj1" fmla="val 49347"/>
              <a:gd name="adj2" fmla="val 99215"/>
              <a:gd name="adj3" fmla="val 48842"/>
              <a:gd name="adj4" fmla="val 118107"/>
              <a:gd name="adj5" fmla="val 130750"/>
              <a:gd name="adj6" fmla="val 201209"/>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“Readme.txt” in Revision 4</a:t>
            </a:r>
            <a:endParaRPr lang="en-SG" sz="1400" dirty="0"/>
          </a:p>
        </p:txBody>
      </p:sp>
      <p:sp>
        <p:nvSpPr>
          <p:cNvPr id="8" name="Rectangle 7"/>
          <p:cNvSpPr/>
          <p:nvPr/>
        </p:nvSpPr>
        <p:spPr>
          <a:xfrm>
            <a:off x="4370077" y="4653136"/>
            <a:ext cx="3503923" cy="165618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9" name="Line Callout 2 8"/>
          <p:cNvSpPr/>
          <p:nvPr/>
        </p:nvSpPr>
        <p:spPr>
          <a:xfrm>
            <a:off x="3491880" y="4004240"/>
            <a:ext cx="1442716" cy="504880"/>
          </a:xfrm>
          <a:prstGeom prst="borderCallout2">
            <a:avLst>
              <a:gd name="adj1" fmla="val 49347"/>
              <a:gd name="adj2" fmla="val 99215"/>
              <a:gd name="adj3" fmla="val 48842"/>
              <a:gd name="adj4" fmla="val 118107"/>
              <a:gd name="adj5" fmla="val 130750"/>
              <a:gd name="adj6" fmla="val 201209"/>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“Readme.txt” in Revision 5</a:t>
            </a:r>
            <a:endParaRPr lang="en-SG" sz="1400" dirty="0"/>
          </a:p>
        </p:txBody>
      </p:sp>
    </p:spTree>
    <p:extLst>
      <p:ext uri="{BB962C8B-B14F-4D97-AF65-F5344CB8AC3E}">
        <p14:creationId xmlns:p14="http://schemas.microsoft.com/office/powerpoint/2010/main" xmlns="" val="3431929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View differences between 2 particular revisions</a:t>
            </a:r>
            <a:endParaRPr lang="en-SG" sz="3200" dirty="0"/>
          </a:p>
        </p:txBody>
      </p:sp>
      <p:sp>
        <p:nvSpPr>
          <p:cNvPr id="3" name="Content Placeholder 2"/>
          <p:cNvSpPr>
            <a:spLocks noGrp="1"/>
          </p:cNvSpPr>
          <p:nvPr>
            <p:ph idx="1"/>
          </p:nvPr>
        </p:nvSpPr>
        <p:spPr/>
        <p:txBody>
          <a:bodyPr/>
          <a:lstStyle/>
          <a:p>
            <a:r>
              <a:rPr lang="en-US" sz="2000" dirty="0" smtClean="0"/>
              <a:t>Differences can also be viewed between two particular revisions</a:t>
            </a:r>
            <a:endParaRPr lang="en-SG" sz="20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2139" y="2376264"/>
            <a:ext cx="4739722" cy="4149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860032" y="3789040"/>
            <a:ext cx="1296144" cy="21602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5891912" y="2925268"/>
            <a:ext cx="2998088" cy="878372"/>
          </a:xfrm>
          <a:prstGeom prst="borderCallout2">
            <a:avLst>
              <a:gd name="adj1" fmla="val 18750"/>
              <a:gd name="adj2" fmla="val -423"/>
              <a:gd name="adj3" fmla="val 18750"/>
              <a:gd name="adj4" fmla="val -16667"/>
              <a:gd name="adj5" fmla="val 98762"/>
              <a:gd name="adj6" fmla="val -3138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smtClean="0">
                <a:solidFill>
                  <a:schemeClr val="tx1"/>
                </a:solidFill>
              </a:rPr>
              <a:t>Select two revisions (using control-click) and right click on them and select the “Visual </a:t>
            </a:r>
            <a:r>
              <a:rPr lang="en-US" sz="1400" smtClean="0">
                <a:solidFill>
                  <a:schemeClr val="tx1"/>
                </a:solidFill>
              </a:rPr>
              <a:t>Diff …” </a:t>
            </a:r>
            <a:r>
              <a:rPr lang="en-US" sz="1400" dirty="0" smtClean="0">
                <a:solidFill>
                  <a:schemeClr val="tx1"/>
                </a:solidFill>
              </a:rPr>
              <a:t>command</a:t>
            </a:r>
            <a:endParaRPr lang="en-SG" sz="1400" dirty="0">
              <a:solidFill>
                <a:schemeClr val="tx1"/>
              </a:solidFill>
            </a:endParaRPr>
          </a:p>
        </p:txBody>
      </p:sp>
    </p:spTree>
    <p:extLst>
      <p:ext uri="{BB962C8B-B14F-4D97-AF65-F5344CB8AC3E}">
        <p14:creationId xmlns:p14="http://schemas.microsoft.com/office/powerpoint/2010/main" xmlns="" val="209890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eaLnBrk="1" hangingPunct="1"/>
            <a:r>
              <a:rPr lang="en-US" smtClean="0"/>
              <a:t>After installation</a:t>
            </a:r>
            <a:endParaRPr lang="en-SG" smtClean="0"/>
          </a:p>
        </p:txBody>
      </p:sp>
      <p:sp>
        <p:nvSpPr>
          <p:cNvPr id="8195" name="Content Placeholder 4"/>
          <p:cNvSpPr>
            <a:spLocks noGrp="1"/>
          </p:cNvSpPr>
          <p:nvPr>
            <p:ph idx="1"/>
          </p:nvPr>
        </p:nvSpPr>
        <p:spPr/>
        <p:txBody>
          <a:bodyPr/>
          <a:lstStyle/>
          <a:p>
            <a:pPr eaLnBrk="1" hangingPunct="1"/>
            <a:r>
              <a:rPr lang="en-US" sz="1800" smtClean="0"/>
              <a:t>The explorer context menu will have two new commands.</a:t>
            </a:r>
            <a:br>
              <a:rPr lang="en-US" sz="1800" smtClean="0"/>
            </a:br>
            <a:r>
              <a:rPr lang="en-US" sz="1800" b="1" smtClean="0"/>
              <a:t>TortoiseHg</a:t>
            </a:r>
            <a:r>
              <a:rPr lang="en-US" sz="1800" smtClean="0"/>
              <a:t> allows for quick access to commonly used operations.</a:t>
            </a:r>
            <a:br>
              <a:rPr lang="en-US" sz="1800" smtClean="0"/>
            </a:br>
            <a:r>
              <a:rPr lang="en-US" sz="1800" b="1" smtClean="0"/>
              <a:t>Hg Workbench</a:t>
            </a:r>
            <a:r>
              <a:rPr lang="en-US" sz="1800" smtClean="0"/>
              <a:t> is a full-fledged application for interacting with repositories.</a:t>
            </a:r>
          </a:p>
          <a:p>
            <a:pPr eaLnBrk="1" hangingPunct="1"/>
            <a:r>
              <a:rPr lang="en-US" sz="1800" smtClean="0"/>
              <a:t>We will focus on TortoiseHg for the purpose of this tutorial.</a:t>
            </a:r>
            <a:endParaRPr lang="en-SG" sz="1800" smtClean="0"/>
          </a:p>
        </p:txBody>
      </p:sp>
      <p:pic>
        <p:nvPicPr>
          <p:cNvPr id="8196" name="Picture 2"/>
          <p:cNvPicPr>
            <a:picLocks noChangeAspect="1" noChangeArrowheads="1"/>
          </p:cNvPicPr>
          <p:nvPr/>
        </p:nvPicPr>
        <p:blipFill>
          <a:blip r:embed="rId2" cstate="print"/>
          <a:srcRect/>
          <a:stretch>
            <a:fillRect/>
          </a:stretch>
        </p:blipFill>
        <p:spPr bwMode="auto">
          <a:xfrm>
            <a:off x="2700338" y="3500438"/>
            <a:ext cx="4289425" cy="3168650"/>
          </a:xfrm>
          <a:prstGeom prst="rect">
            <a:avLst/>
          </a:prstGeom>
          <a:noFill/>
          <a:ln w="9525">
            <a:noFill/>
            <a:miter lim="800000"/>
            <a:headEnd/>
            <a:tailEnd/>
          </a:ln>
          <a:effectLst/>
        </p:spPr>
      </p:pic>
      <p:sp>
        <p:nvSpPr>
          <p:cNvPr id="6" name="Rectangle 5"/>
          <p:cNvSpPr/>
          <p:nvPr/>
        </p:nvSpPr>
        <p:spPr>
          <a:xfrm>
            <a:off x="2708275" y="5013325"/>
            <a:ext cx="2384425" cy="43180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dirty="0"/>
          </a:p>
        </p:txBody>
      </p:sp>
      <p:sp>
        <p:nvSpPr>
          <p:cNvPr id="8" name="Rectangle 7"/>
          <p:cNvSpPr/>
          <p:nvPr/>
        </p:nvSpPr>
        <p:spPr>
          <a:xfrm>
            <a:off x="5092700" y="5176838"/>
            <a:ext cx="1808163" cy="127635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1" name="Line Callout 2 10"/>
          <p:cNvSpPr/>
          <p:nvPr/>
        </p:nvSpPr>
        <p:spPr>
          <a:xfrm>
            <a:off x="6989763" y="4149725"/>
            <a:ext cx="2016125" cy="1079500"/>
          </a:xfrm>
          <a:prstGeom prst="borderCallout2">
            <a:avLst>
              <a:gd name="adj1" fmla="val 18750"/>
              <a:gd name="adj2" fmla="val 632"/>
              <a:gd name="adj3" fmla="val 18750"/>
              <a:gd name="adj4" fmla="val -16667"/>
              <a:gd name="adj5" fmla="val 95755"/>
              <a:gd name="adj6" fmla="val -4561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schemeClr val="tx1"/>
                </a:solidFill>
              </a:rPr>
              <a:t>Quick access to operations</a:t>
            </a:r>
            <a:endParaRPr lang="en-SG"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SG" sz="4400" smtClean="0"/>
              <a:t>Revert changes </a:t>
            </a:r>
            <a:r>
              <a:rPr lang="en-SG" sz="4400"/>
              <a:t>to </a:t>
            </a:r>
            <a:r>
              <a:rPr lang="en-SG" sz="4400" smtClean="0"/>
              <a:t>files</a:t>
            </a:r>
            <a:endParaRPr lang="en-SG" sz="4400"/>
          </a:p>
        </p:txBody>
      </p:sp>
      <p:sp>
        <p:nvSpPr>
          <p:cNvPr id="33795" name="Text Placeholder 4"/>
          <p:cNvSpPr>
            <a:spLocks noGrp="1"/>
          </p:cNvSpPr>
          <p:nvPr>
            <p:ph type="body" idx="1"/>
          </p:nvPr>
        </p:nvSpPr>
        <p:spPr>
          <a:xfrm>
            <a:off x="530225" y="2705100"/>
            <a:ext cx="7772400" cy="1509713"/>
          </a:xfrm>
        </p:spPr>
        <p:txBody>
          <a:bodyPr/>
          <a:lstStyle/>
          <a:p>
            <a:pPr eaLnBrk="1" hangingPunct="1"/>
            <a:endParaRPr lang="en-SG"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Revert changes to files</a:t>
            </a:r>
            <a:endParaRPr lang="en-SG" smtClean="0"/>
          </a:p>
        </p:txBody>
      </p:sp>
      <p:sp>
        <p:nvSpPr>
          <p:cNvPr id="34819" name="Content Placeholder 2"/>
          <p:cNvSpPr>
            <a:spLocks noGrp="1"/>
          </p:cNvSpPr>
          <p:nvPr>
            <p:ph idx="1"/>
          </p:nvPr>
        </p:nvSpPr>
        <p:spPr/>
        <p:txBody>
          <a:bodyPr/>
          <a:lstStyle/>
          <a:p>
            <a:pPr eaLnBrk="1" hangingPunct="1"/>
            <a:r>
              <a:rPr lang="en-SG" dirty="0" smtClean="0"/>
              <a:t>Restore individual files or directories (in the working copy) to an earlier state, usually done if mistakes were made.</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marL="342900" indent="-342900" eaLnBrk="1" hangingPunct="1"/>
            <a:r>
              <a:rPr lang="en-US" smtClean="0"/>
              <a:t>Revert changes to files</a:t>
            </a:r>
            <a:endParaRPr lang="en-SG" smtClean="0"/>
          </a:p>
        </p:txBody>
      </p:sp>
      <p:sp>
        <p:nvSpPr>
          <p:cNvPr id="35843" name="Content Placeholder 2"/>
          <p:cNvSpPr>
            <a:spLocks noGrp="1"/>
          </p:cNvSpPr>
          <p:nvPr>
            <p:ph idx="1"/>
          </p:nvPr>
        </p:nvSpPr>
        <p:spPr/>
        <p:txBody>
          <a:bodyPr/>
          <a:lstStyle/>
          <a:p>
            <a:pPr eaLnBrk="1" hangingPunct="1"/>
            <a:r>
              <a:rPr lang="en-US" sz="2000" smtClean="0"/>
              <a:t>Let us make some changes to </a:t>
            </a:r>
            <a:r>
              <a:rPr lang="en-US" sz="2000" b="1" smtClean="0"/>
              <a:t>misc.txt</a:t>
            </a:r>
            <a:endParaRPr lang="en-SG" sz="2000" b="1" smtClean="0"/>
          </a:p>
        </p:txBody>
      </p:sp>
      <p:grpSp>
        <p:nvGrpSpPr>
          <p:cNvPr id="35844" name="Group 3"/>
          <p:cNvGrpSpPr>
            <a:grpSpLocks/>
          </p:cNvGrpSpPr>
          <p:nvPr/>
        </p:nvGrpSpPr>
        <p:grpSpPr bwMode="auto">
          <a:xfrm>
            <a:off x="369888" y="2536825"/>
            <a:ext cx="8351837" cy="2200275"/>
            <a:chOff x="369962" y="2536329"/>
            <a:chExt cx="8351118" cy="2200275"/>
          </a:xfrm>
        </p:grpSpPr>
        <p:pic>
          <p:nvPicPr>
            <p:cNvPr id="35849" name="Picture 2"/>
            <p:cNvPicPr>
              <a:picLocks noChangeAspect="1" noChangeArrowheads="1"/>
            </p:cNvPicPr>
            <p:nvPr/>
          </p:nvPicPr>
          <p:blipFill>
            <a:blip r:embed="rId2" cstate="print"/>
            <a:srcRect/>
            <a:stretch>
              <a:fillRect/>
            </a:stretch>
          </p:blipFill>
          <p:spPr bwMode="auto">
            <a:xfrm>
              <a:off x="369962" y="2536329"/>
              <a:ext cx="3409950" cy="2200275"/>
            </a:xfrm>
            <a:prstGeom prst="rect">
              <a:avLst/>
            </a:prstGeom>
            <a:noFill/>
            <a:ln w="9525">
              <a:noFill/>
              <a:miter lim="800000"/>
              <a:headEnd/>
              <a:tailEnd/>
            </a:ln>
            <a:effectLst/>
          </p:spPr>
        </p:pic>
        <p:pic>
          <p:nvPicPr>
            <p:cNvPr id="35850" name="Picture 3"/>
            <p:cNvPicPr>
              <a:picLocks noChangeAspect="1" noChangeArrowheads="1"/>
            </p:cNvPicPr>
            <p:nvPr/>
          </p:nvPicPr>
          <p:blipFill>
            <a:blip r:embed="rId3" cstate="print"/>
            <a:srcRect/>
            <a:stretch>
              <a:fillRect/>
            </a:stretch>
          </p:blipFill>
          <p:spPr bwMode="auto">
            <a:xfrm>
              <a:off x="5292080" y="2564904"/>
              <a:ext cx="3429000" cy="2171700"/>
            </a:xfrm>
            <a:prstGeom prst="rect">
              <a:avLst/>
            </a:prstGeom>
            <a:noFill/>
            <a:ln w="9525">
              <a:noFill/>
              <a:miter lim="800000"/>
              <a:headEnd/>
              <a:tailEnd/>
            </a:ln>
            <a:effectLst/>
          </p:spPr>
        </p:pic>
        <p:sp>
          <p:nvSpPr>
            <p:cNvPr id="6" name="Right Arrow 5"/>
            <p:cNvSpPr/>
            <p:nvPr/>
          </p:nvSpPr>
          <p:spPr>
            <a:xfrm>
              <a:off x="3400238" y="3052267"/>
              <a:ext cx="2179450" cy="1081087"/>
            </a:xfrm>
            <a:prstGeom prst="right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en-SG"/>
            </a:p>
          </p:txBody>
        </p:sp>
      </p:grpSp>
      <p:pic>
        <p:nvPicPr>
          <p:cNvPr id="35845" name="Picture 4"/>
          <p:cNvPicPr>
            <a:picLocks noChangeAspect="1" noChangeArrowheads="1"/>
          </p:cNvPicPr>
          <p:nvPr/>
        </p:nvPicPr>
        <p:blipFill>
          <a:blip r:embed="rId4" cstate="print"/>
          <a:srcRect/>
          <a:stretch>
            <a:fillRect/>
          </a:stretch>
        </p:blipFill>
        <p:spPr bwMode="auto">
          <a:xfrm>
            <a:off x="630238" y="3573463"/>
            <a:ext cx="2686050" cy="3059112"/>
          </a:xfrm>
          <a:prstGeom prst="rect">
            <a:avLst/>
          </a:prstGeom>
          <a:noFill/>
          <a:ln w="9525">
            <a:noFill/>
            <a:miter lim="800000"/>
            <a:headEnd/>
            <a:tailEnd/>
          </a:ln>
          <a:effectLst/>
        </p:spPr>
      </p:pic>
      <p:pic>
        <p:nvPicPr>
          <p:cNvPr id="35846" name="Picture 5"/>
          <p:cNvPicPr>
            <a:picLocks noChangeAspect="1" noChangeArrowheads="1"/>
          </p:cNvPicPr>
          <p:nvPr/>
        </p:nvPicPr>
        <p:blipFill>
          <a:blip r:embed="rId5" cstate="print"/>
          <a:srcRect/>
          <a:stretch>
            <a:fillRect/>
          </a:stretch>
        </p:blipFill>
        <p:spPr bwMode="auto">
          <a:xfrm>
            <a:off x="5708650" y="3571875"/>
            <a:ext cx="2679700" cy="3060700"/>
          </a:xfrm>
          <a:prstGeom prst="rect">
            <a:avLst/>
          </a:prstGeom>
          <a:noFill/>
          <a:ln w="9525">
            <a:noFill/>
            <a:miter lim="800000"/>
            <a:headEnd/>
            <a:tailEnd/>
          </a:ln>
          <a:effectLst/>
        </p:spPr>
      </p:pic>
      <p:sp>
        <p:nvSpPr>
          <p:cNvPr id="10" name="Rectangle 9"/>
          <p:cNvSpPr/>
          <p:nvPr/>
        </p:nvSpPr>
        <p:spPr>
          <a:xfrm>
            <a:off x="7177088" y="5327650"/>
            <a:ext cx="233362" cy="21113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1" name="Line Callout 2 10"/>
          <p:cNvSpPr/>
          <p:nvPr/>
        </p:nvSpPr>
        <p:spPr>
          <a:xfrm>
            <a:off x="3635375" y="5805488"/>
            <a:ext cx="2616200" cy="973137"/>
          </a:xfrm>
          <a:prstGeom prst="borderCallout2">
            <a:avLst>
              <a:gd name="adj1" fmla="val 49347"/>
              <a:gd name="adj2" fmla="val 100006"/>
              <a:gd name="adj3" fmla="val 50440"/>
              <a:gd name="adj4" fmla="val 127675"/>
              <a:gd name="adj5" fmla="val -24331"/>
              <a:gd name="adj6" fmla="val 139704"/>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Notice the icon has changed for misc.txt. The exclamation mark indicates that the that the file has been changed.</a:t>
            </a:r>
            <a:endParaRPr lang="en-SG" sz="1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Revert changes to files</a:t>
            </a:r>
            <a:endParaRPr lang="en-SG" smtClean="0"/>
          </a:p>
        </p:txBody>
      </p:sp>
      <p:sp>
        <p:nvSpPr>
          <p:cNvPr id="36867" name="Content Placeholder 2"/>
          <p:cNvSpPr>
            <a:spLocks noGrp="1"/>
          </p:cNvSpPr>
          <p:nvPr>
            <p:ph idx="1"/>
          </p:nvPr>
        </p:nvSpPr>
        <p:spPr/>
        <p:txBody>
          <a:bodyPr/>
          <a:lstStyle/>
          <a:p>
            <a:pPr eaLnBrk="1" hangingPunct="1"/>
            <a:r>
              <a:rPr lang="en-US" sz="2400" smtClean="0"/>
              <a:t>The changes were a mistake and we revert it.</a:t>
            </a:r>
            <a:endParaRPr lang="en-SG" sz="2400" smtClean="0"/>
          </a:p>
        </p:txBody>
      </p:sp>
      <p:pic>
        <p:nvPicPr>
          <p:cNvPr id="36868" name="Picture 3"/>
          <p:cNvPicPr>
            <a:picLocks noChangeAspect="1" noChangeArrowheads="1"/>
          </p:cNvPicPr>
          <p:nvPr/>
        </p:nvPicPr>
        <p:blipFill>
          <a:blip r:embed="rId2" cstate="print"/>
          <a:srcRect/>
          <a:stretch>
            <a:fillRect/>
          </a:stretch>
        </p:blipFill>
        <p:spPr bwMode="auto">
          <a:xfrm>
            <a:off x="3779838" y="2852738"/>
            <a:ext cx="4664075" cy="2740025"/>
          </a:xfrm>
          <a:prstGeom prst="rect">
            <a:avLst/>
          </a:prstGeom>
          <a:noFill/>
          <a:ln w="9525">
            <a:noFill/>
            <a:miter lim="800000"/>
            <a:headEnd/>
            <a:tailEnd/>
          </a:ln>
          <a:effectLst/>
        </p:spPr>
      </p:pic>
      <p:grpSp>
        <p:nvGrpSpPr>
          <p:cNvPr id="36869" name="Group 6"/>
          <p:cNvGrpSpPr>
            <a:grpSpLocks/>
          </p:cNvGrpSpPr>
          <p:nvPr/>
        </p:nvGrpSpPr>
        <p:grpSpPr bwMode="auto">
          <a:xfrm>
            <a:off x="395288" y="3141663"/>
            <a:ext cx="3192462" cy="2289175"/>
            <a:chOff x="395536" y="3140968"/>
            <a:chExt cx="3192908" cy="2289758"/>
          </a:xfrm>
        </p:grpSpPr>
        <p:grpSp>
          <p:nvGrpSpPr>
            <p:cNvPr id="36878" name="Group 3"/>
            <p:cNvGrpSpPr>
              <a:grpSpLocks/>
            </p:cNvGrpSpPr>
            <p:nvPr/>
          </p:nvGrpSpPr>
          <p:grpSpPr bwMode="auto">
            <a:xfrm>
              <a:off x="395536" y="3140968"/>
              <a:ext cx="3192908" cy="2289758"/>
              <a:chOff x="251520" y="2420888"/>
              <a:chExt cx="4217226" cy="3024336"/>
            </a:xfrm>
          </p:grpSpPr>
          <p:pic>
            <p:nvPicPr>
              <p:cNvPr id="36880" name="Picture 2"/>
              <p:cNvPicPr>
                <a:picLocks noChangeAspect="1" noChangeArrowheads="1"/>
              </p:cNvPicPr>
              <p:nvPr/>
            </p:nvPicPr>
            <p:blipFill>
              <a:blip r:embed="rId3" cstate="print"/>
              <a:srcRect/>
              <a:stretch>
                <a:fillRect/>
              </a:stretch>
            </p:blipFill>
            <p:spPr bwMode="auto">
              <a:xfrm>
                <a:off x="1820155" y="2420888"/>
                <a:ext cx="2648591" cy="2952328"/>
              </a:xfrm>
              <a:prstGeom prst="rect">
                <a:avLst/>
              </a:prstGeom>
              <a:noFill/>
              <a:ln w="9525">
                <a:noFill/>
                <a:miter lim="800000"/>
                <a:headEnd/>
                <a:tailEnd/>
              </a:ln>
              <a:effectLst/>
            </p:spPr>
          </p:pic>
          <p:sp>
            <p:nvSpPr>
              <p:cNvPr id="6" name="Line Callout 2 5"/>
              <p:cNvSpPr/>
              <p:nvPr/>
            </p:nvSpPr>
            <p:spPr>
              <a:xfrm>
                <a:off x="251520" y="4220389"/>
                <a:ext cx="2231292" cy="1224835"/>
              </a:xfrm>
              <a:prstGeom prst="borderCallout2">
                <a:avLst>
                  <a:gd name="adj1" fmla="val -2964"/>
                  <a:gd name="adj2" fmla="val 8015"/>
                  <a:gd name="adj3" fmla="val -39444"/>
                  <a:gd name="adj4" fmla="val 22146"/>
                  <a:gd name="adj5" fmla="val -39153"/>
                  <a:gd name="adj6" fmla="val 7014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1. Right click the directory and select the “Revert Files…” command</a:t>
                </a:r>
                <a:endParaRPr lang="en-SG" sz="1400" dirty="0">
                  <a:solidFill>
                    <a:schemeClr val="tx1"/>
                  </a:solidFill>
                </a:endParaRPr>
              </a:p>
            </p:txBody>
          </p:sp>
        </p:grpSp>
        <p:sp>
          <p:nvSpPr>
            <p:cNvPr id="5" name="Rectangle 4"/>
            <p:cNvSpPr/>
            <p:nvPr/>
          </p:nvSpPr>
          <p:spPr>
            <a:xfrm>
              <a:off x="1583152" y="4039722"/>
              <a:ext cx="1978301" cy="22389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grpSp>
      <p:sp>
        <p:nvSpPr>
          <p:cNvPr id="10" name="Rectangle 9"/>
          <p:cNvSpPr/>
          <p:nvPr/>
        </p:nvSpPr>
        <p:spPr>
          <a:xfrm>
            <a:off x="6130925" y="3529013"/>
            <a:ext cx="2055813" cy="1382712"/>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1" name="Line Callout 2 10"/>
          <p:cNvSpPr/>
          <p:nvPr/>
        </p:nvSpPr>
        <p:spPr>
          <a:xfrm>
            <a:off x="6910601" y="2924944"/>
            <a:ext cx="2127047" cy="504056"/>
          </a:xfrm>
          <a:prstGeom prst="borderCallout2">
            <a:avLst>
              <a:gd name="adj1" fmla="val 80628"/>
              <a:gd name="adj2" fmla="val -953"/>
              <a:gd name="adj3" fmla="val 80628"/>
              <a:gd name="adj4" fmla="val -12426"/>
              <a:gd name="adj5" fmla="val 113027"/>
              <a:gd name="adj6" fmla="val -25115"/>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Mercurial diff output</a:t>
            </a:r>
            <a:endParaRPr lang="en-SG" sz="1400" dirty="0"/>
          </a:p>
        </p:txBody>
      </p:sp>
      <p:sp>
        <p:nvSpPr>
          <p:cNvPr id="13" name="Line Callout 2 12"/>
          <p:cNvSpPr/>
          <p:nvPr/>
        </p:nvSpPr>
        <p:spPr>
          <a:xfrm>
            <a:off x="5508625" y="5732463"/>
            <a:ext cx="2063750" cy="360362"/>
          </a:xfrm>
          <a:prstGeom prst="borderCallout2">
            <a:avLst>
              <a:gd name="adj1" fmla="val -2964"/>
              <a:gd name="adj2" fmla="val 8015"/>
              <a:gd name="adj3" fmla="val -80788"/>
              <a:gd name="adj4" fmla="val 20259"/>
              <a:gd name="adj5" fmla="val -80496"/>
              <a:gd name="adj6" fmla="val 73346"/>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2. Proceed to “Revert”</a:t>
            </a:r>
            <a:endParaRPr lang="en-SG" sz="1400" dirty="0">
              <a:solidFill>
                <a:schemeClr val="tx1"/>
              </a:solidFill>
            </a:endParaRPr>
          </a:p>
        </p:txBody>
      </p:sp>
      <p:sp>
        <p:nvSpPr>
          <p:cNvPr id="14" name="Rectangle 13"/>
          <p:cNvSpPr/>
          <p:nvPr/>
        </p:nvSpPr>
        <p:spPr>
          <a:xfrm>
            <a:off x="7007225" y="5337175"/>
            <a:ext cx="638175" cy="19208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5" name="Line Callout 2 14"/>
          <p:cNvSpPr/>
          <p:nvPr/>
        </p:nvSpPr>
        <p:spPr>
          <a:xfrm>
            <a:off x="2776538" y="5732463"/>
            <a:ext cx="1222375" cy="504825"/>
          </a:xfrm>
          <a:prstGeom prst="borderCallout2">
            <a:avLst>
              <a:gd name="adj1" fmla="val -2964"/>
              <a:gd name="adj2" fmla="val 8015"/>
              <a:gd name="adj3" fmla="val -80788"/>
              <a:gd name="adj4" fmla="val 20259"/>
              <a:gd name="adj5" fmla="val -148417"/>
              <a:gd name="adj6" fmla="val 8809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2. Select the files to revert</a:t>
            </a:r>
            <a:endParaRPr lang="en-SG" sz="1400" dirty="0">
              <a:solidFill>
                <a:schemeClr val="tx1"/>
              </a:solidFill>
            </a:endParaRPr>
          </a:p>
        </p:txBody>
      </p:sp>
      <p:sp>
        <p:nvSpPr>
          <p:cNvPr id="16" name="Rectangle 15"/>
          <p:cNvSpPr/>
          <p:nvPr/>
        </p:nvSpPr>
        <p:spPr>
          <a:xfrm>
            <a:off x="3851275" y="3598863"/>
            <a:ext cx="177800" cy="1382712"/>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7" name="Rectangle 16"/>
          <p:cNvSpPr/>
          <p:nvPr/>
        </p:nvSpPr>
        <p:spPr>
          <a:xfrm>
            <a:off x="4029075" y="3806825"/>
            <a:ext cx="255588" cy="169863"/>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8" name="Line Callout 2 17"/>
          <p:cNvSpPr/>
          <p:nvPr/>
        </p:nvSpPr>
        <p:spPr>
          <a:xfrm>
            <a:off x="4572000" y="2781300"/>
            <a:ext cx="1327150" cy="854075"/>
          </a:xfrm>
          <a:prstGeom prst="borderCallout2">
            <a:avLst>
              <a:gd name="adj1" fmla="val 80628"/>
              <a:gd name="adj2" fmla="val -953"/>
              <a:gd name="adj3" fmla="val 80628"/>
              <a:gd name="adj4" fmla="val -12426"/>
              <a:gd name="adj5" fmla="val 118972"/>
              <a:gd name="adj6" fmla="val -3181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“M” status means it is modified</a:t>
            </a:r>
            <a:endParaRPr lang="en-SG" sz="1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4000" smtClean="0"/>
              <a:t>Revert changes to an earlier revision</a:t>
            </a:r>
            <a:endParaRPr lang="en-SG" sz="4000" smtClean="0"/>
          </a:p>
        </p:txBody>
      </p:sp>
      <p:sp>
        <p:nvSpPr>
          <p:cNvPr id="37891" name="Content Placeholder 2"/>
          <p:cNvSpPr>
            <a:spLocks noGrp="1"/>
          </p:cNvSpPr>
          <p:nvPr>
            <p:ph idx="1"/>
          </p:nvPr>
        </p:nvSpPr>
        <p:spPr/>
        <p:txBody>
          <a:bodyPr/>
          <a:lstStyle/>
          <a:p>
            <a:pPr eaLnBrk="1" hangingPunct="1"/>
            <a:r>
              <a:rPr lang="en-US" sz="2000" smtClean="0"/>
              <a:t>We can also revert changes of files to an earlier revision.</a:t>
            </a:r>
            <a:endParaRPr lang="en-SG" sz="2000" smtClean="0"/>
          </a:p>
        </p:txBody>
      </p:sp>
      <p:grpSp>
        <p:nvGrpSpPr>
          <p:cNvPr id="37892" name="Group 4"/>
          <p:cNvGrpSpPr>
            <a:grpSpLocks/>
          </p:cNvGrpSpPr>
          <p:nvPr/>
        </p:nvGrpSpPr>
        <p:grpSpPr bwMode="auto">
          <a:xfrm>
            <a:off x="539750" y="2420938"/>
            <a:ext cx="3124200" cy="3524250"/>
            <a:chOff x="539552" y="2420888"/>
            <a:chExt cx="3124200" cy="3524250"/>
          </a:xfrm>
        </p:grpSpPr>
        <p:pic>
          <p:nvPicPr>
            <p:cNvPr id="37897" name="Picture 2"/>
            <p:cNvPicPr>
              <a:picLocks noChangeAspect="1" noChangeArrowheads="1"/>
            </p:cNvPicPr>
            <p:nvPr/>
          </p:nvPicPr>
          <p:blipFill>
            <a:blip r:embed="rId2" cstate="print"/>
            <a:srcRect/>
            <a:stretch>
              <a:fillRect/>
            </a:stretch>
          </p:blipFill>
          <p:spPr bwMode="auto">
            <a:xfrm>
              <a:off x="539552" y="2420888"/>
              <a:ext cx="3124200" cy="3524250"/>
            </a:xfrm>
            <a:prstGeom prst="rect">
              <a:avLst/>
            </a:prstGeom>
            <a:noFill/>
            <a:ln w="9525">
              <a:noFill/>
              <a:miter lim="800000"/>
              <a:headEnd/>
              <a:tailEnd/>
            </a:ln>
            <a:effectLst/>
          </p:spPr>
        </p:pic>
        <p:sp>
          <p:nvSpPr>
            <p:cNvPr id="6" name="Rectangle 5"/>
            <p:cNvSpPr/>
            <p:nvPr/>
          </p:nvSpPr>
          <p:spPr>
            <a:xfrm>
              <a:off x="2101652" y="4422725"/>
              <a:ext cx="1462088" cy="21272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4" name="Line Callout 2 3"/>
            <p:cNvSpPr/>
            <p:nvPr/>
          </p:nvSpPr>
          <p:spPr>
            <a:xfrm>
              <a:off x="899915" y="4868813"/>
              <a:ext cx="1689100" cy="927100"/>
            </a:xfrm>
            <a:prstGeom prst="borderCallout2">
              <a:avLst>
                <a:gd name="adj1" fmla="val -2964"/>
                <a:gd name="adj2" fmla="val 8015"/>
                <a:gd name="adj3" fmla="val -39444"/>
                <a:gd name="adj4" fmla="val 22146"/>
                <a:gd name="adj5" fmla="val -39153"/>
                <a:gd name="adj6" fmla="val 7014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1. Make some additional changes to misc.txt and commit it</a:t>
              </a:r>
              <a:endParaRPr lang="en-SG" sz="1400" dirty="0">
                <a:solidFill>
                  <a:schemeClr val="tx1"/>
                </a:solidFill>
              </a:endParaRPr>
            </a:p>
          </p:txBody>
        </p:sp>
      </p:grpSp>
      <p:pic>
        <p:nvPicPr>
          <p:cNvPr id="37893" name="Picture 3"/>
          <p:cNvPicPr>
            <a:picLocks noChangeAspect="1" noChangeArrowheads="1"/>
          </p:cNvPicPr>
          <p:nvPr/>
        </p:nvPicPr>
        <p:blipFill>
          <a:blip r:embed="rId3" cstate="print"/>
          <a:srcRect/>
          <a:stretch>
            <a:fillRect/>
          </a:stretch>
        </p:blipFill>
        <p:spPr bwMode="auto">
          <a:xfrm>
            <a:off x="4140200" y="2636838"/>
            <a:ext cx="3676650" cy="2571750"/>
          </a:xfrm>
          <a:prstGeom prst="rect">
            <a:avLst/>
          </a:prstGeom>
          <a:noFill/>
          <a:ln w="9525">
            <a:noFill/>
            <a:miter lim="800000"/>
            <a:headEnd/>
            <a:tailEnd/>
          </a:ln>
          <a:effectLst/>
        </p:spPr>
      </p:pic>
      <p:sp>
        <p:nvSpPr>
          <p:cNvPr id="9" name="Line Callout 2 8"/>
          <p:cNvSpPr/>
          <p:nvPr/>
        </p:nvSpPr>
        <p:spPr>
          <a:xfrm>
            <a:off x="3295650" y="4708525"/>
            <a:ext cx="1689100" cy="304800"/>
          </a:xfrm>
          <a:prstGeom prst="borderCallout2">
            <a:avLst>
              <a:gd name="adj1" fmla="val -5258"/>
              <a:gd name="adj2" fmla="val 31922"/>
              <a:gd name="adj3" fmla="val -47474"/>
              <a:gd name="adj4" fmla="val 17112"/>
              <a:gd name="adj5" fmla="val -49516"/>
              <a:gd name="adj6" fmla="val -4724"/>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2. Select misc.txt</a:t>
            </a:r>
            <a:endParaRPr lang="en-SG" sz="1400" dirty="0">
              <a:solidFill>
                <a:schemeClr val="tx1"/>
              </a:solidFill>
            </a:endParaRPr>
          </a:p>
        </p:txBody>
      </p:sp>
      <p:sp>
        <p:nvSpPr>
          <p:cNvPr id="10" name="Rectangle 9"/>
          <p:cNvSpPr/>
          <p:nvPr/>
        </p:nvSpPr>
        <p:spPr>
          <a:xfrm>
            <a:off x="6205538" y="4476750"/>
            <a:ext cx="1619250" cy="22225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2" name="Line Callout 2 11"/>
          <p:cNvSpPr/>
          <p:nvPr/>
        </p:nvSpPr>
        <p:spPr>
          <a:xfrm>
            <a:off x="5280025" y="4822825"/>
            <a:ext cx="1690688" cy="550863"/>
          </a:xfrm>
          <a:prstGeom prst="borderCallout2">
            <a:avLst>
              <a:gd name="adj1" fmla="val -2964"/>
              <a:gd name="adj2" fmla="val 8015"/>
              <a:gd name="adj3" fmla="val -39444"/>
              <a:gd name="adj4" fmla="val 22146"/>
              <a:gd name="adj5" fmla="val -39153"/>
              <a:gd name="adj6" fmla="val 53156"/>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3. Select “Revision History”</a:t>
            </a:r>
            <a:endParaRPr lang="en-SG" sz="1400" dirty="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smtClean="0"/>
              <a:t>Revert changes to an earlier revision</a:t>
            </a:r>
            <a:endParaRPr lang="en-SG" sz="4000" smtClean="0"/>
          </a:p>
        </p:txBody>
      </p:sp>
      <p:sp>
        <p:nvSpPr>
          <p:cNvPr id="38915" name="Content Placeholder 2"/>
          <p:cNvSpPr>
            <a:spLocks noGrp="1"/>
          </p:cNvSpPr>
          <p:nvPr>
            <p:ph idx="1"/>
          </p:nvPr>
        </p:nvSpPr>
        <p:spPr/>
        <p:txBody>
          <a:bodyPr/>
          <a:lstStyle/>
          <a:p>
            <a:pPr eaLnBrk="1" hangingPunct="1"/>
            <a:endParaRPr lang="en-SG" smtClean="0"/>
          </a:p>
        </p:txBody>
      </p:sp>
      <p:pic>
        <p:nvPicPr>
          <p:cNvPr id="38916" name="Picture 2"/>
          <p:cNvPicPr>
            <a:picLocks noChangeAspect="1" noChangeArrowheads="1"/>
          </p:cNvPicPr>
          <p:nvPr/>
        </p:nvPicPr>
        <p:blipFill>
          <a:blip r:embed="rId2" cstate="print"/>
          <a:srcRect/>
          <a:stretch>
            <a:fillRect/>
          </a:stretch>
        </p:blipFill>
        <p:spPr bwMode="auto">
          <a:xfrm>
            <a:off x="1025525" y="2349500"/>
            <a:ext cx="7092950" cy="3616325"/>
          </a:xfrm>
          <a:prstGeom prst="rect">
            <a:avLst/>
          </a:prstGeom>
          <a:noFill/>
          <a:ln w="9525">
            <a:noFill/>
            <a:miter lim="800000"/>
            <a:headEnd/>
            <a:tailEnd/>
          </a:ln>
          <a:effectLst/>
        </p:spPr>
      </p:pic>
      <p:sp>
        <p:nvSpPr>
          <p:cNvPr id="5" name="Rectangle 4"/>
          <p:cNvSpPr/>
          <p:nvPr/>
        </p:nvSpPr>
        <p:spPr>
          <a:xfrm>
            <a:off x="6084888" y="5543550"/>
            <a:ext cx="2027237" cy="25082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3203575" y="5559425"/>
            <a:ext cx="2292350" cy="1039813"/>
          </a:xfrm>
          <a:prstGeom prst="borderCallout2">
            <a:avLst>
              <a:gd name="adj1" fmla="val -670"/>
              <a:gd name="adj2" fmla="val 75331"/>
              <a:gd name="adj3" fmla="val -21088"/>
              <a:gd name="adj4" fmla="val 87575"/>
              <a:gd name="adj5" fmla="val 10869"/>
              <a:gd name="adj6" fmla="val 12689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4. We are going to revert misc.txt back to revision 0. Right click revision 0 and select “Revert to revision…”</a:t>
            </a:r>
            <a:endParaRPr lang="en-SG" sz="1400" dirty="0">
              <a:solidFill>
                <a:schemeClr val="tx1"/>
              </a:solidFill>
            </a:endParaRPr>
          </a:p>
        </p:txBody>
      </p:sp>
      <p:sp>
        <p:nvSpPr>
          <p:cNvPr id="7" name="Rectangle 6"/>
          <p:cNvSpPr/>
          <p:nvPr/>
        </p:nvSpPr>
        <p:spPr>
          <a:xfrm>
            <a:off x="1041400" y="3068638"/>
            <a:ext cx="5259388" cy="79057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8" name="Line Callout 2 7"/>
          <p:cNvSpPr/>
          <p:nvPr/>
        </p:nvSpPr>
        <p:spPr>
          <a:xfrm>
            <a:off x="6659563" y="2698750"/>
            <a:ext cx="1279525" cy="298450"/>
          </a:xfrm>
          <a:prstGeom prst="borderCallout2">
            <a:avLst>
              <a:gd name="adj1" fmla="val 80628"/>
              <a:gd name="adj2" fmla="val -953"/>
              <a:gd name="adj3" fmla="val 80628"/>
              <a:gd name="adj4" fmla="val -12426"/>
              <a:gd name="adj5" fmla="val 115237"/>
              <a:gd name="adj6" fmla="val -32617"/>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t>Past commits</a:t>
            </a:r>
            <a:endParaRPr lang="en-SG" sz="1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z="4000" smtClean="0"/>
              <a:t>Revert changes to an earlier revision</a:t>
            </a:r>
            <a:endParaRPr lang="en-SG" sz="4000" smtClean="0"/>
          </a:p>
        </p:txBody>
      </p:sp>
      <p:sp>
        <p:nvSpPr>
          <p:cNvPr id="39939" name="Content Placeholder 2"/>
          <p:cNvSpPr>
            <a:spLocks noGrp="1"/>
          </p:cNvSpPr>
          <p:nvPr>
            <p:ph idx="1"/>
          </p:nvPr>
        </p:nvSpPr>
        <p:spPr/>
        <p:txBody>
          <a:bodyPr/>
          <a:lstStyle/>
          <a:p>
            <a:pPr eaLnBrk="1" hangingPunct="1"/>
            <a:endParaRPr lang="en-SG" smtClean="0"/>
          </a:p>
        </p:txBody>
      </p:sp>
      <p:grpSp>
        <p:nvGrpSpPr>
          <p:cNvPr id="39940" name="Group 3"/>
          <p:cNvGrpSpPr>
            <a:grpSpLocks/>
          </p:cNvGrpSpPr>
          <p:nvPr/>
        </p:nvGrpSpPr>
        <p:grpSpPr bwMode="auto">
          <a:xfrm>
            <a:off x="2435225" y="2133600"/>
            <a:ext cx="5308600" cy="3557588"/>
            <a:chOff x="2405063" y="1976438"/>
            <a:chExt cx="4333875" cy="2905125"/>
          </a:xfrm>
        </p:grpSpPr>
        <p:pic>
          <p:nvPicPr>
            <p:cNvPr id="39943" name="Picture 2"/>
            <p:cNvPicPr>
              <a:picLocks noChangeAspect="1" noChangeArrowheads="1"/>
            </p:cNvPicPr>
            <p:nvPr/>
          </p:nvPicPr>
          <p:blipFill>
            <a:blip r:embed="rId2" cstate="print"/>
            <a:srcRect/>
            <a:stretch>
              <a:fillRect/>
            </a:stretch>
          </p:blipFill>
          <p:spPr bwMode="auto">
            <a:xfrm>
              <a:off x="2405063" y="1976438"/>
              <a:ext cx="4333875" cy="2905125"/>
            </a:xfrm>
            <a:prstGeom prst="rect">
              <a:avLst/>
            </a:prstGeom>
            <a:noFill/>
            <a:ln w="9525">
              <a:noFill/>
              <a:miter lim="800000"/>
              <a:headEnd/>
              <a:tailEnd/>
            </a:ln>
            <a:effectLst/>
          </p:spPr>
        </p:pic>
        <p:sp>
          <p:nvSpPr>
            <p:cNvPr id="5" name="Rectangle 4"/>
            <p:cNvSpPr/>
            <p:nvPr/>
          </p:nvSpPr>
          <p:spPr>
            <a:xfrm>
              <a:off x="4253181" y="3644843"/>
              <a:ext cx="703737" cy="210009"/>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2661674" y="3799109"/>
              <a:ext cx="1253247" cy="305939"/>
            </a:xfrm>
            <a:prstGeom prst="borderCallout2">
              <a:avLst>
                <a:gd name="adj1" fmla="val -670"/>
                <a:gd name="adj2" fmla="val 75331"/>
                <a:gd name="adj3" fmla="val -21088"/>
                <a:gd name="adj4" fmla="val 87575"/>
                <a:gd name="adj5" fmla="val -21852"/>
                <a:gd name="adj6" fmla="val 125506"/>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5. Revert the file</a:t>
              </a:r>
              <a:endParaRPr lang="en-SG" sz="1400" dirty="0">
                <a:solidFill>
                  <a:schemeClr val="tx1"/>
                </a:solidFill>
              </a:endParaRPr>
            </a:p>
          </p:txBody>
        </p:sp>
      </p:grpSp>
      <p:sp>
        <p:nvSpPr>
          <p:cNvPr id="8" name="Rectangle 7"/>
          <p:cNvSpPr/>
          <p:nvPr/>
        </p:nvSpPr>
        <p:spPr>
          <a:xfrm>
            <a:off x="3635375" y="3911600"/>
            <a:ext cx="2016125" cy="19685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9" name="Line Callout 2 8"/>
          <p:cNvSpPr/>
          <p:nvPr/>
        </p:nvSpPr>
        <p:spPr>
          <a:xfrm>
            <a:off x="6084888" y="2997200"/>
            <a:ext cx="2268537" cy="777875"/>
          </a:xfrm>
          <a:prstGeom prst="borderCallout2">
            <a:avLst>
              <a:gd name="adj1" fmla="val 80628"/>
              <a:gd name="adj2" fmla="val -953"/>
              <a:gd name="adj3" fmla="val 80628"/>
              <a:gd name="adj4" fmla="val -12426"/>
              <a:gd name="adj5" fmla="val 115237"/>
              <a:gd name="adj6" fmla="val -84297"/>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You can also revert all files back to this revision</a:t>
            </a:r>
            <a:endParaRPr lang="en-SG" sz="1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ChangeAspect="1" noChangeArrowheads="1"/>
          </p:cNvPicPr>
          <p:nvPr/>
        </p:nvPicPr>
        <p:blipFill>
          <a:blip r:embed="rId2" cstate="print"/>
          <a:srcRect/>
          <a:stretch>
            <a:fillRect/>
          </a:stretch>
        </p:blipFill>
        <p:spPr bwMode="auto">
          <a:xfrm>
            <a:off x="4284663" y="3001963"/>
            <a:ext cx="4721225" cy="2803525"/>
          </a:xfrm>
          <a:prstGeom prst="rect">
            <a:avLst/>
          </a:prstGeom>
          <a:noFill/>
          <a:ln w="9525">
            <a:noFill/>
            <a:miter lim="800000"/>
            <a:headEnd/>
            <a:tailEnd/>
          </a:ln>
          <a:effectLst/>
        </p:spPr>
      </p:pic>
      <p:sp>
        <p:nvSpPr>
          <p:cNvPr id="40963" name="Title 1"/>
          <p:cNvSpPr>
            <a:spLocks noGrp="1"/>
          </p:cNvSpPr>
          <p:nvPr>
            <p:ph type="title"/>
          </p:nvPr>
        </p:nvSpPr>
        <p:spPr/>
        <p:txBody>
          <a:bodyPr/>
          <a:lstStyle/>
          <a:p>
            <a:pPr eaLnBrk="1" hangingPunct="1"/>
            <a:r>
              <a:rPr lang="en-US" sz="4000" smtClean="0"/>
              <a:t>Revert changes to an earlier revision</a:t>
            </a:r>
            <a:endParaRPr lang="en-SG" sz="4000" smtClean="0"/>
          </a:p>
        </p:txBody>
      </p:sp>
      <p:sp>
        <p:nvSpPr>
          <p:cNvPr id="40964" name="Content Placeholder 2"/>
          <p:cNvSpPr>
            <a:spLocks noGrp="1"/>
          </p:cNvSpPr>
          <p:nvPr>
            <p:ph idx="1"/>
          </p:nvPr>
        </p:nvSpPr>
        <p:spPr/>
        <p:txBody>
          <a:bodyPr/>
          <a:lstStyle/>
          <a:p>
            <a:pPr eaLnBrk="1" hangingPunct="1"/>
            <a:r>
              <a:rPr lang="en-US" sz="2000" smtClean="0"/>
              <a:t>We need to commit the revert to ensure that the changes are saved.</a:t>
            </a:r>
            <a:endParaRPr lang="en-SG" sz="2000" smtClean="0"/>
          </a:p>
        </p:txBody>
      </p:sp>
      <p:pic>
        <p:nvPicPr>
          <p:cNvPr id="40965" name="Picture 2"/>
          <p:cNvPicPr>
            <a:picLocks noChangeAspect="1" noChangeArrowheads="1"/>
          </p:cNvPicPr>
          <p:nvPr/>
        </p:nvPicPr>
        <p:blipFill>
          <a:blip r:embed="rId3" cstate="print"/>
          <a:srcRect/>
          <a:stretch>
            <a:fillRect/>
          </a:stretch>
        </p:blipFill>
        <p:spPr bwMode="auto">
          <a:xfrm>
            <a:off x="250825" y="2708275"/>
            <a:ext cx="2227263" cy="3162300"/>
          </a:xfrm>
          <a:prstGeom prst="rect">
            <a:avLst/>
          </a:prstGeom>
          <a:noFill/>
          <a:ln w="9525">
            <a:noFill/>
            <a:miter lim="800000"/>
            <a:headEnd/>
            <a:tailEnd/>
          </a:ln>
          <a:effectLst/>
        </p:spPr>
      </p:pic>
      <p:sp>
        <p:nvSpPr>
          <p:cNvPr id="5" name="Rectangle 4"/>
          <p:cNvSpPr/>
          <p:nvPr/>
        </p:nvSpPr>
        <p:spPr>
          <a:xfrm>
            <a:off x="481013" y="4437063"/>
            <a:ext cx="2016125" cy="33337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6" name="Line Callout 2 5"/>
          <p:cNvSpPr/>
          <p:nvPr/>
        </p:nvSpPr>
        <p:spPr>
          <a:xfrm>
            <a:off x="1763713" y="2833688"/>
            <a:ext cx="2447925" cy="1316037"/>
          </a:xfrm>
          <a:prstGeom prst="borderCallout2">
            <a:avLst>
              <a:gd name="adj1" fmla="val 80628"/>
              <a:gd name="adj2" fmla="val -953"/>
              <a:gd name="adj3" fmla="val 80628"/>
              <a:gd name="adj4" fmla="val -12426"/>
              <a:gd name="adj5" fmla="val 122981"/>
              <a:gd name="adj6" fmla="val -39420"/>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Notice that misc.txt is modified. This is because it is now back to Rev 0, but the latest commit in the repository is actually Rev 1.</a:t>
            </a:r>
            <a:endParaRPr lang="en-SG" sz="1400" dirty="0"/>
          </a:p>
        </p:txBody>
      </p:sp>
      <p:sp>
        <p:nvSpPr>
          <p:cNvPr id="7" name="Line Callout 2 6"/>
          <p:cNvSpPr/>
          <p:nvPr/>
        </p:nvSpPr>
        <p:spPr>
          <a:xfrm>
            <a:off x="1752600" y="5164138"/>
            <a:ext cx="1949450" cy="769937"/>
          </a:xfrm>
          <a:prstGeom prst="borderCallout2">
            <a:avLst>
              <a:gd name="adj1" fmla="val -154049"/>
              <a:gd name="adj2" fmla="val 133804"/>
              <a:gd name="adj3" fmla="val -64792"/>
              <a:gd name="adj4" fmla="val 98475"/>
              <a:gd name="adj5" fmla="val -756"/>
              <a:gd name="adj6" fmla="val 50213"/>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6. Commit one more time to ensure that the revert is saved.</a:t>
            </a:r>
            <a:endParaRPr lang="en-SG" sz="1400" dirty="0">
              <a:solidFill>
                <a:schemeClr val="tx1"/>
              </a:solidFill>
            </a:endParaRPr>
          </a:p>
        </p:txBody>
      </p:sp>
      <p:sp>
        <p:nvSpPr>
          <p:cNvPr id="10" name="Rectangle 9"/>
          <p:cNvSpPr/>
          <p:nvPr/>
        </p:nvSpPr>
        <p:spPr>
          <a:xfrm>
            <a:off x="4356100" y="3806825"/>
            <a:ext cx="4554538" cy="18097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sz="4000" smtClean="0"/>
              <a:t>Label a revision for easy reference</a:t>
            </a:r>
            <a:endParaRPr lang="en-SG" sz="4000"/>
          </a:p>
        </p:txBody>
      </p:sp>
      <p:sp>
        <p:nvSpPr>
          <p:cNvPr id="41987" name="Text Placeholder 3"/>
          <p:cNvSpPr>
            <a:spLocks noGrp="1"/>
          </p:cNvSpPr>
          <p:nvPr>
            <p:ph type="body" idx="1"/>
          </p:nvPr>
        </p:nvSpPr>
        <p:spPr>
          <a:xfrm>
            <a:off x="530225" y="2705100"/>
            <a:ext cx="7772400" cy="1509713"/>
          </a:xfrm>
        </p:spPr>
        <p:txBody>
          <a:bodyPr/>
          <a:lstStyle/>
          <a:p>
            <a:pPr eaLnBrk="1" hangingPunct="1"/>
            <a:endParaRPr lang="en-SG"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marL="342900" indent="-342900" eaLnBrk="1" hangingPunct="1"/>
            <a:r>
              <a:rPr lang="en-US" sz="4400" smtClean="0"/>
              <a:t>Label a revision for easy reference</a:t>
            </a:r>
            <a:endParaRPr lang="en-SG" sz="4400" smtClean="0"/>
          </a:p>
        </p:txBody>
      </p:sp>
      <p:sp>
        <p:nvSpPr>
          <p:cNvPr id="43011" name="Content Placeholder 2"/>
          <p:cNvSpPr>
            <a:spLocks noGrp="1"/>
          </p:cNvSpPr>
          <p:nvPr>
            <p:ph idx="1"/>
          </p:nvPr>
        </p:nvSpPr>
        <p:spPr/>
        <p:txBody>
          <a:bodyPr/>
          <a:lstStyle/>
          <a:p>
            <a:pPr eaLnBrk="1" hangingPunct="1"/>
            <a:r>
              <a:rPr lang="en-SG" sz="1800" smtClean="0"/>
              <a:t>In software development, it is good practice to label specific revisions as releases for commercial release to the public. In Mercurial, we can give specific revisions meaningful names such as Version 1.0 through tagging.</a:t>
            </a:r>
          </a:p>
        </p:txBody>
      </p:sp>
      <p:pic>
        <p:nvPicPr>
          <p:cNvPr id="43012" name="Picture 3"/>
          <p:cNvPicPr>
            <a:picLocks noChangeAspect="1" noChangeArrowheads="1"/>
          </p:cNvPicPr>
          <p:nvPr/>
        </p:nvPicPr>
        <p:blipFill>
          <a:blip r:embed="rId2" cstate="print"/>
          <a:srcRect/>
          <a:stretch>
            <a:fillRect/>
          </a:stretch>
        </p:blipFill>
        <p:spPr bwMode="auto">
          <a:xfrm>
            <a:off x="179388" y="3284538"/>
            <a:ext cx="2657475" cy="647700"/>
          </a:xfrm>
          <a:prstGeom prst="rect">
            <a:avLst/>
          </a:prstGeom>
          <a:noFill/>
          <a:ln w="9525">
            <a:noFill/>
            <a:miter lim="800000"/>
            <a:headEnd/>
            <a:tailEnd/>
          </a:ln>
          <a:effectLst/>
        </p:spPr>
      </p:pic>
      <p:pic>
        <p:nvPicPr>
          <p:cNvPr id="43013" name="Picture 4"/>
          <p:cNvPicPr>
            <a:picLocks noChangeAspect="1" noChangeArrowheads="1"/>
          </p:cNvPicPr>
          <p:nvPr/>
        </p:nvPicPr>
        <p:blipFill>
          <a:blip r:embed="rId3" cstate="print"/>
          <a:srcRect/>
          <a:stretch>
            <a:fillRect/>
          </a:stretch>
        </p:blipFill>
        <p:spPr bwMode="auto">
          <a:xfrm>
            <a:off x="3203575" y="2997200"/>
            <a:ext cx="5749925" cy="3676650"/>
          </a:xfrm>
          <a:prstGeom prst="rect">
            <a:avLst/>
          </a:prstGeom>
          <a:noFill/>
          <a:ln w="9525">
            <a:noFill/>
            <a:miter lim="800000"/>
            <a:headEnd/>
            <a:tailEnd/>
          </a:ln>
          <a:effectLst/>
        </p:spPr>
      </p:pic>
      <p:sp>
        <p:nvSpPr>
          <p:cNvPr id="7" name="Rectangle 6"/>
          <p:cNvSpPr/>
          <p:nvPr/>
        </p:nvSpPr>
        <p:spPr>
          <a:xfrm>
            <a:off x="179388" y="3509963"/>
            <a:ext cx="2659062" cy="211137"/>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9" name="Rectangle 8"/>
          <p:cNvSpPr/>
          <p:nvPr/>
        </p:nvSpPr>
        <p:spPr>
          <a:xfrm>
            <a:off x="7524750" y="5229225"/>
            <a:ext cx="1385888" cy="20478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10" name="Line Callout 2 9"/>
          <p:cNvSpPr/>
          <p:nvPr/>
        </p:nvSpPr>
        <p:spPr>
          <a:xfrm>
            <a:off x="533400" y="4278313"/>
            <a:ext cx="2305050" cy="769937"/>
          </a:xfrm>
          <a:prstGeom prst="borderCallout2">
            <a:avLst>
              <a:gd name="adj1" fmla="val -72559"/>
              <a:gd name="adj2" fmla="val 72719"/>
              <a:gd name="adj3" fmla="val -20595"/>
              <a:gd name="adj4" fmla="val 72841"/>
              <a:gd name="adj5" fmla="val -756"/>
              <a:gd name="adj6" fmla="val 50213"/>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1. Right-click on the working copy and select “Hg Workbench”</a:t>
            </a:r>
            <a:endParaRPr lang="en-SG" sz="1400" dirty="0">
              <a:solidFill>
                <a:schemeClr val="tx1"/>
              </a:solidFill>
            </a:endParaRPr>
          </a:p>
        </p:txBody>
      </p:sp>
      <p:sp>
        <p:nvSpPr>
          <p:cNvPr id="11" name="Line Callout 2 10"/>
          <p:cNvSpPr/>
          <p:nvPr/>
        </p:nvSpPr>
        <p:spPr>
          <a:xfrm>
            <a:off x="5076825" y="5434013"/>
            <a:ext cx="2236788" cy="587375"/>
          </a:xfrm>
          <a:prstGeom prst="borderCallout2">
            <a:avLst>
              <a:gd name="adj1" fmla="val -19346"/>
              <a:gd name="adj2" fmla="val 109806"/>
              <a:gd name="adj3" fmla="val -20595"/>
              <a:gd name="adj4" fmla="val 72841"/>
              <a:gd name="adj5" fmla="val -756"/>
              <a:gd name="adj6" fmla="val 50213"/>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400" dirty="0">
                <a:solidFill>
                  <a:schemeClr val="tx1"/>
                </a:solidFill>
              </a:rPr>
              <a:t>2. Right-click Revision 2 and select “Tag…” to tag it</a:t>
            </a:r>
            <a:endParaRPr lang="en-SG" sz="1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pPr eaLnBrk="1" hangingPunct="1"/>
            <a:r>
              <a:rPr lang="en-US" smtClean="0"/>
              <a:t>Before we begin…</a:t>
            </a:r>
            <a:endParaRPr lang="en-SG" smtClean="0"/>
          </a:p>
        </p:txBody>
      </p:sp>
      <p:sp>
        <p:nvSpPr>
          <p:cNvPr id="9219" name="Content Placeholder 4"/>
          <p:cNvSpPr>
            <a:spLocks noGrp="1"/>
          </p:cNvSpPr>
          <p:nvPr>
            <p:ph idx="1"/>
          </p:nvPr>
        </p:nvSpPr>
        <p:spPr/>
        <p:txBody>
          <a:bodyPr/>
          <a:lstStyle/>
          <a:p>
            <a:pPr eaLnBrk="1" hangingPunct="1"/>
            <a:endParaRPr lang="en-SG" smtClean="0"/>
          </a:p>
        </p:txBody>
      </p:sp>
      <p:sp>
        <p:nvSpPr>
          <p:cNvPr id="6" name="Line Callout 2 5"/>
          <p:cNvSpPr/>
          <p:nvPr/>
        </p:nvSpPr>
        <p:spPr>
          <a:xfrm>
            <a:off x="1042988" y="3167063"/>
            <a:ext cx="1944687" cy="766762"/>
          </a:xfrm>
          <a:prstGeom prst="borderCallout2">
            <a:avLst>
              <a:gd name="adj1" fmla="val 36"/>
              <a:gd name="adj2" fmla="val 10122"/>
              <a:gd name="adj3" fmla="val -48227"/>
              <a:gd name="adj4" fmla="val 42459"/>
              <a:gd name="adj5" fmla="val -48047"/>
              <a:gd name="adj6" fmla="val 62766"/>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I am a note</a:t>
            </a:r>
            <a:endParaRPr lang="en-SG" sz="2800" dirty="0"/>
          </a:p>
        </p:txBody>
      </p:sp>
      <p:sp>
        <p:nvSpPr>
          <p:cNvPr id="7" name="Line Callout 2 6"/>
          <p:cNvSpPr/>
          <p:nvPr/>
        </p:nvSpPr>
        <p:spPr>
          <a:xfrm>
            <a:off x="5219700" y="3789363"/>
            <a:ext cx="2592388" cy="1079500"/>
          </a:xfrm>
          <a:prstGeom prst="borderCallout2">
            <a:avLst>
              <a:gd name="adj1" fmla="val 14810"/>
              <a:gd name="adj2" fmla="val -364"/>
              <a:gd name="adj3" fmla="val 15795"/>
              <a:gd name="adj4" fmla="val -12770"/>
              <a:gd name="adj5" fmla="val 61282"/>
              <a:gd name="adj6" fmla="val -36948"/>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2800" dirty="0">
                <a:solidFill>
                  <a:schemeClr val="tx1"/>
                </a:solidFill>
              </a:rPr>
              <a:t>I am an instruction</a:t>
            </a:r>
            <a:endParaRPr lang="en-SG" sz="2800"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z="4400" smtClean="0"/>
              <a:t>Label a revision for easy reference</a:t>
            </a:r>
            <a:endParaRPr lang="en-SG" sz="4400" smtClean="0"/>
          </a:p>
        </p:txBody>
      </p:sp>
      <p:sp>
        <p:nvSpPr>
          <p:cNvPr id="44035" name="Content Placeholder 2"/>
          <p:cNvSpPr>
            <a:spLocks noGrp="1"/>
          </p:cNvSpPr>
          <p:nvPr>
            <p:ph idx="1"/>
          </p:nvPr>
        </p:nvSpPr>
        <p:spPr/>
        <p:txBody>
          <a:bodyPr/>
          <a:lstStyle/>
          <a:p>
            <a:pPr eaLnBrk="1" hangingPunct="1"/>
            <a:endParaRPr lang="en-SG" smtClean="0"/>
          </a:p>
        </p:txBody>
      </p:sp>
      <p:grpSp>
        <p:nvGrpSpPr>
          <p:cNvPr id="44036" name="Group 3"/>
          <p:cNvGrpSpPr>
            <a:grpSpLocks/>
          </p:cNvGrpSpPr>
          <p:nvPr/>
        </p:nvGrpSpPr>
        <p:grpSpPr bwMode="auto">
          <a:xfrm>
            <a:off x="1331913" y="2052638"/>
            <a:ext cx="6480175" cy="3473450"/>
            <a:chOff x="1331640" y="2052638"/>
            <a:chExt cx="5135835" cy="2752725"/>
          </a:xfrm>
        </p:grpSpPr>
        <p:pic>
          <p:nvPicPr>
            <p:cNvPr id="44037" name="Picture 3"/>
            <p:cNvPicPr>
              <a:picLocks noChangeAspect="1" noChangeArrowheads="1"/>
            </p:cNvPicPr>
            <p:nvPr/>
          </p:nvPicPr>
          <p:blipFill>
            <a:blip r:embed="rId2" cstate="print"/>
            <a:srcRect/>
            <a:stretch>
              <a:fillRect/>
            </a:stretch>
          </p:blipFill>
          <p:spPr bwMode="auto">
            <a:xfrm>
              <a:off x="2676525" y="2052638"/>
              <a:ext cx="3790950" cy="2752725"/>
            </a:xfrm>
            <a:prstGeom prst="rect">
              <a:avLst/>
            </a:prstGeom>
            <a:noFill/>
            <a:ln w="9525">
              <a:noFill/>
              <a:miter lim="800000"/>
              <a:headEnd/>
              <a:tailEnd/>
            </a:ln>
            <a:effectLst/>
          </p:spPr>
        </p:pic>
        <p:sp>
          <p:nvSpPr>
            <p:cNvPr id="6" name="Rectangle 5"/>
            <p:cNvSpPr/>
            <p:nvPr/>
          </p:nvSpPr>
          <p:spPr>
            <a:xfrm>
              <a:off x="3285572" y="3806431"/>
              <a:ext cx="733511" cy="244072"/>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7" name="Rectangle 6"/>
            <p:cNvSpPr/>
            <p:nvPr/>
          </p:nvSpPr>
          <p:spPr>
            <a:xfrm>
              <a:off x="3250343" y="3069184"/>
              <a:ext cx="2330124" cy="247846"/>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8" name="Line Callout 2 7"/>
            <p:cNvSpPr/>
            <p:nvPr/>
          </p:nvSpPr>
          <p:spPr>
            <a:xfrm>
              <a:off x="1331640" y="3310739"/>
              <a:ext cx="1655747" cy="334655"/>
            </a:xfrm>
            <a:prstGeom prst="borderCallout2">
              <a:avLst>
                <a:gd name="adj1" fmla="val -38031"/>
                <a:gd name="adj2" fmla="val 116897"/>
                <a:gd name="adj3" fmla="val -38550"/>
                <a:gd name="adj4" fmla="val 62478"/>
                <a:gd name="adj5" fmla="val -756"/>
                <a:gd name="adj6" fmla="val 50213"/>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3. Enter the tag name</a:t>
              </a:r>
              <a:endParaRPr lang="en-SG" sz="1600" dirty="0">
                <a:solidFill>
                  <a:schemeClr val="tx1"/>
                </a:solidFill>
              </a:endParaRPr>
            </a:p>
          </p:txBody>
        </p:sp>
        <p:sp>
          <p:nvSpPr>
            <p:cNvPr id="9" name="Line Callout 2 8"/>
            <p:cNvSpPr/>
            <p:nvPr/>
          </p:nvSpPr>
          <p:spPr>
            <a:xfrm>
              <a:off x="1335414" y="4031630"/>
              <a:ext cx="1655747" cy="333397"/>
            </a:xfrm>
            <a:prstGeom prst="borderCallout2">
              <a:avLst>
                <a:gd name="adj1" fmla="val -38031"/>
                <a:gd name="adj2" fmla="val 116897"/>
                <a:gd name="adj3" fmla="val -38550"/>
                <a:gd name="adj4" fmla="val 62478"/>
                <a:gd name="adj5" fmla="val -756"/>
                <a:gd name="adj6" fmla="val 50213"/>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4. Add the tag name</a:t>
              </a:r>
              <a:endParaRPr lang="en-SG" sz="1600" dirty="0">
                <a:solidFill>
                  <a:schemeClr val="tx1"/>
                </a:solidFil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4400" smtClean="0"/>
              <a:t>Label a revision for easy reference</a:t>
            </a:r>
            <a:endParaRPr lang="en-SG" sz="4400" smtClean="0"/>
          </a:p>
        </p:txBody>
      </p:sp>
      <p:sp>
        <p:nvSpPr>
          <p:cNvPr id="45059" name="Content Placeholder 2"/>
          <p:cNvSpPr>
            <a:spLocks noGrp="1"/>
          </p:cNvSpPr>
          <p:nvPr>
            <p:ph idx="1"/>
          </p:nvPr>
        </p:nvSpPr>
        <p:spPr/>
        <p:txBody>
          <a:bodyPr/>
          <a:lstStyle/>
          <a:p>
            <a:pPr eaLnBrk="1" hangingPunct="1"/>
            <a:endParaRPr lang="en-SG" smtClean="0"/>
          </a:p>
        </p:txBody>
      </p:sp>
      <p:pic>
        <p:nvPicPr>
          <p:cNvPr id="45060" name="Picture 2"/>
          <p:cNvPicPr>
            <a:picLocks noChangeAspect="1" noChangeArrowheads="1"/>
          </p:cNvPicPr>
          <p:nvPr/>
        </p:nvPicPr>
        <p:blipFill>
          <a:blip r:embed="rId2" cstate="print"/>
          <a:srcRect/>
          <a:stretch>
            <a:fillRect/>
          </a:stretch>
        </p:blipFill>
        <p:spPr bwMode="auto">
          <a:xfrm>
            <a:off x="1724025" y="1989138"/>
            <a:ext cx="5695950" cy="4276725"/>
          </a:xfrm>
          <a:prstGeom prst="rect">
            <a:avLst/>
          </a:prstGeom>
          <a:noFill/>
          <a:ln w="9525">
            <a:noFill/>
            <a:miter lim="800000"/>
            <a:headEnd/>
            <a:tailEnd/>
          </a:ln>
          <a:effectLst/>
        </p:spPr>
      </p:pic>
      <p:sp>
        <p:nvSpPr>
          <p:cNvPr id="5" name="Line Callout 2 4"/>
          <p:cNvSpPr/>
          <p:nvPr/>
        </p:nvSpPr>
        <p:spPr>
          <a:xfrm>
            <a:off x="6659563" y="5084763"/>
            <a:ext cx="2090737" cy="422275"/>
          </a:xfrm>
          <a:prstGeom prst="borderCallout2">
            <a:avLst>
              <a:gd name="adj1" fmla="val -53163"/>
              <a:gd name="adj2" fmla="val -29118"/>
              <a:gd name="adj3" fmla="val -56204"/>
              <a:gd name="adj4" fmla="val 11092"/>
              <a:gd name="adj5" fmla="val 6810"/>
              <a:gd name="adj6" fmla="val 1765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600" dirty="0">
                <a:solidFill>
                  <a:schemeClr val="tx1"/>
                </a:solidFill>
              </a:rPr>
              <a:t>5. Close the window</a:t>
            </a:r>
            <a:endParaRPr lang="en-SG" sz="1600" dirty="0">
              <a:solidFill>
                <a:schemeClr val="tx1"/>
              </a:solidFill>
            </a:endParaRPr>
          </a:p>
        </p:txBody>
      </p:sp>
      <p:sp>
        <p:nvSpPr>
          <p:cNvPr id="6" name="Rectangle 5"/>
          <p:cNvSpPr/>
          <p:nvPr/>
        </p:nvSpPr>
        <p:spPr>
          <a:xfrm>
            <a:off x="2843213" y="3211513"/>
            <a:ext cx="4483100" cy="24447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
        <p:nvSpPr>
          <p:cNvPr id="7" name="Line Callout 2 6"/>
          <p:cNvSpPr/>
          <p:nvPr/>
        </p:nvSpPr>
        <p:spPr>
          <a:xfrm>
            <a:off x="6732588" y="2133600"/>
            <a:ext cx="2303462" cy="935038"/>
          </a:xfrm>
          <a:prstGeom prst="borderCallout2">
            <a:avLst>
              <a:gd name="adj1" fmla="val 80628"/>
              <a:gd name="adj2" fmla="val -953"/>
              <a:gd name="adj3" fmla="val 80628"/>
              <a:gd name="adj4" fmla="val -12426"/>
              <a:gd name="adj5" fmla="val 111478"/>
              <a:gd name="adj6" fmla="val -33875"/>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Notice how a new revision is created. That’s right, tagging automatically introduces a new revision.</a:t>
            </a:r>
            <a:endParaRPr lang="en-SG" sz="1400" dirty="0"/>
          </a:p>
        </p:txBody>
      </p:sp>
      <p:sp>
        <p:nvSpPr>
          <p:cNvPr id="8" name="Rectangle 7"/>
          <p:cNvSpPr/>
          <p:nvPr/>
        </p:nvSpPr>
        <p:spPr bwMode="auto">
          <a:xfrm>
            <a:off x="5364163" y="4776788"/>
            <a:ext cx="647700" cy="153987"/>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SG"/>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Summary</a:t>
            </a:r>
            <a:endParaRPr lang="en-SG" smtClean="0"/>
          </a:p>
        </p:txBody>
      </p:sp>
      <p:sp>
        <p:nvSpPr>
          <p:cNvPr id="46083" name="Content Placeholder 2"/>
          <p:cNvSpPr>
            <a:spLocks noGrp="1"/>
          </p:cNvSpPr>
          <p:nvPr>
            <p:ph idx="1"/>
          </p:nvPr>
        </p:nvSpPr>
        <p:spPr/>
        <p:txBody>
          <a:bodyPr/>
          <a:lstStyle/>
          <a:p>
            <a:pPr eaLnBrk="1" hangingPunct="1"/>
            <a:r>
              <a:rPr lang="en-US" dirty="0" smtClean="0"/>
              <a:t>Congratulations, you have learnt how to</a:t>
            </a:r>
          </a:p>
          <a:p>
            <a:pPr lvl="1" eaLnBrk="1" hangingPunct="1"/>
            <a:r>
              <a:rPr lang="en-US" dirty="0" smtClean="0"/>
              <a:t>Create a local repository</a:t>
            </a:r>
          </a:p>
          <a:p>
            <a:pPr lvl="1" eaLnBrk="1" hangingPunct="1"/>
            <a:r>
              <a:rPr lang="en-US" dirty="0" smtClean="0"/>
              <a:t>Add files to the repository</a:t>
            </a:r>
          </a:p>
          <a:p>
            <a:pPr lvl="1" eaLnBrk="1" hangingPunct="1"/>
            <a:r>
              <a:rPr lang="en-US" dirty="0" smtClean="0"/>
              <a:t>Check in changes to the repository</a:t>
            </a:r>
          </a:p>
          <a:p>
            <a:pPr lvl="1" eaLnBrk="1" hangingPunct="1"/>
            <a:r>
              <a:rPr lang="en-US" dirty="0" smtClean="0"/>
              <a:t>View differences between revisions</a:t>
            </a:r>
          </a:p>
          <a:p>
            <a:pPr lvl="1" eaLnBrk="1" hangingPunct="1"/>
            <a:r>
              <a:rPr lang="en-US" dirty="0" smtClean="0"/>
              <a:t>Revert changes to files</a:t>
            </a:r>
          </a:p>
          <a:p>
            <a:pPr lvl="1" eaLnBrk="1" hangingPunct="1"/>
            <a:r>
              <a:rPr lang="en-US" dirty="0" smtClean="0"/>
              <a:t>Label a revision for easy reference</a:t>
            </a:r>
            <a:endParaRPr lang="en-SG"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z="4000" smtClean="0"/>
              <a:t>Basic concepts of RCS (Individual use)</a:t>
            </a:r>
            <a:endParaRPr lang="en-SG" sz="4000" smtClean="0"/>
          </a:p>
        </p:txBody>
      </p:sp>
      <p:graphicFrame>
        <p:nvGraphicFramePr>
          <p:cNvPr id="4" name="Content Placeholder 3"/>
          <p:cNvGraphicFramePr>
            <a:graphicFrameLocks noGrp="1"/>
          </p:cNvGraphicFramePr>
          <p:nvPr>
            <p:ph idx="1"/>
          </p:nvPr>
        </p:nvGraphicFramePr>
        <p:xfrm>
          <a:off x="457200" y="1935163"/>
          <a:ext cx="8229600" cy="4592640"/>
        </p:xfrm>
        <a:graphic>
          <a:graphicData uri="http://schemas.openxmlformats.org/drawingml/2006/table">
            <a:tbl>
              <a:tblPr firstRow="1" bandRow="1">
                <a:tableStyleId>{5C22544A-7EE6-4342-B048-85BDC9FD1C3A}</a:tableStyleId>
              </a:tblPr>
              <a:tblGrid>
                <a:gridCol w="1738536"/>
                <a:gridCol w="6491064"/>
              </a:tblGrid>
              <a:tr h="370866">
                <a:tc>
                  <a:txBody>
                    <a:bodyPr/>
                    <a:lstStyle/>
                    <a:p>
                      <a:r>
                        <a:rPr lang="en-US" sz="1400" dirty="0" smtClean="0"/>
                        <a:t>Concept</a:t>
                      </a:r>
                      <a:endParaRPr lang="en-SG" sz="1400" dirty="0"/>
                    </a:p>
                  </a:txBody>
                  <a:tcPr marT="45723" marB="45723"/>
                </a:tc>
                <a:tc>
                  <a:txBody>
                    <a:bodyPr/>
                    <a:lstStyle/>
                    <a:p>
                      <a:r>
                        <a:rPr lang="en-US" sz="1400" dirty="0" smtClean="0"/>
                        <a:t>Definition</a:t>
                      </a:r>
                      <a:endParaRPr lang="en-SG" sz="1400" dirty="0"/>
                    </a:p>
                  </a:txBody>
                  <a:tcPr marT="45723" marB="45723"/>
                </a:tc>
              </a:tr>
              <a:tr h="518196">
                <a:tc>
                  <a:txBody>
                    <a:bodyPr/>
                    <a:lstStyle/>
                    <a:p>
                      <a:r>
                        <a:rPr lang="en-US" sz="1400" dirty="0" smtClean="0"/>
                        <a:t>Repositor</a:t>
                      </a:r>
                      <a:r>
                        <a:rPr lang="en-US" sz="1400" baseline="0" dirty="0" smtClean="0"/>
                        <a:t>y (Repo)</a:t>
                      </a:r>
                      <a:endParaRPr lang="en-SG" sz="1400" dirty="0"/>
                    </a:p>
                  </a:txBody>
                  <a:tcPr marT="45723" marB="45723"/>
                </a:tc>
                <a:tc>
                  <a:txBody>
                    <a:bodyPr/>
                    <a:lstStyle/>
                    <a:p>
                      <a:r>
                        <a:rPr kumimoji="0" lang="en-SG" sz="1400" b="0" i="0" u="none" strike="noStrike" kern="1200" baseline="0" dirty="0" smtClean="0">
                          <a:solidFill>
                            <a:schemeClr val="dk1"/>
                          </a:solidFill>
                          <a:latin typeface="+mn-lt"/>
                          <a:ea typeface="+mn-ea"/>
                          <a:cs typeface="+mn-cs"/>
                        </a:rPr>
                        <a:t>The database where the files and historical data are stored, including the author of the changes and the summary of each change. Commonly called repo for short. </a:t>
                      </a:r>
                    </a:p>
                  </a:txBody>
                  <a:tcPr marT="45723" marB="45723"/>
                </a:tc>
              </a:tr>
              <a:tr h="370866">
                <a:tc>
                  <a:txBody>
                    <a:bodyPr/>
                    <a:lstStyle/>
                    <a:p>
                      <a:r>
                        <a:rPr lang="en-US" sz="1400" dirty="0" smtClean="0"/>
                        <a:t>Working Copy</a:t>
                      </a:r>
                      <a:endParaRPr lang="en-SG" sz="1400" dirty="0"/>
                    </a:p>
                  </a:txBody>
                  <a:tcPr marT="45723" marB="45723"/>
                </a:tc>
                <a:tc>
                  <a:txBody>
                    <a:bodyPr/>
                    <a:lstStyle/>
                    <a:p>
                      <a:r>
                        <a:rPr lang="en-US" sz="1400" dirty="0" smtClean="0"/>
                        <a:t>The local directory</a:t>
                      </a:r>
                      <a:r>
                        <a:rPr lang="en-US" sz="1400" baseline="0" dirty="0" smtClean="0"/>
                        <a:t> of your files.</a:t>
                      </a:r>
                      <a:endParaRPr lang="en-SG" sz="1400" dirty="0"/>
                    </a:p>
                  </a:txBody>
                  <a:tcPr marT="45723" marB="45723"/>
                </a:tc>
              </a:tr>
              <a:tr h="518196">
                <a:tc>
                  <a:txBody>
                    <a:bodyPr/>
                    <a:lstStyle/>
                    <a:p>
                      <a:r>
                        <a:rPr kumimoji="0" lang="en-US" sz="1400" b="0" i="0" u="none" strike="noStrike" kern="1200" baseline="0" dirty="0" smtClean="0">
                          <a:solidFill>
                            <a:schemeClr val="dk1"/>
                          </a:solidFill>
                          <a:latin typeface="+mn-lt"/>
                          <a:ea typeface="+mn-ea"/>
                          <a:cs typeface="+mn-cs"/>
                        </a:rPr>
                        <a:t>Check in (Commit)</a:t>
                      </a:r>
                      <a:endParaRPr kumimoji="0" lang="en-SG" sz="1400" b="0" i="0" u="none" strike="noStrike" kern="1200" baseline="0" dirty="0" smtClean="0">
                        <a:solidFill>
                          <a:schemeClr val="dk1"/>
                        </a:solidFill>
                        <a:latin typeface="+mn-lt"/>
                        <a:ea typeface="+mn-ea"/>
                        <a:cs typeface="+mn-cs"/>
                      </a:endParaRPr>
                    </a:p>
                  </a:txBody>
                  <a:tcPr marT="45723" marB="45723"/>
                </a:tc>
                <a:tc>
                  <a:txBody>
                    <a:bodyPr/>
                    <a:lstStyle/>
                    <a:p>
                      <a:r>
                        <a:rPr kumimoji="0" lang="en-SG" sz="1400" b="0" i="0" u="none" strike="noStrike" kern="1200" baseline="0" dirty="0" smtClean="0">
                          <a:solidFill>
                            <a:schemeClr val="dk1"/>
                          </a:solidFill>
                          <a:latin typeface="+mn-lt"/>
                          <a:ea typeface="+mn-ea"/>
                          <a:cs typeface="+mn-cs"/>
                        </a:rPr>
                        <a:t>Uploads a changed file or a set of changed files to the repository. Commonly known as commit. </a:t>
                      </a:r>
                    </a:p>
                  </a:txBody>
                  <a:tcPr marT="45723" marB="45723"/>
                </a:tc>
              </a:tr>
              <a:tr h="518196">
                <a:tc>
                  <a:txBody>
                    <a:bodyPr/>
                    <a:lstStyle/>
                    <a:p>
                      <a:r>
                        <a:rPr lang="en-US" sz="1400" dirty="0" smtClean="0"/>
                        <a:t>Revision</a:t>
                      </a:r>
                      <a:endParaRPr lang="en-SG" sz="1400" dirty="0"/>
                    </a:p>
                  </a:txBody>
                  <a:tcPr marT="45723" marB="45723"/>
                </a:tc>
                <a:tc>
                  <a:txBody>
                    <a:bodyPr/>
                    <a:lstStyle/>
                    <a:p>
                      <a:r>
                        <a:rPr kumimoji="0" lang="en-SG" sz="1400" b="0" i="0" u="none" strike="noStrike" kern="1200" baseline="0" dirty="0" smtClean="0">
                          <a:solidFill>
                            <a:schemeClr val="dk1"/>
                          </a:solidFill>
                          <a:latin typeface="+mn-lt"/>
                          <a:ea typeface="+mn-ea"/>
                          <a:cs typeface="+mn-cs"/>
                        </a:rPr>
                        <a:t>A revision is the set of changes whenever a check in is performed. Each revision is given a number. </a:t>
                      </a:r>
                    </a:p>
                  </a:txBody>
                  <a:tcPr marT="45723" marB="45723"/>
                </a:tc>
              </a:tr>
              <a:tr h="370866">
                <a:tc>
                  <a:txBody>
                    <a:bodyPr/>
                    <a:lstStyle/>
                    <a:p>
                      <a:r>
                        <a:rPr lang="en-US" sz="1400" dirty="0" smtClean="0"/>
                        <a:t>Check</a:t>
                      </a:r>
                      <a:r>
                        <a:rPr lang="en-US" sz="1400" baseline="0" dirty="0" smtClean="0"/>
                        <a:t> out</a:t>
                      </a:r>
                      <a:endParaRPr lang="en-SG" sz="1400" dirty="0"/>
                    </a:p>
                  </a:txBody>
                  <a:tcPr marT="45723" marB="45723"/>
                </a:tc>
                <a:tc>
                  <a:txBody>
                    <a:bodyPr/>
                    <a:lstStyle/>
                    <a:p>
                      <a:r>
                        <a:rPr kumimoji="0" lang="en-SG" sz="1400" b="0" i="0" u="none" strike="noStrike" kern="1200" baseline="0" dirty="0" smtClean="0">
                          <a:solidFill>
                            <a:schemeClr val="dk1"/>
                          </a:solidFill>
                          <a:latin typeface="+mn-lt"/>
                          <a:ea typeface="+mn-ea"/>
                          <a:cs typeface="+mn-cs"/>
                        </a:rPr>
                        <a:t>Downloads a file or a set of files from the repository (for the first time).</a:t>
                      </a:r>
                    </a:p>
                  </a:txBody>
                  <a:tcPr marT="45723" marB="45723"/>
                </a:tc>
              </a:tr>
              <a:tr h="518196">
                <a:tc>
                  <a:txBody>
                    <a:bodyPr/>
                    <a:lstStyle/>
                    <a:p>
                      <a:r>
                        <a:rPr lang="en-US" sz="1400" dirty="0" smtClean="0"/>
                        <a:t>Add</a:t>
                      </a:r>
                      <a:endParaRPr lang="en-SG" sz="14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baseline="0" dirty="0" smtClean="0">
                          <a:solidFill>
                            <a:schemeClr val="dk1"/>
                          </a:solidFill>
                          <a:latin typeface="+mn-lt"/>
                          <a:ea typeface="+mn-ea"/>
                          <a:cs typeface="+mn-cs"/>
                        </a:rPr>
                        <a:t>Tells the Version Control System to track a file, a set of files or a directory. These tracked files do not go into the repository until the next check in. </a:t>
                      </a:r>
                    </a:p>
                  </a:txBody>
                  <a:tcPr marT="45723" marB="45723"/>
                </a:tc>
              </a:tr>
              <a:tr h="518196">
                <a:tc>
                  <a:txBody>
                    <a:bodyPr/>
                    <a:lstStyle/>
                    <a:p>
                      <a:r>
                        <a:rPr lang="en-US" sz="1400" dirty="0" smtClean="0"/>
                        <a:t>Update</a:t>
                      </a:r>
                      <a:endParaRPr lang="en-SG" sz="1400" dirty="0"/>
                    </a:p>
                  </a:txBody>
                  <a:tcPr marT="45723" marB="45723"/>
                </a:tc>
                <a:tc>
                  <a:txBody>
                    <a:bodyPr/>
                    <a:lstStyle/>
                    <a:p>
                      <a:r>
                        <a:rPr kumimoji="0" lang="en-SG" sz="1400" b="0" i="0" u="none" strike="noStrike" kern="1200" baseline="0" dirty="0" smtClean="0">
                          <a:solidFill>
                            <a:schemeClr val="dk1"/>
                          </a:solidFill>
                          <a:latin typeface="+mn-lt"/>
                          <a:ea typeface="+mn-ea"/>
                          <a:cs typeface="+mn-cs"/>
                        </a:rPr>
                        <a:t>Synchronize the files in your working copy with the latest files from the repository. This is normally performed after a check out. </a:t>
                      </a:r>
                    </a:p>
                  </a:txBody>
                  <a:tcPr marT="45723" marB="45723"/>
                </a:tc>
              </a:tr>
              <a:tr h="518196">
                <a:tc>
                  <a:txBody>
                    <a:bodyPr/>
                    <a:lstStyle/>
                    <a:p>
                      <a:r>
                        <a:rPr lang="en-US" sz="1400" dirty="0" smtClean="0"/>
                        <a:t>Revert</a:t>
                      </a:r>
                      <a:endParaRPr lang="en-SG" sz="14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baseline="0" dirty="0" smtClean="0">
                          <a:solidFill>
                            <a:schemeClr val="dk1"/>
                          </a:solidFill>
                          <a:latin typeface="+mn-lt"/>
                          <a:ea typeface="+mn-ea"/>
                          <a:cs typeface="+mn-cs"/>
                        </a:rPr>
                        <a:t>Discards all changes in the working copy and use a specified revision from the repository.</a:t>
                      </a:r>
                    </a:p>
                  </a:txBody>
                  <a:tcPr marT="45723" marB="45723"/>
                </a:tc>
              </a:tr>
              <a:tr h="370866">
                <a:tc>
                  <a:txBody>
                    <a:bodyPr/>
                    <a:lstStyle/>
                    <a:p>
                      <a:r>
                        <a:rPr lang="en-US" sz="1400" dirty="0" smtClean="0"/>
                        <a:t>Tag</a:t>
                      </a:r>
                      <a:endParaRPr lang="en-SG" sz="1400" dirty="0"/>
                    </a:p>
                  </a:txBody>
                  <a:tcPr marT="45723" marB="45723"/>
                </a:tc>
                <a:tc>
                  <a:txBody>
                    <a:bodyPr/>
                    <a:lstStyle/>
                    <a:p>
                      <a:r>
                        <a:rPr kumimoji="0" lang="en-SG" sz="1400" b="0" i="0" u="none" strike="noStrike" kern="1200" baseline="0" dirty="0" smtClean="0">
                          <a:solidFill>
                            <a:schemeClr val="dk1"/>
                          </a:solidFill>
                          <a:latin typeface="+mn-lt"/>
                          <a:ea typeface="+mn-ea"/>
                          <a:cs typeface="+mn-cs"/>
                        </a:rPr>
                        <a:t>Label a revision for easy reference. </a:t>
                      </a:r>
                    </a:p>
                  </a:txBody>
                  <a:tcPr marT="45723" marB="45723"/>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smtClean="0"/>
              <a:t>Create a local repository</a:t>
            </a:r>
            <a:endParaRPr lang="en-SG"/>
          </a:p>
        </p:txBody>
      </p:sp>
      <p:sp>
        <p:nvSpPr>
          <p:cNvPr id="10243" name="Text Placeholder 4"/>
          <p:cNvSpPr>
            <a:spLocks noGrp="1"/>
          </p:cNvSpPr>
          <p:nvPr>
            <p:ph type="body" idx="1"/>
          </p:nvPr>
        </p:nvSpPr>
        <p:spPr>
          <a:xfrm>
            <a:off x="530225" y="2705100"/>
            <a:ext cx="7772400" cy="1509713"/>
          </a:xfrm>
        </p:spPr>
        <p:txBody>
          <a:bodyPr/>
          <a:lstStyle/>
          <a:p>
            <a:pPr eaLnBrk="1" hangingPunct="1"/>
            <a:endParaRPr lang="en-SG"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eaLnBrk="1" hangingPunct="1"/>
            <a:r>
              <a:rPr lang="en-US" smtClean="0"/>
              <a:t>What is a repository?</a:t>
            </a:r>
            <a:endParaRPr lang="en-SG" smtClean="0"/>
          </a:p>
        </p:txBody>
      </p:sp>
      <p:sp>
        <p:nvSpPr>
          <p:cNvPr id="11267" name="Content Placeholder 4"/>
          <p:cNvSpPr>
            <a:spLocks noGrp="1"/>
          </p:cNvSpPr>
          <p:nvPr>
            <p:ph idx="1"/>
          </p:nvPr>
        </p:nvSpPr>
        <p:spPr/>
        <p:txBody>
          <a:bodyPr/>
          <a:lstStyle/>
          <a:p>
            <a:pPr eaLnBrk="1" hangingPunct="1"/>
            <a:r>
              <a:rPr lang="en-SG" smtClean="0"/>
              <a:t>The database where the files and historical data are stored, including the author of the changes and the summary of each change. Commonly called repo for short.</a:t>
            </a:r>
          </a:p>
        </p:txBody>
      </p:sp>
      <p:sp>
        <p:nvSpPr>
          <p:cNvPr id="6" name="Can 5"/>
          <p:cNvSpPr/>
          <p:nvPr/>
        </p:nvSpPr>
        <p:spPr>
          <a:xfrm>
            <a:off x="2987675" y="3284538"/>
            <a:ext cx="3168650" cy="3387725"/>
          </a:xfrm>
          <a:prstGeom prst="ca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4000" b="1" dirty="0"/>
              <a:t>Repository (Repo)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whatthetech.com/blog/wp-content/uploads/2010/08/leopard-folder.png"/>
          <p:cNvPicPr>
            <a:picLocks noChangeAspect="1" noChangeArrowheads="1"/>
          </p:cNvPicPr>
          <p:nvPr/>
        </p:nvPicPr>
        <p:blipFill>
          <a:blip r:embed="rId2" cstate="print"/>
          <a:srcRect/>
          <a:stretch>
            <a:fillRect/>
          </a:stretch>
        </p:blipFill>
        <p:spPr bwMode="auto">
          <a:xfrm>
            <a:off x="2133600" y="1981200"/>
            <a:ext cx="4876800" cy="4876800"/>
          </a:xfrm>
          <a:prstGeom prst="rect">
            <a:avLst/>
          </a:prstGeom>
          <a:noFill/>
          <a:ln w="9525">
            <a:noFill/>
            <a:miter lim="800000"/>
            <a:headEnd/>
            <a:tailEnd/>
          </a:ln>
        </p:spPr>
      </p:pic>
      <p:sp>
        <p:nvSpPr>
          <p:cNvPr id="12291" name="Title 1"/>
          <p:cNvSpPr>
            <a:spLocks noGrp="1"/>
          </p:cNvSpPr>
          <p:nvPr>
            <p:ph type="title"/>
          </p:nvPr>
        </p:nvSpPr>
        <p:spPr/>
        <p:txBody>
          <a:bodyPr/>
          <a:lstStyle/>
          <a:p>
            <a:pPr eaLnBrk="1" hangingPunct="1"/>
            <a:r>
              <a:rPr lang="en-US" smtClean="0"/>
              <a:t>What is a working copy?</a:t>
            </a:r>
            <a:endParaRPr lang="en-SG" smtClean="0"/>
          </a:p>
        </p:txBody>
      </p:sp>
      <p:sp>
        <p:nvSpPr>
          <p:cNvPr id="12292" name="Content Placeholder 2"/>
          <p:cNvSpPr>
            <a:spLocks noGrp="1"/>
          </p:cNvSpPr>
          <p:nvPr>
            <p:ph idx="1"/>
          </p:nvPr>
        </p:nvSpPr>
        <p:spPr/>
        <p:txBody>
          <a:bodyPr/>
          <a:lstStyle/>
          <a:p>
            <a:pPr eaLnBrk="1" hangingPunct="1"/>
            <a:r>
              <a:rPr lang="en-SG" smtClean="0"/>
              <a:t>The local directory of your files which you work 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t>A basic overview</a:t>
            </a:r>
            <a:endParaRPr lang="en-SG" dirty="0"/>
          </a:p>
        </p:txBody>
      </p:sp>
      <p:sp>
        <p:nvSpPr>
          <p:cNvPr id="31" name="Can 30"/>
          <p:cNvSpPr/>
          <p:nvPr/>
        </p:nvSpPr>
        <p:spPr>
          <a:xfrm>
            <a:off x="7554913" y="4030663"/>
            <a:ext cx="1330325" cy="1420812"/>
          </a:xfrm>
          <a:prstGeom prst="ca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1600" b="1" dirty="0"/>
              <a:t>Repository (Repo)</a:t>
            </a:r>
          </a:p>
        </p:txBody>
      </p:sp>
      <p:grpSp>
        <p:nvGrpSpPr>
          <p:cNvPr id="13316" name="Group 31"/>
          <p:cNvGrpSpPr>
            <a:grpSpLocks/>
          </p:cNvGrpSpPr>
          <p:nvPr/>
        </p:nvGrpSpPr>
        <p:grpSpPr bwMode="auto">
          <a:xfrm>
            <a:off x="736600" y="3890963"/>
            <a:ext cx="1144588" cy="1639887"/>
            <a:chOff x="1240507" y="3132786"/>
            <a:chExt cx="1144320" cy="1640440"/>
          </a:xfrm>
        </p:grpSpPr>
        <p:pic>
          <p:nvPicPr>
            <p:cNvPr id="13344" name="Picture 12" descr="http://www.deviantart.com/download/158746443/Stick_Figure_by_101stickfigure101.jpg"/>
            <p:cNvPicPr>
              <a:picLocks noChangeAspect="1" noChangeArrowheads="1"/>
            </p:cNvPicPr>
            <p:nvPr/>
          </p:nvPicPr>
          <p:blipFill>
            <a:blip r:embed="rId2" cstate="print"/>
            <a:srcRect l="11852" t="8556" r="10626" b="12032"/>
            <a:stretch>
              <a:fillRect/>
            </a:stretch>
          </p:blipFill>
          <p:spPr bwMode="auto">
            <a:xfrm>
              <a:off x="1240507" y="3132786"/>
              <a:ext cx="1144320" cy="1265886"/>
            </a:xfrm>
            <a:prstGeom prst="rect">
              <a:avLst/>
            </a:prstGeom>
            <a:noFill/>
            <a:ln w="9525">
              <a:noFill/>
              <a:miter lim="800000"/>
              <a:headEnd/>
              <a:tailEnd/>
            </a:ln>
          </p:spPr>
        </p:pic>
        <p:sp>
          <p:nvSpPr>
            <p:cNvPr id="13345" name="TextBox 33"/>
            <p:cNvSpPr txBox="1">
              <a:spLocks noChangeArrowheads="1"/>
            </p:cNvSpPr>
            <p:nvPr/>
          </p:nvSpPr>
          <p:spPr bwMode="auto">
            <a:xfrm>
              <a:off x="1458884" y="4403894"/>
              <a:ext cx="707566" cy="369332"/>
            </a:xfrm>
            <a:prstGeom prst="rect">
              <a:avLst/>
            </a:prstGeom>
            <a:noFill/>
            <a:ln w="9525">
              <a:noFill/>
              <a:miter lim="800000"/>
              <a:headEnd/>
              <a:tailEnd/>
            </a:ln>
          </p:spPr>
          <p:txBody>
            <a:bodyPr wrap="none">
              <a:spAutoFit/>
            </a:bodyPr>
            <a:lstStyle/>
            <a:p>
              <a:pPr algn="ctr"/>
              <a:r>
                <a:rPr lang="en-US" b="1">
                  <a:solidFill>
                    <a:schemeClr val="accent1"/>
                  </a:solidFill>
                </a:rPr>
                <a:t>Steve</a:t>
              </a:r>
              <a:endParaRPr lang="en-SG" b="1">
                <a:solidFill>
                  <a:schemeClr val="accent1"/>
                </a:solidFill>
              </a:endParaRPr>
            </a:p>
          </p:txBody>
        </p:sp>
      </p:grpSp>
      <p:grpSp>
        <p:nvGrpSpPr>
          <p:cNvPr id="13317" name="Group 34"/>
          <p:cNvGrpSpPr>
            <a:grpSpLocks/>
          </p:cNvGrpSpPr>
          <p:nvPr/>
        </p:nvGrpSpPr>
        <p:grpSpPr bwMode="auto">
          <a:xfrm>
            <a:off x="3213100" y="3362325"/>
            <a:ext cx="2514600" cy="2697163"/>
            <a:chOff x="3200400" y="2483522"/>
            <a:chExt cx="2514600" cy="2698078"/>
          </a:xfrm>
        </p:grpSpPr>
        <p:pic>
          <p:nvPicPr>
            <p:cNvPr id="13340" name="Picture 35"/>
            <p:cNvPicPr>
              <a:picLocks noChangeAspect="1"/>
            </p:cNvPicPr>
            <p:nvPr/>
          </p:nvPicPr>
          <p:blipFill>
            <a:blip r:embed="rId3" cstate="print"/>
            <a:srcRect l="10745" t="14301" r="16611" b="19048"/>
            <a:stretch>
              <a:fillRect/>
            </a:stretch>
          </p:blipFill>
          <p:spPr bwMode="auto">
            <a:xfrm>
              <a:off x="3827079" y="2483522"/>
              <a:ext cx="1261242" cy="945931"/>
            </a:xfrm>
            <a:prstGeom prst="rect">
              <a:avLst/>
            </a:prstGeom>
            <a:noFill/>
            <a:ln w="9525">
              <a:noFill/>
              <a:miter lim="800000"/>
              <a:headEnd/>
              <a:tailEnd/>
            </a:ln>
          </p:spPr>
        </p:pic>
        <p:sp>
          <p:nvSpPr>
            <p:cNvPr id="37" name="Snip Diagonal Corner Rectangle 36"/>
            <p:cNvSpPr/>
            <p:nvPr/>
          </p:nvSpPr>
          <p:spPr>
            <a:xfrm>
              <a:off x="3429000" y="4190664"/>
              <a:ext cx="2057400" cy="838484"/>
            </a:xfrm>
            <a:prstGeom prst="snip2DiagRect">
              <a:avLst/>
            </a:prstGeom>
          </p:spPr>
          <p:style>
            <a:lnRef idx="3">
              <a:schemeClr val="lt1"/>
            </a:lnRef>
            <a:fillRef idx="1">
              <a:schemeClr val="dk1"/>
            </a:fillRef>
            <a:effectRef idx="1">
              <a:schemeClr val="dk1"/>
            </a:effectRef>
            <a:fontRef idx="minor">
              <a:schemeClr val="lt1"/>
            </a:fontRef>
          </p:style>
          <p:txBody>
            <a:bodyPr anchor="ctr"/>
            <a:lstStyle/>
            <a:p>
              <a:pPr algn="ctr">
                <a:defRPr/>
              </a:pPr>
              <a:r>
                <a:rPr lang="en-US" b="1" dirty="0"/>
                <a:t>Version Control System Client</a:t>
              </a:r>
              <a:endParaRPr lang="en-SG" b="1" dirty="0"/>
            </a:p>
          </p:txBody>
        </p:sp>
        <p:sp>
          <p:nvSpPr>
            <p:cNvPr id="13342" name="TextBox 37"/>
            <p:cNvSpPr txBox="1">
              <a:spLocks noChangeArrowheads="1"/>
            </p:cNvSpPr>
            <p:nvPr/>
          </p:nvSpPr>
          <p:spPr bwMode="auto">
            <a:xfrm>
              <a:off x="3711149" y="3397311"/>
              <a:ext cx="1519327" cy="369332"/>
            </a:xfrm>
            <a:prstGeom prst="rect">
              <a:avLst/>
            </a:prstGeom>
            <a:noFill/>
            <a:ln w="9525">
              <a:noFill/>
              <a:miter lim="800000"/>
              <a:headEnd/>
              <a:tailEnd/>
            </a:ln>
          </p:spPr>
          <p:txBody>
            <a:bodyPr wrap="none">
              <a:spAutoFit/>
            </a:bodyPr>
            <a:lstStyle/>
            <a:p>
              <a:pPr algn="ctr"/>
              <a:r>
                <a:rPr lang="en-US" b="1"/>
                <a:t>Working Copy</a:t>
              </a:r>
              <a:endParaRPr lang="en-SG" b="1"/>
            </a:p>
          </p:txBody>
        </p:sp>
        <p:sp>
          <p:nvSpPr>
            <p:cNvPr id="39" name="Rectangle 38"/>
            <p:cNvSpPr/>
            <p:nvPr/>
          </p:nvSpPr>
          <p:spPr>
            <a:xfrm>
              <a:off x="3200400" y="2483522"/>
              <a:ext cx="2514600" cy="26980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dirty="0"/>
            </a:p>
          </p:txBody>
        </p:sp>
      </p:grpSp>
      <p:grpSp>
        <p:nvGrpSpPr>
          <p:cNvPr id="40" name="Group 39"/>
          <p:cNvGrpSpPr>
            <a:grpSpLocks/>
          </p:cNvGrpSpPr>
          <p:nvPr/>
        </p:nvGrpSpPr>
        <p:grpSpPr bwMode="auto">
          <a:xfrm>
            <a:off x="431800" y="2438400"/>
            <a:ext cx="3179763" cy="1504950"/>
            <a:chOff x="533400" y="1362670"/>
            <a:chExt cx="3179379" cy="1505519"/>
          </a:xfrm>
        </p:grpSpPr>
        <p:sp>
          <p:nvSpPr>
            <p:cNvPr id="41" name="TextBox 40"/>
            <p:cNvSpPr txBox="1"/>
            <p:nvPr/>
          </p:nvSpPr>
          <p:spPr>
            <a:xfrm>
              <a:off x="533400" y="1362670"/>
              <a:ext cx="2133600" cy="92333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lvl="1">
                <a:defRPr/>
              </a:pPr>
              <a:r>
                <a:rPr lang="en-SG" dirty="0"/>
                <a:t>The set of files you are currently working on.</a:t>
              </a:r>
            </a:p>
          </p:txBody>
        </p:sp>
        <p:cxnSp>
          <p:nvCxnSpPr>
            <p:cNvPr id="42" name="Straight Arrow Connector 41"/>
            <p:cNvCxnSpPr>
              <a:endCxn id="0" idx="1"/>
            </p:cNvCxnSpPr>
            <p:nvPr/>
          </p:nvCxnSpPr>
          <p:spPr>
            <a:xfrm>
              <a:off x="2666742" y="1824808"/>
              <a:ext cx="1046037" cy="104338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43" name="Group 42"/>
          <p:cNvGrpSpPr>
            <a:grpSpLocks/>
          </p:cNvGrpSpPr>
          <p:nvPr/>
        </p:nvGrpSpPr>
        <p:grpSpPr bwMode="auto">
          <a:xfrm>
            <a:off x="6681788" y="2676525"/>
            <a:ext cx="2020887" cy="1354138"/>
            <a:chOff x="6783218" y="1600200"/>
            <a:chExt cx="2020008" cy="1354229"/>
          </a:xfrm>
        </p:grpSpPr>
        <p:sp>
          <p:nvSpPr>
            <p:cNvPr id="44" name="TextBox 43"/>
            <p:cNvSpPr txBox="1"/>
            <p:nvPr/>
          </p:nvSpPr>
          <p:spPr>
            <a:xfrm>
              <a:off x="6783218" y="1600200"/>
              <a:ext cx="2020008" cy="91440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lvl="1">
                <a:defRPr/>
              </a:pPr>
              <a:r>
                <a:rPr lang="en-SG" dirty="0"/>
                <a:t>Where files and historical data are stored</a:t>
              </a:r>
            </a:p>
          </p:txBody>
        </p:sp>
        <p:cxnSp>
          <p:nvCxnSpPr>
            <p:cNvPr id="45" name="Straight Arrow Connector 44"/>
            <p:cNvCxnSpPr>
              <a:endCxn id="31" idx="1"/>
            </p:cNvCxnSpPr>
            <p:nvPr/>
          </p:nvCxnSpPr>
          <p:spPr>
            <a:xfrm>
              <a:off x="7794015" y="2514661"/>
              <a:ext cx="526821" cy="43976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46" name="Group 45"/>
          <p:cNvGrpSpPr>
            <a:grpSpLocks/>
          </p:cNvGrpSpPr>
          <p:nvPr/>
        </p:nvGrpSpPr>
        <p:grpSpPr bwMode="auto">
          <a:xfrm>
            <a:off x="1762125" y="4997450"/>
            <a:ext cx="1560513" cy="862013"/>
            <a:chOff x="1881267" y="4625519"/>
            <a:chExt cx="1560780" cy="862682"/>
          </a:xfrm>
        </p:grpSpPr>
        <p:cxnSp>
          <p:nvCxnSpPr>
            <p:cNvPr id="47" name="Straight Arrow Connector 46"/>
            <p:cNvCxnSpPr>
              <a:endCxn id="37" idx="2"/>
            </p:cNvCxnSpPr>
            <p:nvPr/>
          </p:nvCxnSpPr>
          <p:spPr>
            <a:xfrm>
              <a:off x="1881267" y="4676358"/>
              <a:ext cx="1560780" cy="81184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3331" name="TextBox 47"/>
            <p:cNvSpPr txBox="1">
              <a:spLocks noChangeArrowheads="1"/>
            </p:cNvSpPr>
            <p:nvPr/>
          </p:nvSpPr>
          <p:spPr bwMode="auto">
            <a:xfrm rot="1728825">
              <a:off x="2314015" y="4625519"/>
              <a:ext cx="601447" cy="369332"/>
            </a:xfrm>
            <a:prstGeom prst="rect">
              <a:avLst/>
            </a:prstGeom>
            <a:noFill/>
            <a:ln w="9525">
              <a:noFill/>
              <a:miter lim="800000"/>
              <a:headEnd/>
              <a:tailEnd/>
            </a:ln>
          </p:spPr>
          <p:txBody>
            <a:bodyPr wrap="none">
              <a:spAutoFit/>
            </a:bodyPr>
            <a:lstStyle/>
            <a:p>
              <a:r>
                <a:rPr lang="en-US" b="1"/>
                <a:t>uses</a:t>
              </a:r>
              <a:endParaRPr lang="en-SG" b="1"/>
            </a:p>
          </p:txBody>
        </p:sp>
      </p:grpSp>
      <p:grpSp>
        <p:nvGrpSpPr>
          <p:cNvPr id="49" name="Group 48"/>
          <p:cNvGrpSpPr>
            <a:grpSpLocks/>
          </p:cNvGrpSpPr>
          <p:nvPr/>
        </p:nvGrpSpPr>
        <p:grpSpPr bwMode="auto">
          <a:xfrm>
            <a:off x="1652588" y="3924300"/>
            <a:ext cx="1958975" cy="708025"/>
            <a:chOff x="1753920" y="2848970"/>
            <a:chExt cx="1958859" cy="708015"/>
          </a:xfrm>
        </p:grpSpPr>
        <p:cxnSp>
          <p:nvCxnSpPr>
            <p:cNvPr id="50" name="Straight Arrow Connector 49"/>
            <p:cNvCxnSpPr>
              <a:stCxn id="0" idx="3"/>
              <a:endCxn id="0" idx="1"/>
            </p:cNvCxnSpPr>
            <p:nvPr/>
          </p:nvCxnSpPr>
          <p:spPr>
            <a:xfrm flipV="1">
              <a:off x="1753920" y="2868020"/>
              <a:ext cx="1958859" cy="688965"/>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3329" name="TextBox 50"/>
            <p:cNvSpPr txBox="1">
              <a:spLocks noChangeArrowheads="1"/>
            </p:cNvSpPr>
            <p:nvPr/>
          </p:nvSpPr>
          <p:spPr bwMode="auto">
            <a:xfrm rot="-1199595">
              <a:off x="2067510" y="2848970"/>
              <a:ext cx="1059264" cy="369332"/>
            </a:xfrm>
            <a:prstGeom prst="rect">
              <a:avLst/>
            </a:prstGeom>
            <a:noFill/>
            <a:ln w="9525">
              <a:noFill/>
              <a:miter lim="800000"/>
              <a:headEnd/>
              <a:tailEnd/>
            </a:ln>
          </p:spPr>
          <p:txBody>
            <a:bodyPr wrap="none">
              <a:spAutoFit/>
            </a:bodyPr>
            <a:lstStyle/>
            <a:p>
              <a:r>
                <a:rPr lang="en-US" b="1"/>
                <a:t>works on</a:t>
              </a:r>
              <a:endParaRPr lang="en-SG" b="1"/>
            </a:p>
          </p:txBody>
        </p:sp>
      </p:grpSp>
      <p:grpSp>
        <p:nvGrpSpPr>
          <p:cNvPr id="52" name="Group 51"/>
          <p:cNvGrpSpPr>
            <a:grpSpLocks/>
          </p:cNvGrpSpPr>
          <p:nvPr/>
        </p:nvGrpSpPr>
        <p:grpSpPr bwMode="auto">
          <a:xfrm>
            <a:off x="5508625" y="4900613"/>
            <a:ext cx="2054225" cy="892175"/>
            <a:chOff x="5729090" y="3641444"/>
            <a:chExt cx="2055291" cy="892722"/>
          </a:xfrm>
        </p:grpSpPr>
        <p:cxnSp>
          <p:nvCxnSpPr>
            <p:cNvPr id="53" name="Straight Arrow Connector 52"/>
            <p:cNvCxnSpPr/>
            <p:nvPr/>
          </p:nvCxnSpPr>
          <p:spPr>
            <a:xfrm flipV="1">
              <a:off x="5729090" y="3641444"/>
              <a:ext cx="2055291" cy="892722"/>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3327" name="TextBox 53"/>
            <p:cNvSpPr txBox="1">
              <a:spLocks noChangeArrowheads="1"/>
            </p:cNvSpPr>
            <p:nvPr/>
          </p:nvSpPr>
          <p:spPr bwMode="auto">
            <a:xfrm rot="-1399850">
              <a:off x="6128100" y="3737253"/>
              <a:ext cx="1026167" cy="369332"/>
            </a:xfrm>
            <a:prstGeom prst="rect">
              <a:avLst/>
            </a:prstGeom>
            <a:noFill/>
            <a:ln w="9525">
              <a:noFill/>
              <a:miter lim="800000"/>
              <a:headEnd/>
              <a:tailEnd/>
            </a:ln>
          </p:spPr>
          <p:txBody>
            <a:bodyPr wrap="none">
              <a:spAutoFit/>
            </a:bodyPr>
            <a:lstStyle/>
            <a:p>
              <a:r>
                <a:rPr lang="en-US" b="1"/>
                <a:t>interacts</a:t>
              </a:r>
              <a:endParaRPr lang="en-SG" b="1"/>
            </a:p>
          </p:txBody>
        </p:sp>
      </p:grpSp>
      <p:grpSp>
        <p:nvGrpSpPr>
          <p:cNvPr id="55" name="Group 54"/>
          <p:cNvGrpSpPr>
            <a:grpSpLocks/>
          </p:cNvGrpSpPr>
          <p:nvPr/>
        </p:nvGrpSpPr>
        <p:grpSpPr bwMode="auto">
          <a:xfrm>
            <a:off x="5137150" y="3905250"/>
            <a:ext cx="2460625" cy="804863"/>
            <a:chOff x="5239043" y="2830331"/>
            <a:chExt cx="2459628" cy="804708"/>
          </a:xfrm>
        </p:grpSpPr>
        <p:cxnSp>
          <p:nvCxnSpPr>
            <p:cNvPr id="56" name="Straight Arrow Connector 55"/>
            <p:cNvCxnSpPr/>
            <p:nvPr/>
          </p:nvCxnSpPr>
          <p:spPr>
            <a:xfrm>
              <a:off x="5239043" y="2830331"/>
              <a:ext cx="2250163" cy="804708"/>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3325" name="TextBox 56"/>
            <p:cNvSpPr txBox="1">
              <a:spLocks noChangeArrowheads="1"/>
            </p:cNvSpPr>
            <p:nvPr/>
          </p:nvSpPr>
          <p:spPr bwMode="auto">
            <a:xfrm rot="1219977">
              <a:off x="5835417" y="3015122"/>
              <a:ext cx="1863254" cy="369332"/>
            </a:xfrm>
            <a:prstGeom prst="rect">
              <a:avLst/>
            </a:prstGeom>
            <a:noFill/>
            <a:ln w="9525">
              <a:noFill/>
              <a:miter lim="800000"/>
              <a:headEnd/>
              <a:tailEnd/>
            </a:ln>
          </p:spPr>
          <p:txBody>
            <a:bodyPr>
              <a:spAutoFit/>
            </a:bodyPr>
            <a:lstStyle/>
            <a:p>
              <a:r>
                <a:rPr lang="en-US" b="1"/>
                <a:t>file operations</a:t>
              </a:r>
              <a:endParaRPr lang="en-SG"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40"/>
                                        </p:tgtEl>
                                      </p:cBhvr>
                                    </p:animEffect>
                                    <p:set>
                                      <p:cBhvr>
                                        <p:cTn id="20" dur="1" fill="hold">
                                          <p:stCondLst>
                                            <p:cond delay="499"/>
                                          </p:stCondLst>
                                        </p:cTn>
                                        <p:tgtEl>
                                          <p:spTgt spid="4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arn(outVertical)">
                                      <p:cBhvr>
                                        <p:cTn id="25" dur="500"/>
                                        <p:tgtEl>
                                          <p:spTgt spid="49"/>
                                        </p:tgtEl>
                                      </p:cBhvr>
                                    </p:animEffect>
                                  </p:childTnLst>
                                </p:cTn>
                              </p:par>
                            </p:childTnLst>
                          </p:cTn>
                        </p:par>
                        <p:par>
                          <p:cTn id="26" fill="hold" nodeType="afterGroup">
                            <p:stCondLst>
                              <p:cond delay="500"/>
                            </p:stCondLst>
                            <p:childTnLst>
                              <p:par>
                                <p:cTn id="27" presetID="16" presetClass="entr" presetSubtype="37" fill="hold" nodeType="afterEffect">
                                  <p:stCondLst>
                                    <p:cond delay="2000"/>
                                  </p:stCondLst>
                                  <p:childTnLst>
                                    <p:set>
                                      <p:cBhvr>
                                        <p:cTn id="28" dur="1" fill="hold">
                                          <p:stCondLst>
                                            <p:cond delay="0"/>
                                          </p:stCondLst>
                                        </p:cTn>
                                        <p:tgtEl>
                                          <p:spTgt spid="46"/>
                                        </p:tgtEl>
                                        <p:attrNameLst>
                                          <p:attrName>style.visibility</p:attrName>
                                        </p:attrNameLst>
                                      </p:cBhvr>
                                      <p:to>
                                        <p:strVal val="visible"/>
                                      </p:to>
                                    </p:set>
                                    <p:animEffect transition="in" filter="barn(outVertical)">
                                      <p:cBhvr>
                                        <p:cTn id="29" dur="500"/>
                                        <p:tgtEl>
                                          <p:spTgt spid="46"/>
                                        </p:tgtEl>
                                      </p:cBhvr>
                                    </p:animEffect>
                                  </p:childTnLst>
                                </p:cTn>
                              </p:par>
                            </p:childTnLst>
                          </p:cTn>
                        </p:par>
                        <p:par>
                          <p:cTn id="30" fill="hold" nodeType="afterGroup">
                            <p:stCondLst>
                              <p:cond delay="3000"/>
                            </p:stCondLst>
                            <p:childTnLst>
                              <p:par>
                                <p:cTn id="31" presetID="16" presetClass="entr" presetSubtype="37" fill="hold" nodeType="afterEffect">
                                  <p:stCondLst>
                                    <p:cond delay="1000"/>
                                  </p:stCondLst>
                                  <p:childTnLst>
                                    <p:set>
                                      <p:cBhvr>
                                        <p:cTn id="32" dur="1" fill="hold">
                                          <p:stCondLst>
                                            <p:cond delay="0"/>
                                          </p:stCondLst>
                                        </p:cTn>
                                        <p:tgtEl>
                                          <p:spTgt spid="52"/>
                                        </p:tgtEl>
                                        <p:attrNameLst>
                                          <p:attrName>style.visibility</p:attrName>
                                        </p:attrNameLst>
                                      </p:cBhvr>
                                      <p:to>
                                        <p:strVal val="visible"/>
                                      </p:to>
                                    </p:set>
                                    <p:animEffect transition="in" filter="barn(outVertical)">
                                      <p:cBhvr>
                                        <p:cTn id="33" dur="500"/>
                                        <p:tgtEl>
                                          <p:spTgt spid="5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arn(out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1162</TotalTime>
  <Words>2052</Words>
  <Application>Microsoft Office PowerPoint</Application>
  <PresentationFormat>On-screen Show (4:3)</PresentationFormat>
  <Paragraphs>224</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Flow</vt:lpstr>
      <vt:lpstr> A guide to  Revision Control with TortoiseHg   (individual use)</vt:lpstr>
      <vt:lpstr>Introduction to TortoiseHg</vt:lpstr>
      <vt:lpstr>Objectives</vt:lpstr>
      <vt:lpstr>After installation</vt:lpstr>
      <vt:lpstr>Before we begin…</vt:lpstr>
      <vt:lpstr>Create a local repository</vt:lpstr>
      <vt:lpstr>What is a repository?</vt:lpstr>
      <vt:lpstr>What is a working copy?</vt:lpstr>
      <vt:lpstr>A basic overview</vt:lpstr>
      <vt:lpstr>Create a local repository</vt:lpstr>
      <vt:lpstr>Create a local repository</vt:lpstr>
      <vt:lpstr>Create a local repository</vt:lpstr>
      <vt:lpstr>Create a local repository</vt:lpstr>
      <vt:lpstr>Create a local repository</vt:lpstr>
      <vt:lpstr>Add files to the repository</vt:lpstr>
      <vt:lpstr>What is “Add”</vt:lpstr>
      <vt:lpstr>Add files to the repository</vt:lpstr>
      <vt:lpstr>Add files to the repository</vt:lpstr>
      <vt:lpstr>Add files to the repository</vt:lpstr>
      <vt:lpstr>Add files to the repository</vt:lpstr>
      <vt:lpstr>Check in changes to the repository</vt:lpstr>
      <vt:lpstr>What is a check in?</vt:lpstr>
      <vt:lpstr>What happens during a check in?</vt:lpstr>
      <vt:lpstr>What is a revision?</vt:lpstr>
      <vt:lpstr>Check in changes to the repository</vt:lpstr>
      <vt:lpstr>Check in changes to the repository</vt:lpstr>
      <vt:lpstr>Check in changes to the repository</vt:lpstr>
      <vt:lpstr>Check in changes to the repository</vt:lpstr>
      <vt:lpstr>View differences between revisions</vt:lpstr>
      <vt:lpstr>What is a diff?</vt:lpstr>
      <vt:lpstr>An example of diff output</vt:lpstr>
      <vt:lpstr>An example of diff output</vt:lpstr>
      <vt:lpstr>Side-by-side diff comparison</vt:lpstr>
      <vt:lpstr>Side-by-side diff comparison</vt:lpstr>
      <vt:lpstr>View differences between revisions</vt:lpstr>
      <vt:lpstr>View differences between revisions</vt:lpstr>
      <vt:lpstr>View differences between revisions</vt:lpstr>
      <vt:lpstr>View differences between revisions</vt:lpstr>
      <vt:lpstr>View differences between 2 particular revisions</vt:lpstr>
      <vt:lpstr>Revert changes to files</vt:lpstr>
      <vt:lpstr>Revert changes to files</vt:lpstr>
      <vt:lpstr>Revert changes to files</vt:lpstr>
      <vt:lpstr>Revert changes to files</vt:lpstr>
      <vt:lpstr>Revert changes to an earlier revision</vt:lpstr>
      <vt:lpstr>Revert changes to an earlier revision</vt:lpstr>
      <vt:lpstr>Revert changes to an earlier revision</vt:lpstr>
      <vt:lpstr>Revert changes to an earlier revision</vt:lpstr>
      <vt:lpstr>Label a revision for easy reference</vt:lpstr>
      <vt:lpstr>Label a revision for easy reference</vt:lpstr>
      <vt:lpstr>Label a revision for easy reference</vt:lpstr>
      <vt:lpstr>Label a revision for easy reference</vt:lpstr>
      <vt:lpstr>Summary</vt:lpstr>
      <vt:lpstr>Basic concepts of RCS (Individual use)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Teo</dc:creator>
  <cp:lastModifiedBy>Damith C. Rajapakse</cp:lastModifiedBy>
  <cp:revision>513</cp:revision>
  <dcterms:created xsi:type="dcterms:W3CDTF">2011-07-25T06:13:52Z</dcterms:created>
  <dcterms:modified xsi:type="dcterms:W3CDTF">2011-08-22T10:50:20Z</dcterms:modified>
</cp:coreProperties>
</file>