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5" r:id="rId2"/>
    <p:sldId id="259" r:id="rId3"/>
    <p:sldId id="266" r:id="rId4"/>
    <p:sldId id="313" r:id="rId5"/>
    <p:sldId id="257" r:id="rId6"/>
    <p:sldId id="256" r:id="rId7"/>
    <p:sldId id="267" r:id="rId8"/>
    <p:sldId id="260" r:id="rId9"/>
    <p:sldId id="270" r:id="rId10"/>
    <p:sldId id="271" r:id="rId11"/>
    <p:sldId id="261" r:id="rId12"/>
    <p:sldId id="262" r:id="rId13"/>
    <p:sldId id="264" r:id="rId14"/>
    <p:sldId id="272" r:id="rId15"/>
    <p:sldId id="263" r:id="rId16"/>
    <p:sldId id="314" r:id="rId17"/>
    <p:sldId id="273" r:id="rId18"/>
    <p:sldId id="274" r:id="rId19"/>
    <p:sldId id="275" r:id="rId20"/>
    <p:sldId id="276" r:id="rId21"/>
    <p:sldId id="277" r:id="rId22"/>
    <p:sldId id="278" r:id="rId23"/>
    <p:sldId id="279" r:id="rId24"/>
    <p:sldId id="280" r:id="rId25"/>
    <p:sldId id="281" r:id="rId26"/>
    <p:sldId id="282" r:id="rId27"/>
    <p:sldId id="293" r:id="rId28"/>
    <p:sldId id="294" r:id="rId29"/>
    <p:sldId id="295" r:id="rId30"/>
    <p:sldId id="296" r:id="rId31"/>
    <p:sldId id="315" r:id="rId32"/>
    <p:sldId id="297" r:id="rId33"/>
    <p:sldId id="299" r:id="rId34"/>
    <p:sldId id="300" r:id="rId35"/>
    <p:sldId id="301" r:id="rId36"/>
    <p:sldId id="283" r:id="rId37"/>
    <p:sldId id="298" r:id="rId38"/>
    <p:sldId id="302" r:id="rId39"/>
    <p:sldId id="303" r:id="rId40"/>
    <p:sldId id="304" r:id="rId41"/>
    <p:sldId id="305" r:id="rId42"/>
    <p:sldId id="306" r:id="rId43"/>
    <p:sldId id="307" r:id="rId44"/>
    <p:sldId id="308" r:id="rId45"/>
    <p:sldId id="309" r:id="rId46"/>
    <p:sldId id="310" r:id="rId47"/>
    <p:sldId id="311" r:id="rId48"/>
    <p:sldId id="31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9C1F60-8459-4B10-99EB-ACD3710D13A0}" type="datetimeFigureOut">
              <a:rPr lang="en-US" smtClean="0"/>
              <a:pPr/>
              <a:t>7/26/2011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67DC20-9B08-4A04-B7B8-41A22A518A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067DC20-9B08-4A04-B7B8-41A22A518A3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966197A-E21A-4A20-8953-C24B49539F1B}" type="datetimeFigureOut">
              <a:rPr lang="en-US" smtClean="0"/>
              <a:pPr/>
              <a:t>7/26/2011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78DAC2-0783-4F1B-8654-81A76ADA1B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66197A-E21A-4A20-8953-C24B49539F1B}"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66197A-E21A-4A20-8953-C24B49539F1B}"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80288"/>
            <a:ext cx="8001000" cy="515112"/>
          </a:xfrm>
        </p:spPr>
        <p:txBody>
          <a:bodyPr>
            <a:normAutofit/>
          </a:bodyPr>
          <a:lstStyle>
            <a:lvl1pPr>
              <a:defRPr sz="40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66197A-E21A-4A20-8953-C24B49539F1B}"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66197A-E21A-4A20-8953-C24B49539F1B}"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8DAC2-0783-4F1B-8654-81A76ADA1B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66197A-E21A-4A20-8953-C24B49539F1B}"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66197A-E21A-4A20-8953-C24B49539F1B}" type="datetimeFigureOut">
              <a:rPr lang="en-US" smtClean="0"/>
              <a:pPr/>
              <a:t>7/26/2011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66197A-E21A-4A20-8953-C24B49539F1B}" type="datetimeFigureOut">
              <a:rPr lang="en-US" smtClean="0"/>
              <a:pPr/>
              <a:t>7/26/2011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6197A-E21A-4A20-8953-C24B49539F1B}" type="datetimeFigureOut">
              <a:rPr lang="en-US" smtClean="0"/>
              <a:pPr/>
              <a:t>7/26/2011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66197A-E21A-4A20-8953-C24B49539F1B}"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8DAC2-0783-4F1B-8654-81A76ADA1B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66197A-E21A-4A20-8953-C24B49539F1B}"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78DAC2-0783-4F1B-8654-81A76ADA1BE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66197A-E21A-4A20-8953-C24B49539F1B}" type="datetimeFigureOut">
              <a:rPr lang="en-US" smtClean="0"/>
              <a:pPr/>
              <a:t>7/26/2011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78DAC2-0783-4F1B-8654-81A76ADA1B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Visual C++ 2010</a:t>
            </a:r>
            <a:endParaRPr lang="en-US" dirty="0"/>
          </a:p>
        </p:txBody>
      </p:sp>
      <p:sp>
        <p:nvSpPr>
          <p:cNvPr id="5" name="Subtitle 4"/>
          <p:cNvSpPr>
            <a:spLocks noGrp="1"/>
          </p:cNvSpPr>
          <p:nvPr>
            <p:ph type="subTitle" idx="1"/>
          </p:nvPr>
        </p:nvSpPr>
        <p:spPr/>
        <p:txBody>
          <a:bodyPr>
            <a:normAutofit lnSpcReduction="10000"/>
          </a:bodyPr>
          <a:lstStyle/>
          <a:p>
            <a:r>
              <a:rPr lang="en-US" dirty="0" smtClean="0"/>
              <a:t>IDE Tutorial</a:t>
            </a:r>
          </a:p>
          <a:p>
            <a:endParaRPr lang="en-US" dirty="0" smtClean="0"/>
          </a:p>
          <a:p>
            <a:endParaRPr lang="en-US" dirty="0" smtClean="0"/>
          </a:p>
          <a:p>
            <a:r>
              <a:rPr lang="en-US" sz="1800" dirty="0" smtClean="0"/>
              <a:t>Prepared by Daniel Lee, Li </a:t>
            </a:r>
            <a:r>
              <a:rPr lang="en-US" sz="1800" dirty="0" err="1" smtClean="0"/>
              <a:t>Mengran</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1905000"/>
            <a:ext cx="6477000" cy="4800600"/>
          </a:xfrm>
          <a:prstGeom prst="rect">
            <a:avLst/>
          </a:prstGeom>
          <a:noFill/>
          <a:ln w="9525">
            <a:noFill/>
            <a:miter lim="800000"/>
            <a:headEnd/>
            <a:tailEnd/>
          </a:ln>
        </p:spPr>
      </p:pic>
      <p:sp>
        <p:nvSpPr>
          <p:cNvPr id="5" name="Rectangle 4"/>
          <p:cNvSpPr/>
          <p:nvPr/>
        </p:nvSpPr>
        <p:spPr>
          <a:xfrm>
            <a:off x="1905000" y="2819400"/>
            <a:ext cx="44196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3276600"/>
            <a:ext cx="4419600" cy="1295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858000" y="1828800"/>
            <a:ext cx="1905000" cy="2123658"/>
          </a:xfrm>
          <a:prstGeom prst="rect">
            <a:avLst/>
          </a:prstGeom>
          <a:noFill/>
          <a:ln w="28575">
            <a:solidFill>
              <a:schemeClr val="bg2">
                <a:lumMod val="50000"/>
              </a:schemeClr>
            </a:solidFill>
          </a:ln>
        </p:spPr>
        <p:txBody>
          <a:bodyPr wrap="square" rtlCol="0">
            <a:spAutoFit/>
          </a:bodyPr>
          <a:lstStyle/>
          <a:p>
            <a:r>
              <a:rPr lang="en-US" sz="1200" dirty="0" smtClean="0"/>
              <a:t>VS allows you to work with multiple files concurrently. Click on the tab to switch to a file. The selected file has its name highlighted in the tab. Keyboard shortcut: Ctrl + TAB. Alternatively you could double click on a file in the solution explorer to select it.</a:t>
            </a:r>
            <a:endParaRPr lang="en-US" sz="1200" dirty="0"/>
          </a:p>
        </p:txBody>
      </p:sp>
      <p:cxnSp>
        <p:nvCxnSpPr>
          <p:cNvPr id="10" name="Straight Arrow Connector 9"/>
          <p:cNvCxnSpPr>
            <a:stCxn id="8" idx="1"/>
          </p:cNvCxnSpPr>
          <p:nvPr/>
        </p:nvCxnSpPr>
        <p:spPr>
          <a:xfrm rot="10800000" flipV="1">
            <a:off x="6248400" y="2890628"/>
            <a:ext cx="609600" cy="4971"/>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 y="609600"/>
            <a:ext cx="4038600" cy="1015663"/>
          </a:xfrm>
          <a:prstGeom prst="rect">
            <a:avLst/>
          </a:prstGeom>
          <a:noFill/>
          <a:ln w="28575">
            <a:solidFill>
              <a:schemeClr val="bg2">
                <a:lumMod val="50000"/>
              </a:schemeClr>
            </a:solidFill>
          </a:ln>
        </p:spPr>
        <p:txBody>
          <a:bodyPr wrap="square" rtlCol="0">
            <a:spAutoFit/>
          </a:bodyPr>
          <a:lstStyle/>
          <a:p>
            <a:r>
              <a:rPr lang="en-US" sz="1200" dirty="0" smtClean="0"/>
              <a:t>Type in the following codes into your “HelloWorld.cpp”</a:t>
            </a:r>
          </a:p>
          <a:p>
            <a:endParaRPr lang="en-US" sz="1200" dirty="0" smtClean="0"/>
          </a:p>
          <a:p>
            <a:r>
              <a:rPr lang="en-US" sz="1200" dirty="0" err="1" smtClean="0"/>
              <a:t>int</a:t>
            </a:r>
            <a:r>
              <a:rPr lang="en-US" sz="1200" dirty="0" smtClean="0"/>
              <a:t> main(</a:t>
            </a:r>
            <a:r>
              <a:rPr lang="en-US" sz="1200" dirty="0" err="1" smtClean="0"/>
              <a:t>int</a:t>
            </a:r>
            <a:r>
              <a:rPr lang="en-US" sz="1200" dirty="0" smtClean="0"/>
              <a:t> </a:t>
            </a:r>
            <a:r>
              <a:rPr lang="en-US" sz="1200" dirty="0" err="1" smtClean="0"/>
              <a:t>argc</a:t>
            </a:r>
            <a:r>
              <a:rPr lang="en-US" sz="1200" dirty="0" smtClean="0"/>
              <a:t>, char* </a:t>
            </a:r>
            <a:r>
              <a:rPr lang="en-US" sz="1200" dirty="0" err="1" smtClean="0"/>
              <a:t>argv</a:t>
            </a:r>
            <a:r>
              <a:rPr lang="en-US" sz="1200" dirty="0" smtClean="0"/>
              <a:t>[]){</a:t>
            </a:r>
          </a:p>
          <a:p>
            <a:r>
              <a:rPr lang="en-US" sz="1200" dirty="0" smtClean="0"/>
              <a:t>    </a:t>
            </a:r>
            <a:r>
              <a:rPr lang="en-US" sz="1200" dirty="0" err="1" smtClean="0"/>
              <a:t>cout</a:t>
            </a:r>
            <a:r>
              <a:rPr lang="en-US" sz="1200" dirty="0" smtClean="0"/>
              <a:t> &lt;&lt; “Hello World!\n”;</a:t>
            </a:r>
          </a:p>
          <a:p>
            <a:r>
              <a:rPr lang="en-US" sz="1200" dirty="0" smtClean="0"/>
              <a:t>}</a:t>
            </a:r>
            <a:endParaRPr lang="en-US" sz="1200" dirty="0"/>
          </a:p>
        </p:txBody>
      </p:sp>
      <p:cxnSp>
        <p:nvCxnSpPr>
          <p:cNvPr id="13" name="Elbow Connector 12"/>
          <p:cNvCxnSpPr>
            <a:stCxn id="11" idx="1"/>
            <a:endCxn id="6" idx="1"/>
          </p:cNvCxnSpPr>
          <p:nvPr/>
        </p:nvCxnSpPr>
        <p:spPr>
          <a:xfrm rot="10800000" flipH="1" flipV="1">
            <a:off x="762000" y="1117432"/>
            <a:ext cx="1143000" cy="2806868"/>
          </a:xfrm>
          <a:prstGeom prst="bentConnector3">
            <a:avLst>
              <a:gd name="adj1" fmla="val -2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05600" y="4343400"/>
            <a:ext cx="2286000" cy="1569660"/>
          </a:xfrm>
          <a:prstGeom prst="rect">
            <a:avLst/>
          </a:prstGeom>
          <a:noFill/>
          <a:ln w="28575">
            <a:solidFill>
              <a:schemeClr val="bg2">
                <a:lumMod val="50000"/>
              </a:schemeClr>
            </a:solidFill>
          </a:ln>
        </p:spPr>
        <p:txBody>
          <a:bodyPr wrap="square" rtlCol="0">
            <a:spAutoFit/>
          </a:bodyPr>
          <a:lstStyle/>
          <a:p>
            <a:r>
              <a:rPr lang="en-US" sz="1200" dirty="0" smtClean="0"/>
              <a:t>Notice the word “</a:t>
            </a:r>
            <a:r>
              <a:rPr lang="en-US" sz="1200" dirty="0" err="1" smtClean="0"/>
              <a:t>cout</a:t>
            </a:r>
            <a:r>
              <a:rPr lang="en-US" sz="1200" dirty="0" smtClean="0"/>
              <a:t>” which has a red curly line below it. This means that it is undefined. This spells trouble, but we are going to let it be for the moment, so that we can see what the compiler has to say about this error.</a:t>
            </a:r>
            <a:endParaRPr lang="en-US" sz="1200" dirty="0"/>
          </a:p>
        </p:txBody>
      </p:sp>
      <p:cxnSp>
        <p:nvCxnSpPr>
          <p:cNvPr id="20" name="Shape 19"/>
          <p:cNvCxnSpPr>
            <a:stCxn id="16" idx="1"/>
            <a:endCxn id="6" idx="2"/>
          </p:cNvCxnSpPr>
          <p:nvPr/>
        </p:nvCxnSpPr>
        <p:spPr>
          <a:xfrm rot="10800000">
            <a:off x="4114800" y="4572000"/>
            <a:ext cx="2590800" cy="556230"/>
          </a:xfrm>
          <a:prstGeom prst="bentConnector2">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743200" y="2362200"/>
            <a:ext cx="4158675" cy="2043112"/>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Compiling </a:t>
            </a:r>
            <a:r>
              <a:rPr lang="en-US" dirty="0" err="1" smtClean="0"/>
              <a:t>HelloWorld</a:t>
            </a:r>
            <a:endParaRPr lang="en-US" dirty="0"/>
          </a:p>
        </p:txBody>
      </p:sp>
      <p:sp>
        <p:nvSpPr>
          <p:cNvPr id="5" name="TextBox 4"/>
          <p:cNvSpPr txBox="1"/>
          <p:nvPr/>
        </p:nvSpPr>
        <p:spPr>
          <a:xfrm>
            <a:off x="304800" y="1600200"/>
            <a:ext cx="3810000" cy="738664"/>
          </a:xfrm>
          <a:prstGeom prst="rect">
            <a:avLst/>
          </a:prstGeom>
          <a:noFill/>
          <a:ln w="28575">
            <a:solidFill>
              <a:schemeClr val="bg2">
                <a:lumMod val="50000"/>
              </a:schemeClr>
            </a:solidFill>
          </a:ln>
        </p:spPr>
        <p:txBody>
          <a:bodyPr wrap="square" rtlCol="0">
            <a:spAutoFit/>
          </a:bodyPr>
          <a:lstStyle/>
          <a:p>
            <a:r>
              <a:rPr lang="en-US" sz="1400" dirty="0" smtClean="0"/>
              <a:t>Now let’s compile our program. Choose Build &gt; Build Solution from the menu. Alternatively, use the F7 keyboard shortcut.</a:t>
            </a:r>
            <a:endParaRPr lang="en-US" sz="1400" dirty="0"/>
          </a:p>
        </p:txBody>
      </p:sp>
      <p:sp>
        <p:nvSpPr>
          <p:cNvPr id="6" name="Rectangle 5"/>
          <p:cNvSpPr/>
          <p:nvPr/>
        </p:nvSpPr>
        <p:spPr>
          <a:xfrm>
            <a:off x="3048000" y="2667000"/>
            <a:ext cx="32766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hape 5"/>
          <p:cNvCxnSpPr>
            <a:stCxn id="5" idx="3"/>
            <a:endCxn id="6" idx="0"/>
          </p:cNvCxnSpPr>
          <p:nvPr/>
        </p:nvCxnSpPr>
        <p:spPr>
          <a:xfrm>
            <a:off x="4114800" y="1969532"/>
            <a:ext cx="571500" cy="697468"/>
          </a:xfrm>
          <a:prstGeom prst="bentConnector2">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286000" y="1447800"/>
            <a:ext cx="6753225" cy="48768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Handling Compilation Errors</a:t>
            </a:r>
            <a:endParaRPr lang="en-US" dirty="0"/>
          </a:p>
        </p:txBody>
      </p:sp>
      <p:sp>
        <p:nvSpPr>
          <p:cNvPr id="6" name="TextBox 5"/>
          <p:cNvSpPr txBox="1"/>
          <p:nvPr/>
        </p:nvSpPr>
        <p:spPr>
          <a:xfrm>
            <a:off x="0" y="1524000"/>
            <a:ext cx="2209800" cy="3231654"/>
          </a:xfrm>
          <a:prstGeom prst="rect">
            <a:avLst/>
          </a:prstGeom>
          <a:noFill/>
          <a:ln w="28575">
            <a:solidFill>
              <a:schemeClr val="bg2">
                <a:lumMod val="50000"/>
              </a:schemeClr>
            </a:solidFill>
          </a:ln>
        </p:spPr>
        <p:txBody>
          <a:bodyPr wrap="square" rtlCol="0">
            <a:spAutoFit/>
          </a:bodyPr>
          <a:lstStyle/>
          <a:p>
            <a:r>
              <a:rPr lang="en-US" sz="1200" dirty="0" smtClean="0"/>
              <a:t>Sure enough, the compilation fails. </a:t>
            </a:r>
          </a:p>
          <a:p>
            <a:endParaRPr lang="en-US" sz="1200" dirty="0" smtClean="0"/>
          </a:p>
          <a:p>
            <a:r>
              <a:rPr lang="en-US" sz="1200" dirty="0" smtClean="0"/>
              <a:t>Double-clicking on the error message takes us to the line where the error has occurred. In this case the message tells us that “</a:t>
            </a:r>
            <a:r>
              <a:rPr lang="en-US" sz="1200" dirty="0" err="1" smtClean="0"/>
              <a:t>cout</a:t>
            </a:r>
            <a:r>
              <a:rPr lang="en-US" sz="1200" dirty="0" smtClean="0"/>
              <a:t>” is an undeclared identifier.</a:t>
            </a:r>
          </a:p>
          <a:p>
            <a:endParaRPr lang="en-US" sz="1200" dirty="0" smtClean="0"/>
          </a:p>
          <a:p>
            <a:r>
              <a:rPr lang="en-US" sz="1200" dirty="0" smtClean="0"/>
              <a:t>Note that the error reporting mechanism is not perfect. We sometimes have to search the vicinity of the line reported in the message. In this particular case, the error reporting is accurate.</a:t>
            </a:r>
            <a:endParaRPr lang="en-US" sz="1200" dirty="0"/>
          </a:p>
        </p:txBody>
      </p:sp>
      <p:sp>
        <p:nvSpPr>
          <p:cNvPr id="7" name="Rectangle 6"/>
          <p:cNvSpPr/>
          <p:nvPr/>
        </p:nvSpPr>
        <p:spPr>
          <a:xfrm>
            <a:off x="4114800" y="4876800"/>
            <a:ext cx="44958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hape 5"/>
          <p:cNvCxnSpPr>
            <a:stCxn id="6" idx="2"/>
          </p:cNvCxnSpPr>
          <p:nvPr/>
        </p:nvCxnSpPr>
        <p:spPr>
          <a:xfrm rot="16200000" flipH="1">
            <a:off x="2511177" y="3349377"/>
            <a:ext cx="197346" cy="3009900"/>
          </a:xfrm>
          <a:prstGeom prst="bentConnector2">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6000" y="4572000"/>
            <a:ext cx="3952875" cy="162877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err="1" smtClean="0"/>
              <a:t>Intellisense</a:t>
            </a:r>
            <a:r>
              <a:rPr lang="en-US" dirty="0" smtClean="0"/>
              <a:t>/</a:t>
            </a:r>
            <a:r>
              <a:rPr lang="en-US" dirty="0" err="1" smtClean="0"/>
              <a:t>Autocompletion</a:t>
            </a:r>
            <a:endParaRPr lang="en-US" dirty="0"/>
          </a:p>
        </p:txBody>
      </p:sp>
      <p:sp>
        <p:nvSpPr>
          <p:cNvPr id="10" name="TextBox 9"/>
          <p:cNvSpPr txBox="1"/>
          <p:nvPr/>
        </p:nvSpPr>
        <p:spPr>
          <a:xfrm>
            <a:off x="533400" y="1371600"/>
            <a:ext cx="6629400" cy="2308324"/>
          </a:xfrm>
          <a:prstGeom prst="rect">
            <a:avLst/>
          </a:prstGeom>
          <a:noFill/>
          <a:ln w="28575">
            <a:solidFill>
              <a:schemeClr val="bg2">
                <a:lumMod val="50000"/>
              </a:schemeClr>
            </a:solidFill>
          </a:ln>
        </p:spPr>
        <p:txBody>
          <a:bodyPr wrap="square" rtlCol="0">
            <a:spAutoFit/>
          </a:bodyPr>
          <a:lstStyle/>
          <a:p>
            <a:r>
              <a:rPr lang="en-US" sz="1200" dirty="0" smtClean="0"/>
              <a:t>Now we include the header for “</a:t>
            </a:r>
            <a:r>
              <a:rPr lang="en-US" sz="1200" dirty="0" err="1" smtClean="0"/>
              <a:t>cout</a:t>
            </a:r>
            <a:r>
              <a:rPr lang="en-US" sz="1200" dirty="0" smtClean="0"/>
              <a:t>”, to correct the compilation error.</a:t>
            </a:r>
          </a:p>
          <a:p>
            <a:r>
              <a:rPr lang="en-US" sz="1200" dirty="0" smtClean="0"/>
              <a:t>Type the following line at the beginning of “HelloWorld.cpp”:</a:t>
            </a:r>
          </a:p>
          <a:p>
            <a:endParaRPr lang="en-US" sz="1200" dirty="0" smtClean="0"/>
          </a:p>
          <a:p>
            <a:r>
              <a:rPr lang="en-US" sz="1200" dirty="0" smtClean="0"/>
              <a:t>#include &lt;</a:t>
            </a:r>
            <a:r>
              <a:rPr lang="en-US" sz="1200" dirty="0" err="1" smtClean="0"/>
              <a:t>iostream</a:t>
            </a:r>
            <a:r>
              <a:rPr lang="en-US" sz="1200" dirty="0" smtClean="0"/>
              <a:t>&gt;</a:t>
            </a:r>
          </a:p>
          <a:p>
            <a:endParaRPr lang="en-US" sz="1200" dirty="0" smtClean="0"/>
          </a:p>
          <a:p>
            <a:r>
              <a:rPr lang="en-US" sz="1200" dirty="0" smtClean="0"/>
              <a:t>Notice that as you type, a window will popup, suggesting appropriate words you could type there. You can use up and down keys on the keyboard, or the mouse wheel to select one, and press enter to choose it. As you type more letters, the suggestion becomes more precise and the cursor will move to the entry that most closely matches what you’ve typed.</a:t>
            </a:r>
          </a:p>
          <a:p>
            <a:endParaRPr lang="en-US" sz="1200" dirty="0" smtClean="0"/>
          </a:p>
          <a:p>
            <a:r>
              <a:rPr lang="en-US" sz="1200" dirty="0" smtClean="0"/>
              <a:t>Microsoft calls this auto-completion functionality </a:t>
            </a:r>
            <a:r>
              <a:rPr lang="en-US" sz="1200" dirty="0" err="1" smtClean="0"/>
              <a:t>Intellisense</a:t>
            </a:r>
            <a:r>
              <a:rPr lang="en-US" sz="1200" dirty="0" smtClean="0"/>
              <a:t>. Its use is not just limited to the header files.</a:t>
            </a:r>
          </a:p>
        </p:txBody>
      </p:sp>
      <p:cxnSp>
        <p:nvCxnSpPr>
          <p:cNvPr id="17" name="Shape 16"/>
          <p:cNvCxnSpPr>
            <a:stCxn id="10" idx="2"/>
            <a:endCxn id="23" idx="1"/>
          </p:cNvCxnSpPr>
          <p:nvPr/>
        </p:nvCxnSpPr>
        <p:spPr>
          <a:xfrm rot="5400000">
            <a:off x="2716262" y="4316462"/>
            <a:ext cx="1768376" cy="495300"/>
          </a:xfrm>
          <a:prstGeom prst="bentConnector4">
            <a:avLst>
              <a:gd name="adj1" fmla="val 35996"/>
              <a:gd name="adj2" fmla="val 146154"/>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52800" y="4953000"/>
            <a:ext cx="2362200" cy="990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1371600" y="4419600"/>
            <a:ext cx="5191125" cy="188595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Completing </a:t>
            </a:r>
            <a:r>
              <a:rPr lang="en-US" dirty="0" err="1" smtClean="0"/>
              <a:t>HelloWorld</a:t>
            </a:r>
            <a:endParaRPr lang="en-SG" dirty="0"/>
          </a:p>
        </p:txBody>
      </p:sp>
      <p:sp>
        <p:nvSpPr>
          <p:cNvPr id="5" name="TextBox 4"/>
          <p:cNvSpPr txBox="1"/>
          <p:nvPr/>
        </p:nvSpPr>
        <p:spPr>
          <a:xfrm>
            <a:off x="685800" y="1447800"/>
            <a:ext cx="6553200" cy="2308324"/>
          </a:xfrm>
          <a:prstGeom prst="rect">
            <a:avLst/>
          </a:prstGeom>
          <a:noFill/>
          <a:ln w="28575">
            <a:solidFill>
              <a:schemeClr val="bg2">
                <a:lumMod val="50000"/>
              </a:schemeClr>
            </a:solidFill>
          </a:ln>
        </p:spPr>
        <p:txBody>
          <a:bodyPr wrap="square" rtlCol="0">
            <a:spAutoFit/>
          </a:bodyPr>
          <a:lstStyle/>
          <a:p>
            <a:r>
              <a:rPr lang="en-US" sz="1200" dirty="0" smtClean="0"/>
              <a:t>Type the following line between the header file inclusion and the start of function “main”:</a:t>
            </a:r>
          </a:p>
          <a:p>
            <a:endParaRPr lang="en-US" sz="1200" dirty="0" smtClean="0"/>
          </a:p>
          <a:p>
            <a:r>
              <a:rPr lang="en-US" sz="1200" dirty="0" smtClean="0"/>
              <a:t>using namespace std;</a:t>
            </a:r>
          </a:p>
          <a:p>
            <a:endParaRPr lang="en-US" sz="1200" dirty="0" smtClean="0"/>
          </a:p>
          <a:p>
            <a:r>
              <a:rPr lang="en-US" sz="1200" dirty="0" smtClean="0"/>
              <a:t>Then type the following lines after the “</a:t>
            </a:r>
            <a:r>
              <a:rPr lang="en-US" sz="1200" dirty="0" err="1" smtClean="0"/>
              <a:t>cout</a:t>
            </a:r>
            <a:r>
              <a:rPr lang="en-US" sz="1200" dirty="0" smtClean="0"/>
              <a:t>” statement:</a:t>
            </a:r>
          </a:p>
          <a:p>
            <a:endParaRPr lang="en-US" sz="1200" dirty="0" smtClean="0"/>
          </a:p>
          <a:p>
            <a:r>
              <a:rPr lang="en-US" sz="1200" dirty="0" smtClean="0"/>
              <a:t>system(“PAUSE”);</a:t>
            </a:r>
          </a:p>
          <a:p>
            <a:r>
              <a:rPr lang="en-US" sz="1200" dirty="0" smtClean="0"/>
              <a:t>return 0;</a:t>
            </a:r>
          </a:p>
          <a:p>
            <a:endParaRPr lang="en-US" sz="1200" dirty="0" smtClean="0"/>
          </a:p>
          <a:p>
            <a:r>
              <a:rPr lang="en-US" sz="1200" dirty="0" smtClean="0"/>
              <a:t>The first of these two statements basically pauses the program at the end of execution, waiting for any key stroke to exit the program. Now our “</a:t>
            </a:r>
            <a:r>
              <a:rPr lang="en-US" sz="1200" dirty="0" err="1" smtClean="0"/>
              <a:t>HelloWorld</a:t>
            </a:r>
            <a:r>
              <a:rPr lang="en-US" sz="1200" dirty="0" smtClean="0"/>
              <a:t>” program is complete. Now build it again. You shouldn’t encounter any problem.</a:t>
            </a:r>
          </a:p>
        </p:txBody>
      </p:sp>
      <p:cxnSp>
        <p:nvCxnSpPr>
          <p:cNvPr id="7" name="Straight Arrow Connector 6"/>
          <p:cNvCxnSpPr>
            <a:stCxn id="5" idx="2"/>
            <a:endCxn id="9219" idx="0"/>
          </p:cNvCxnSpPr>
          <p:nvPr/>
        </p:nvCxnSpPr>
        <p:spPr>
          <a:xfrm rot="16200000" flipH="1">
            <a:off x="3633043" y="4085480"/>
            <a:ext cx="663476" cy="476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676400" y="4953000"/>
            <a:ext cx="1752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1905000" y="55626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152400" y="2438400"/>
            <a:ext cx="4895850" cy="363855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Running </a:t>
            </a:r>
            <a:r>
              <a:rPr lang="en-US" dirty="0" err="1" smtClean="0"/>
              <a:t>HelloWorld</a:t>
            </a:r>
            <a:endParaRPr lang="en-US" dirty="0"/>
          </a:p>
        </p:txBody>
      </p:sp>
      <p:sp>
        <p:nvSpPr>
          <p:cNvPr id="5" name="TextBox 4"/>
          <p:cNvSpPr txBox="1"/>
          <p:nvPr/>
        </p:nvSpPr>
        <p:spPr>
          <a:xfrm>
            <a:off x="228600" y="1447800"/>
            <a:ext cx="4876799" cy="646331"/>
          </a:xfrm>
          <a:prstGeom prst="rect">
            <a:avLst/>
          </a:prstGeom>
          <a:noFill/>
          <a:ln w="28575">
            <a:solidFill>
              <a:schemeClr val="bg2">
                <a:lumMod val="50000"/>
              </a:schemeClr>
            </a:solidFill>
          </a:ln>
        </p:spPr>
        <p:txBody>
          <a:bodyPr wrap="square" rtlCol="0">
            <a:spAutoFit/>
          </a:bodyPr>
          <a:lstStyle/>
          <a:p>
            <a:r>
              <a:rPr lang="en-US" sz="1200" dirty="0" smtClean="0"/>
              <a:t>Now let’s run our program. Go to Debug &gt; Start Without Debugging (or Start Debugging). Keyboard shortcuts: Ctrl+F5 or F5. Debugging will be discussed next.</a:t>
            </a:r>
            <a:endParaRPr lang="en-US" sz="1200" dirty="0"/>
          </a:p>
        </p:txBody>
      </p:sp>
      <p:sp>
        <p:nvSpPr>
          <p:cNvPr id="6" name="Rectangle 5"/>
          <p:cNvSpPr/>
          <p:nvPr/>
        </p:nvSpPr>
        <p:spPr>
          <a:xfrm>
            <a:off x="2133600" y="2667000"/>
            <a:ext cx="2743200"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486400" y="1600200"/>
            <a:ext cx="3200399" cy="1569660"/>
          </a:xfrm>
          <a:prstGeom prst="rect">
            <a:avLst/>
          </a:prstGeom>
          <a:noFill/>
          <a:ln w="28575">
            <a:solidFill>
              <a:schemeClr val="bg2">
                <a:lumMod val="50000"/>
              </a:schemeClr>
            </a:solidFill>
          </a:ln>
        </p:spPr>
        <p:txBody>
          <a:bodyPr wrap="square" rtlCol="0">
            <a:spAutoFit/>
          </a:bodyPr>
          <a:lstStyle/>
          <a:p>
            <a:r>
              <a:rPr lang="en-US" sz="1200" dirty="0" smtClean="0"/>
              <a:t>A console will pop up facilitating input and output of the program. Output will be displayed here for our simple console program, you can also type input here if you have input statements like “</a:t>
            </a:r>
            <a:r>
              <a:rPr lang="en-US" sz="1200" dirty="0" err="1" smtClean="0"/>
              <a:t>cin</a:t>
            </a:r>
            <a:r>
              <a:rPr lang="en-US" sz="1200" dirty="0" smtClean="0"/>
              <a:t>” in your program. For our “</a:t>
            </a:r>
            <a:r>
              <a:rPr lang="en-US" sz="1200" dirty="0" err="1" smtClean="0"/>
              <a:t>HelloWorld</a:t>
            </a:r>
            <a:r>
              <a:rPr lang="en-US" sz="1200" dirty="0" smtClean="0"/>
              <a:t>”, it just prints a friendly message and prompts for a key stroke to terminate.</a:t>
            </a:r>
          </a:p>
        </p:txBody>
      </p:sp>
      <p:pic>
        <p:nvPicPr>
          <p:cNvPr id="10242" name="Picture 2"/>
          <p:cNvPicPr>
            <a:picLocks noChangeAspect="1" noChangeArrowheads="1"/>
          </p:cNvPicPr>
          <p:nvPr/>
        </p:nvPicPr>
        <p:blipFill>
          <a:blip r:embed="rId3" cstate="print"/>
          <a:srcRect/>
          <a:stretch>
            <a:fillRect/>
          </a:stretch>
        </p:blipFill>
        <p:spPr bwMode="auto">
          <a:xfrm>
            <a:off x="5334000" y="3505200"/>
            <a:ext cx="3533775" cy="2495550"/>
          </a:xfrm>
          <a:prstGeom prst="rect">
            <a:avLst/>
          </a:prstGeom>
          <a:noFill/>
          <a:ln w="9525">
            <a:noFill/>
            <a:miter lim="800000"/>
            <a:headEnd/>
            <a:tailEnd/>
          </a:ln>
        </p:spPr>
      </p:pic>
      <p:cxnSp>
        <p:nvCxnSpPr>
          <p:cNvPr id="14" name="Straight Arrow Connector 13"/>
          <p:cNvCxnSpPr>
            <a:stCxn id="16" idx="2"/>
            <a:endCxn id="10242" idx="0"/>
          </p:cNvCxnSpPr>
          <p:nvPr/>
        </p:nvCxnSpPr>
        <p:spPr>
          <a:xfrm rot="16200000" flipH="1">
            <a:off x="6926074" y="3330386"/>
            <a:ext cx="335340" cy="142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7772400" cy="1362456"/>
          </a:xfrm>
        </p:spPr>
        <p:txBody>
          <a:bodyPr/>
          <a:lstStyle/>
          <a:p>
            <a:pPr algn="ctr"/>
            <a:r>
              <a:rPr lang="en-US" dirty="0" smtClean="0"/>
              <a:t>Part 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Debugging with our trusty ally -- debugger</a:t>
            </a:r>
            <a:endParaRPr lang="en-SG" dirty="0"/>
          </a:p>
        </p:txBody>
      </p:sp>
      <p:sp>
        <p:nvSpPr>
          <p:cNvPr id="3" name="Content Placeholder 2"/>
          <p:cNvSpPr>
            <a:spLocks noGrp="1"/>
          </p:cNvSpPr>
          <p:nvPr>
            <p:ph idx="1"/>
          </p:nvPr>
        </p:nvSpPr>
        <p:spPr/>
        <p:txBody>
          <a:bodyPr>
            <a:normAutofit lnSpcReduction="10000"/>
          </a:bodyPr>
          <a:lstStyle/>
          <a:p>
            <a:r>
              <a:rPr lang="en-US" dirty="0" smtClean="0"/>
              <a:t>Step through the program while inspecting its state</a:t>
            </a:r>
          </a:p>
          <a:p>
            <a:r>
              <a:rPr lang="en-US" dirty="0" smtClean="0"/>
              <a:t>Three kinds of stepping (in pause mode):</a:t>
            </a:r>
          </a:p>
          <a:p>
            <a:pPr lvl="1"/>
            <a:r>
              <a:rPr lang="en-US" dirty="0" smtClean="0"/>
              <a:t>“Step into” executes one statement; if that statement is a function call, it proceeds with the call and pauses at the first statement in the function.</a:t>
            </a:r>
          </a:p>
          <a:p>
            <a:pPr lvl="1"/>
            <a:r>
              <a:rPr lang="en-US" dirty="0" smtClean="0"/>
              <a:t>“Step over” is similar to “step into”, except that </a:t>
            </a:r>
            <a:r>
              <a:rPr lang="en-US" dirty="0" smtClean="0"/>
              <a:t>if the statement is a function call, it </a:t>
            </a:r>
            <a:r>
              <a:rPr lang="en-US" dirty="0" smtClean="0"/>
              <a:t>executes </a:t>
            </a:r>
            <a:r>
              <a:rPr lang="en-US" dirty="0" smtClean="0"/>
              <a:t>the </a:t>
            </a:r>
            <a:r>
              <a:rPr lang="en-US" dirty="0" smtClean="0"/>
              <a:t>function in its entirety and pauses immediately after the function returns. </a:t>
            </a:r>
          </a:p>
          <a:p>
            <a:pPr lvl="1"/>
            <a:r>
              <a:rPr lang="en-US" dirty="0" smtClean="0"/>
              <a:t>“Step out” executes until the current function returns and pauses.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Buggy Sort</a:t>
            </a:r>
            <a:endParaRPr lang="en-SG" dirty="0"/>
          </a:p>
        </p:txBody>
      </p:sp>
      <p:sp>
        <p:nvSpPr>
          <p:cNvPr id="3" name="Content Placeholder 2"/>
          <p:cNvSpPr>
            <a:spLocks noGrp="1"/>
          </p:cNvSpPr>
          <p:nvPr>
            <p:ph idx="1"/>
          </p:nvPr>
        </p:nvSpPr>
        <p:spPr/>
        <p:txBody>
          <a:bodyPr/>
          <a:lstStyle/>
          <a:p>
            <a:r>
              <a:rPr lang="en-US" dirty="0" smtClean="0"/>
              <a:t>Reuse our “</a:t>
            </a:r>
            <a:r>
              <a:rPr lang="en-US" dirty="0" err="1" smtClean="0"/>
              <a:t>HelloWorld</a:t>
            </a:r>
            <a:r>
              <a:rPr lang="en-US" dirty="0" smtClean="0"/>
              <a:t>” project</a:t>
            </a:r>
          </a:p>
          <a:p>
            <a:r>
              <a:rPr lang="en-US" dirty="0" smtClean="0"/>
              <a:t>Replace the contents of our “HelloWorld.cpp” with those in “BuggySort.cpp” which comes with this handout.</a:t>
            </a:r>
          </a:p>
          <a:p>
            <a:r>
              <a:rPr lang="en-US" dirty="0" smtClean="0"/>
              <a:t>It should print an array of 16 numbers, sorts them by bubble sort, then prints the sorted array.</a:t>
            </a:r>
          </a:p>
          <a:p>
            <a:r>
              <a:rPr lang="en-US" dirty="0" smtClean="0"/>
              <a:t>It is necessarily buggy. </a:t>
            </a:r>
            <a:r>
              <a:rPr lang="en-US" dirty="0" smtClean="0">
                <a:sym typeface="Wingdings" pitchFamily="2" charset="2"/>
              </a:rPr>
              <a:t></a:t>
            </a:r>
            <a:endParaRPr lang="en-US" dirty="0" smtClean="0"/>
          </a:p>
          <a:p>
            <a:r>
              <a:rPr lang="en-US" dirty="0" smtClean="0"/>
              <a:t>Build the “</a:t>
            </a:r>
            <a:r>
              <a:rPr lang="en-US" dirty="0" err="1" smtClean="0"/>
              <a:t>HelloWorld</a:t>
            </a:r>
            <a:r>
              <a:rPr lang="en-US" dirty="0" smtClean="0"/>
              <a:t>” project.</a:t>
            </a:r>
          </a:p>
          <a:p>
            <a:r>
              <a:rPr lang="en-US" dirty="0" smtClean="0"/>
              <a:t>Now start executing with “Start Debugging”.</a:t>
            </a:r>
            <a:endParaRPr lang="en-S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 hangs!</a:t>
            </a:r>
            <a:endParaRPr lang="en-SG" dirty="0"/>
          </a:p>
        </p:txBody>
      </p:sp>
      <p:sp>
        <p:nvSpPr>
          <p:cNvPr id="5" name="TextBox 4"/>
          <p:cNvSpPr txBox="1"/>
          <p:nvPr/>
        </p:nvSpPr>
        <p:spPr>
          <a:xfrm>
            <a:off x="609600" y="3962400"/>
            <a:ext cx="6629400" cy="830997"/>
          </a:xfrm>
          <a:prstGeom prst="rect">
            <a:avLst/>
          </a:prstGeom>
          <a:noFill/>
          <a:ln w="28575">
            <a:solidFill>
              <a:schemeClr val="bg2">
                <a:lumMod val="50000"/>
              </a:schemeClr>
            </a:solidFill>
          </a:ln>
        </p:spPr>
        <p:txBody>
          <a:bodyPr wrap="square" rtlCol="0">
            <a:spAutoFit/>
          </a:bodyPr>
          <a:lstStyle/>
          <a:p>
            <a:r>
              <a:rPr lang="en-US" sz="1200" dirty="0" smtClean="0"/>
              <a:t>A console will pop up. After printing the initial array, it hangs. So yeah, that confirms the program’s buggy. We need to step through the program to see what’s wrong. In order to do that, we need to execute in “break” mode. So first of all stop the program by going back to the IDE window and press “</a:t>
            </a:r>
            <a:r>
              <a:rPr lang="en-US" sz="1200" b="1" dirty="0" smtClean="0">
                <a:sym typeface="Wingdings" pitchFamily="2" charset="2"/>
              </a:rPr>
              <a:t>Debug Stop Debugging”.</a:t>
            </a:r>
            <a:endParaRPr lang="en-US" sz="1200" dirty="0" smtClean="0"/>
          </a:p>
        </p:txBody>
      </p:sp>
      <p:pic>
        <p:nvPicPr>
          <p:cNvPr id="1027" name="Picture 3"/>
          <p:cNvPicPr>
            <a:picLocks noChangeAspect="1" noChangeArrowheads="1"/>
          </p:cNvPicPr>
          <p:nvPr/>
        </p:nvPicPr>
        <p:blipFill>
          <a:blip r:embed="rId2" cstate="print"/>
          <a:srcRect/>
          <a:stretch>
            <a:fillRect/>
          </a:stretch>
        </p:blipFill>
        <p:spPr bwMode="auto">
          <a:xfrm>
            <a:off x="2362200" y="5105400"/>
            <a:ext cx="3124200" cy="14478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85800" y="1371600"/>
            <a:ext cx="6477000" cy="2190750"/>
          </a:xfrm>
          <a:prstGeom prst="rect">
            <a:avLst/>
          </a:prstGeom>
          <a:noFill/>
          <a:ln w="9525">
            <a:noFill/>
            <a:miter lim="800000"/>
            <a:headEnd/>
            <a:tailEnd/>
          </a:ln>
        </p:spPr>
      </p:pic>
      <p:cxnSp>
        <p:nvCxnSpPr>
          <p:cNvPr id="15" name="Straight Arrow Connector 14"/>
          <p:cNvCxnSpPr>
            <a:stCxn id="5" idx="0"/>
            <a:endCxn id="1028" idx="2"/>
          </p:cNvCxnSpPr>
          <p:nvPr/>
        </p:nvCxnSpPr>
        <p:spPr>
          <a:xfrm rot="5400000" flipH="1" flipV="1">
            <a:off x="3724275" y="3762375"/>
            <a:ext cx="4000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1027" idx="0"/>
          </p:cNvCxnSpPr>
          <p:nvPr/>
        </p:nvCxnSpPr>
        <p:spPr>
          <a:xfrm rot="5400000">
            <a:off x="3768299" y="4949398"/>
            <a:ext cx="3120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0288"/>
            <a:ext cx="8229600" cy="515112"/>
          </a:xfrm>
        </p:spPr>
        <p:txBody>
          <a:bodyPr>
            <a:normAutofit fontScale="90000"/>
          </a:bodyPr>
          <a:lstStyle/>
          <a:p>
            <a:r>
              <a:rPr lang="en-US" dirty="0" smtClean="0"/>
              <a:t>Integrated Development Environment (IDE)</a:t>
            </a:r>
            <a:endParaRPr lang="en-US" dirty="0"/>
          </a:p>
        </p:txBody>
      </p:sp>
      <p:sp>
        <p:nvSpPr>
          <p:cNvPr id="3" name="Content Placeholder 2"/>
          <p:cNvSpPr>
            <a:spLocks noGrp="1"/>
          </p:cNvSpPr>
          <p:nvPr>
            <p:ph idx="1"/>
          </p:nvPr>
        </p:nvSpPr>
        <p:spPr/>
        <p:txBody>
          <a:bodyPr/>
          <a:lstStyle/>
          <a:p>
            <a:r>
              <a:rPr lang="en-US" dirty="0" smtClean="0"/>
              <a:t>Why use an IDE?</a:t>
            </a:r>
          </a:p>
          <a:p>
            <a:pPr lvl="1"/>
            <a:r>
              <a:rPr lang="en-US" dirty="0" smtClean="0"/>
              <a:t>Syntax highlighting</a:t>
            </a:r>
          </a:p>
          <a:p>
            <a:pPr lvl="1"/>
            <a:r>
              <a:rPr lang="en-US" dirty="0" smtClean="0"/>
              <a:t>Built-in compiler</a:t>
            </a:r>
          </a:p>
          <a:p>
            <a:pPr lvl="1"/>
            <a:r>
              <a:rPr lang="en-US" dirty="0" smtClean="0"/>
              <a:t>Rapid GUI development via drag-and-drop</a:t>
            </a:r>
          </a:p>
          <a:p>
            <a:pPr lvl="1"/>
            <a:r>
              <a:rPr lang="en-US" dirty="0" smtClean="0"/>
              <a:t>Integrated debugging</a:t>
            </a:r>
          </a:p>
          <a:p>
            <a:pPr lvl="1"/>
            <a:r>
              <a:rPr lang="en-US" dirty="0" smtClean="0"/>
              <a:t>Better management of source files</a:t>
            </a:r>
          </a:p>
          <a:p>
            <a:pPr lvl="1"/>
            <a:r>
              <a:rPr lang="en-US" dirty="0" smtClean="0"/>
              <a:t>And many more…</a:t>
            </a:r>
          </a:p>
          <a:p>
            <a:r>
              <a:rPr lang="en-US" dirty="0" smtClean="0"/>
              <a:t>Get Visual Studio 2010 from Microsoft Dream Spark</a:t>
            </a:r>
          </a:p>
          <a:p>
            <a:pPr lvl="1"/>
            <a:r>
              <a:rPr lang="en-US" dirty="0" smtClean="0"/>
              <a:t>https://www.dreamspark.com/default.aspx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Breakpoints</a:t>
            </a:r>
            <a:endParaRPr lang="en-SG" dirty="0"/>
          </a:p>
        </p:txBody>
      </p:sp>
      <p:pic>
        <p:nvPicPr>
          <p:cNvPr id="2051" name="Picture 3"/>
          <p:cNvPicPr>
            <a:picLocks noChangeAspect="1" noChangeArrowheads="1"/>
          </p:cNvPicPr>
          <p:nvPr/>
        </p:nvPicPr>
        <p:blipFill>
          <a:blip r:embed="rId2" cstate="print"/>
          <a:srcRect/>
          <a:stretch>
            <a:fillRect/>
          </a:stretch>
        </p:blipFill>
        <p:spPr bwMode="auto">
          <a:xfrm>
            <a:off x="304800" y="1295400"/>
            <a:ext cx="4733925" cy="24955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81000" y="4419600"/>
            <a:ext cx="4743450" cy="2438400"/>
          </a:xfrm>
          <a:prstGeom prst="rect">
            <a:avLst/>
          </a:prstGeom>
          <a:noFill/>
          <a:ln w="9525">
            <a:noFill/>
            <a:miter lim="800000"/>
            <a:headEnd/>
            <a:tailEnd/>
          </a:ln>
        </p:spPr>
      </p:pic>
      <p:sp>
        <p:nvSpPr>
          <p:cNvPr id="7" name="Down Arrow 6"/>
          <p:cNvSpPr/>
          <p:nvPr/>
        </p:nvSpPr>
        <p:spPr>
          <a:xfrm>
            <a:off x="2057400" y="3810000"/>
            <a:ext cx="1219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5334000" y="1752600"/>
            <a:ext cx="3352800" cy="1569660"/>
          </a:xfrm>
          <a:prstGeom prst="rect">
            <a:avLst/>
          </a:prstGeom>
          <a:noFill/>
          <a:ln w="28575">
            <a:solidFill>
              <a:schemeClr val="bg2">
                <a:lumMod val="50000"/>
              </a:schemeClr>
            </a:solidFill>
          </a:ln>
        </p:spPr>
        <p:txBody>
          <a:bodyPr wrap="square" rtlCol="0">
            <a:spAutoFit/>
          </a:bodyPr>
          <a:lstStyle/>
          <a:p>
            <a:r>
              <a:rPr lang="en-US" sz="1200" dirty="0" smtClean="0"/>
              <a:t>The program runs until it encounters a break point, where it pauses and goes into “break mode”. Normally we would set the breakpoints at positions near the suspected error. Now suppose we don’t know any better, we just set one breakpoint at the beginning of the function “main”. Click the first line of “main” to bring the cursor there and then press the button “F9”.</a:t>
            </a:r>
          </a:p>
        </p:txBody>
      </p:sp>
      <p:sp>
        <p:nvSpPr>
          <p:cNvPr id="9" name="TextBox 8"/>
          <p:cNvSpPr txBox="1"/>
          <p:nvPr/>
        </p:nvSpPr>
        <p:spPr>
          <a:xfrm>
            <a:off x="5410200" y="5105400"/>
            <a:ext cx="2819400" cy="1015663"/>
          </a:xfrm>
          <a:prstGeom prst="rect">
            <a:avLst/>
          </a:prstGeom>
          <a:noFill/>
          <a:ln w="28575">
            <a:solidFill>
              <a:schemeClr val="bg2">
                <a:lumMod val="50000"/>
              </a:schemeClr>
            </a:solidFill>
          </a:ln>
        </p:spPr>
        <p:txBody>
          <a:bodyPr wrap="square" rtlCol="0">
            <a:spAutoFit/>
          </a:bodyPr>
          <a:lstStyle/>
          <a:p>
            <a:r>
              <a:rPr lang="en-US" sz="1200" dirty="0" smtClean="0"/>
              <a:t>Notice the red circle besides the line. It indicates that we have successfully set a breakpoint there. To remove this breakpoint, we just have to press “F9” again.</a:t>
            </a:r>
          </a:p>
        </p:txBody>
      </p:sp>
      <p:cxnSp>
        <p:nvCxnSpPr>
          <p:cNvPr id="11" name="Straight Arrow Connector 10"/>
          <p:cNvCxnSpPr>
            <a:stCxn id="8" idx="1"/>
            <a:endCxn id="2051" idx="3"/>
          </p:cNvCxnSpPr>
          <p:nvPr/>
        </p:nvCxnSpPr>
        <p:spPr>
          <a:xfrm rot="10800000" flipV="1">
            <a:off x="5038726" y="2537429"/>
            <a:ext cx="295275" cy="5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1"/>
            <a:endCxn id="2052" idx="3"/>
          </p:cNvCxnSpPr>
          <p:nvPr/>
        </p:nvCxnSpPr>
        <p:spPr>
          <a:xfrm rot="10800000" flipV="1">
            <a:off x="5124450" y="5613232"/>
            <a:ext cx="285750" cy="25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2895600" y="1371600"/>
            <a:ext cx="5724525" cy="35052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Program State</a:t>
            </a:r>
            <a:endParaRPr lang="en-SG" dirty="0"/>
          </a:p>
        </p:txBody>
      </p:sp>
      <p:sp>
        <p:nvSpPr>
          <p:cNvPr id="5" name="TextBox 4"/>
          <p:cNvSpPr txBox="1"/>
          <p:nvPr/>
        </p:nvSpPr>
        <p:spPr>
          <a:xfrm>
            <a:off x="152400" y="1371600"/>
            <a:ext cx="2514600" cy="1015663"/>
          </a:xfrm>
          <a:prstGeom prst="rect">
            <a:avLst/>
          </a:prstGeom>
          <a:noFill/>
          <a:ln w="28575">
            <a:solidFill>
              <a:schemeClr val="bg2">
                <a:lumMod val="50000"/>
              </a:schemeClr>
            </a:solidFill>
          </a:ln>
        </p:spPr>
        <p:txBody>
          <a:bodyPr wrap="square" rtlCol="0">
            <a:spAutoFit/>
          </a:bodyPr>
          <a:lstStyle/>
          <a:p>
            <a:r>
              <a:rPr lang="en-US" sz="1200" dirty="0" smtClean="0"/>
              <a:t>Run the program by choosing “start debugging”, and it will pause at the breakpoint we just set. Notice the little yellow arrow; it points at the next statement to be executed.</a:t>
            </a:r>
          </a:p>
        </p:txBody>
      </p:sp>
      <p:sp>
        <p:nvSpPr>
          <p:cNvPr id="6" name="Rectangle 5"/>
          <p:cNvSpPr/>
          <p:nvPr/>
        </p:nvSpPr>
        <p:spPr>
          <a:xfrm>
            <a:off x="3276600" y="2057400"/>
            <a:ext cx="4876800" cy="152400"/>
          </a:xfrm>
          <a:prstGeom prst="rect">
            <a:avLst/>
          </a:prstGeom>
          <a:no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hape 7"/>
          <p:cNvCxnSpPr>
            <a:stCxn id="5" idx="3"/>
            <a:endCxn id="6" idx="0"/>
          </p:cNvCxnSpPr>
          <p:nvPr/>
        </p:nvCxnSpPr>
        <p:spPr>
          <a:xfrm>
            <a:off x="2667000" y="1879432"/>
            <a:ext cx="3048000" cy="177968"/>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3048000"/>
            <a:ext cx="28956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p:cNvSpPr txBox="1"/>
          <p:nvPr/>
        </p:nvSpPr>
        <p:spPr>
          <a:xfrm>
            <a:off x="5867400" y="5257800"/>
            <a:ext cx="2590800" cy="1015663"/>
          </a:xfrm>
          <a:prstGeom prst="rect">
            <a:avLst/>
          </a:prstGeom>
          <a:noFill/>
          <a:ln w="28575">
            <a:solidFill>
              <a:schemeClr val="bg2">
                <a:lumMod val="50000"/>
              </a:schemeClr>
            </a:solidFill>
          </a:ln>
        </p:spPr>
        <p:txBody>
          <a:bodyPr wrap="square" rtlCol="0">
            <a:spAutoFit/>
          </a:bodyPr>
          <a:lstStyle/>
          <a:p>
            <a:r>
              <a:rPr lang="en-US" sz="1200" dirty="0" smtClean="0"/>
              <a:t>We can observe the execution trace through the call stack. Here it shows that “</a:t>
            </a:r>
            <a:r>
              <a:rPr lang="en-US" sz="1200" dirty="0" err="1" smtClean="0"/>
              <a:t>mainCRTStartup</a:t>
            </a:r>
            <a:r>
              <a:rPr lang="en-US" sz="1200" dirty="0" smtClean="0"/>
              <a:t>” at line 371 called “_</a:t>
            </a:r>
            <a:r>
              <a:rPr lang="en-US" sz="1200" dirty="0" err="1" smtClean="0"/>
              <a:t>tmainCRTStartup</a:t>
            </a:r>
            <a:r>
              <a:rPr lang="en-US" sz="1200" dirty="0" smtClean="0"/>
              <a:t>” which in turns at line 555 called “main”.</a:t>
            </a:r>
          </a:p>
        </p:txBody>
      </p:sp>
      <p:cxnSp>
        <p:nvCxnSpPr>
          <p:cNvPr id="12" name="Straight Arrow Connector 11"/>
          <p:cNvCxnSpPr>
            <a:stCxn id="10" idx="0"/>
            <a:endCxn id="9" idx="2"/>
          </p:cNvCxnSpPr>
          <p:nvPr/>
        </p:nvCxnSpPr>
        <p:spPr>
          <a:xfrm rot="5400000" flipH="1" flipV="1">
            <a:off x="6972300" y="50673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95600" y="3048000"/>
            <a:ext cx="27432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152400" y="3276601"/>
            <a:ext cx="2514600" cy="1371600"/>
          </a:xfrm>
          <a:prstGeom prst="rect">
            <a:avLst/>
          </a:prstGeom>
          <a:noFill/>
          <a:ln w="28575">
            <a:solidFill>
              <a:schemeClr val="bg2">
                <a:lumMod val="50000"/>
              </a:schemeClr>
            </a:solidFill>
          </a:ln>
        </p:spPr>
        <p:txBody>
          <a:bodyPr wrap="square" rtlCol="0">
            <a:spAutoFit/>
          </a:bodyPr>
          <a:lstStyle/>
          <a:p>
            <a:r>
              <a:rPr lang="en-US" sz="1200" dirty="0" smtClean="0"/>
              <a:t>In the “Locals” pane, we can observe all the variables that are currently in scope. We can click on the “+/-” buttons besides structures, arrays and pointers to expand them, which will be discussed on the next page.</a:t>
            </a:r>
          </a:p>
        </p:txBody>
      </p:sp>
      <p:cxnSp>
        <p:nvCxnSpPr>
          <p:cNvPr id="24" name="Straight Arrow Connector 23"/>
          <p:cNvCxnSpPr>
            <a:stCxn id="16" idx="3"/>
            <a:endCxn id="15" idx="1"/>
          </p:cNvCxnSpPr>
          <p:nvPr/>
        </p:nvCxnSpPr>
        <p:spPr>
          <a:xfrm flipV="1">
            <a:off x="2667000" y="3962400"/>
            <a:ext cx="22860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048000" y="1371600"/>
            <a:ext cx="5457825" cy="184785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Structured Information For Variables</a:t>
            </a:r>
            <a:endParaRPr lang="en-SG" dirty="0"/>
          </a:p>
        </p:txBody>
      </p:sp>
      <p:sp>
        <p:nvSpPr>
          <p:cNvPr id="5" name="Rectangle 4"/>
          <p:cNvSpPr/>
          <p:nvPr/>
        </p:nvSpPr>
        <p:spPr>
          <a:xfrm>
            <a:off x="4876800" y="2362200"/>
            <a:ext cx="3581400" cy="152400"/>
          </a:xfrm>
          <a:prstGeom prst="rect">
            <a:avLst/>
          </a:prstGeom>
          <a:no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5334000" y="3505200"/>
            <a:ext cx="2667000" cy="830997"/>
          </a:xfrm>
          <a:prstGeom prst="rect">
            <a:avLst/>
          </a:prstGeom>
          <a:noFill/>
          <a:ln w="28575">
            <a:solidFill>
              <a:schemeClr val="bg2">
                <a:lumMod val="50000"/>
              </a:schemeClr>
            </a:solidFill>
          </a:ln>
        </p:spPr>
        <p:txBody>
          <a:bodyPr wrap="square" rtlCol="0">
            <a:spAutoFit/>
          </a:bodyPr>
          <a:lstStyle/>
          <a:p>
            <a:r>
              <a:rPr lang="en-US" sz="1200" dirty="0" smtClean="0"/>
              <a:t>Hovering mouse over a pointer prints detailed information about it. In this case, it’s a “char*”, so the IDE prints the string stored in it.</a:t>
            </a:r>
          </a:p>
        </p:txBody>
      </p:sp>
      <p:cxnSp>
        <p:nvCxnSpPr>
          <p:cNvPr id="8" name="Straight Arrow Connector 7"/>
          <p:cNvCxnSpPr>
            <a:stCxn id="6" idx="0"/>
            <a:endCxn id="5" idx="2"/>
          </p:cNvCxnSpPr>
          <p:nvPr/>
        </p:nvCxnSpPr>
        <p:spPr>
          <a:xfrm rot="5400000" flipH="1" flipV="1">
            <a:off x="6172200" y="3009900"/>
            <a:ext cx="990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48000" y="2438400"/>
            <a:ext cx="2667000" cy="762000"/>
          </a:xfrm>
          <a:prstGeom prst="rect">
            <a:avLst/>
          </a:prstGeom>
          <a:noFill/>
          <a:ln>
            <a:solidFill>
              <a:schemeClr val="accent6">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3048000" y="4495800"/>
            <a:ext cx="2667000" cy="1015663"/>
          </a:xfrm>
          <a:prstGeom prst="rect">
            <a:avLst/>
          </a:prstGeom>
          <a:noFill/>
          <a:ln w="28575">
            <a:solidFill>
              <a:schemeClr val="bg2">
                <a:lumMod val="50000"/>
              </a:schemeClr>
            </a:solidFill>
          </a:ln>
        </p:spPr>
        <p:txBody>
          <a:bodyPr wrap="square" rtlCol="0">
            <a:spAutoFit/>
          </a:bodyPr>
          <a:lstStyle/>
          <a:p>
            <a:r>
              <a:rPr lang="en-US" sz="1200" dirty="0" smtClean="0"/>
              <a:t>Expanding an array prints all its elements. Now the assignments on the array “data” have not been executed yet. That’s why you see uninitialized values for all of them.</a:t>
            </a:r>
          </a:p>
        </p:txBody>
      </p:sp>
      <p:cxnSp>
        <p:nvCxnSpPr>
          <p:cNvPr id="15" name="Straight Arrow Connector 14"/>
          <p:cNvCxnSpPr>
            <a:stCxn id="13" idx="0"/>
            <a:endCxn id="12" idx="2"/>
          </p:cNvCxnSpPr>
          <p:nvPr/>
        </p:nvCxnSpPr>
        <p:spPr>
          <a:xfrm rot="5400000" flipH="1" flipV="1">
            <a:off x="3733800" y="3848100"/>
            <a:ext cx="1295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8600" y="1371600"/>
            <a:ext cx="2667000" cy="461665"/>
          </a:xfrm>
          <a:prstGeom prst="rect">
            <a:avLst/>
          </a:prstGeom>
          <a:noFill/>
          <a:ln w="28575">
            <a:solidFill>
              <a:schemeClr val="bg2">
                <a:lumMod val="50000"/>
              </a:schemeClr>
            </a:solidFill>
          </a:ln>
        </p:spPr>
        <p:txBody>
          <a:bodyPr wrap="square" rtlCol="0">
            <a:spAutoFit/>
          </a:bodyPr>
          <a:lstStyle/>
          <a:p>
            <a:r>
              <a:rPr lang="en-US" sz="1200" dirty="0" smtClean="0"/>
              <a:t>The value of a pointer is printed in hexadecimal format.</a:t>
            </a:r>
          </a:p>
        </p:txBody>
      </p:sp>
      <p:sp>
        <p:nvSpPr>
          <p:cNvPr id="17" name="Rectangle 16"/>
          <p:cNvSpPr/>
          <p:nvPr/>
        </p:nvSpPr>
        <p:spPr>
          <a:xfrm>
            <a:off x="3810000" y="2057400"/>
            <a:ext cx="609600" cy="152400"/>
          </a:xfrm>
          <a:prstGeom prst="rect">
            <a:avLst/>
          </a:prstGeom>
          <a:noFill/>
          <a:ln>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hape 18"/>
          <p:cNvCxnSpPr>
            <a:stCxn id="16" idx="3"/>
            <a:endCxn id="17" idx="0"/>
          </p:cNvCxnSpPr>
          <p:nvPr/>
        </p:nvCxnSpPr>
        <p:spPr>
          <a:xfrm>
            <a:off x="2895600" y="1602433"/>
            <a:ext cx="1219200" cy="454967"/>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81400" y="2209800"/>
            <a:ext cx="1066800" cy="152400"/>
          </a:xfrm>
          <a:prstGeom prst="rect">
            <a:avLst/>
          </a:prstGeom>
          <a:noFill/>
          <a:ln>
            <a:solidFill>
              <a:srgbClr val="FFC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p:cNvSpPr txBox="1"/>
          <p:nvPr/>
        </p:nvSpPr>
        <p:spPr>
          <a:xfrm>
            <a:off x="228600" y="2667000"/>
            <a:ext cx="2667000" cy="1200329"/>
          </a:xfrm>
          <a:prstGeom prst="rect">
            <a:avLst/>
          </a:prstGeom>
          <a:noFill/>
          <a:ln w="28575">
            <a:solidFill>
              <a:schemeClr val="bg2">
                <a:lumMod val="50000"/>
              </a:schemeClr>
            </a:solidFill>
          </a:ln>
        </p:spPr>
        <p:txBody>
          <a:bodyPr wrap="square" rtlCol="0">
            <a:spAutoFit/>
          </a:bodyPr>
          <a:lstStyle/>
          <a:p>
            <a:r>
              <a:rPr lang="en-US" sz="1200" dirty="0" smtClean="0"/>
              <a:t>When we expand a pointer, the value at the position it points to is printed.</a:t>
            </a:r>
          </a:p>
          <a:p>
            <a:r>
              <a:rPr lang="en-US" sz="1200" dirty="0" smtClean="0"/>
              <a:t>This pointer shown here points to a string “d:\workbin\...”. Therefore the value at the pointer position is the character ‘d’.</a:t>
            </a:r>
          </a:p>
        </p:txBody>
      </p:sp>
      <p:cxnSp>
        <p:nvCxnSpPr>
          <p:cNvPr id="23" name="Shape 22"/>
          <p:cNvCxnSpPr>
            <a:stCxn id="21" idx="0"/>
            <a:endCxn id="20" idx="1"/>
          </p:cNvCxnSpPr>
          <p:nvPr/>
        </p:nvCxnSpPr>
        <p:spPr>
          <a:xfrm rot="5400000" flipH="1" flipV="1">
            <a:off x="2381250" y="1466850"/>
            <a:ext cx="381000" cy="20193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Stepping</a:t>
            </a:r>
            <a:endParaRPr lang="en-SG" dirty="0"/>
          </a:p>
        </p:txBody>
      </p:sp>
      <p:pic>
        <p:nvPicPr>
          <p:cNvPr id="5123" name="Picture 3"/>
          <p:cNvPicPr>
            <a:picLocks noChangeAspect="1" noChangeArrowheads="1"/>
          </p:cNvPicPr>
          <p:nvPr/>
        </p:nvPicPr>
        <p:blipFill>
          <a:blip r:embed="rId2" cstate="print"/>
          <a:srcRect/>
          <a:stretch>
            <a:fillRect/>
          </a:stretch>
        </p:blipFill>
        <p:spPr bwMode="auto">
          <a:xfrm>
            <a:off x="2819400" y="1295400"/>
            <a:ext cx="5724525" cy="3505200"/>
          </a:xfrm>
          <a:prstGeom prst="rect">
            <a:avLst/>
          </a:prstGeom>
          <a:noFill/>
          <a:ln w="9525">
            <a:noFill/>
            <a:miter lim="800000"/>
            <a:headEnd/>
            <a:tailEnd/>
          </a:ln>
        </p:spPr>
      </p:pic>
      <p:sp>
        <p:nvSpPr>
          <p:cNvPr id="6" name="Rectangle 5"/>
          <p:cNvSpPr/>
          <p:nvPr/>
        </p:nvSpPr>
        <p:spPr>
          <a:xfrm>
            <a:off x="2895600" y="3962400"/>
            <a:ext cx="2590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2819400" y="2362200"/>
            <a:ext cx="2362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2895600" y="5029200"/>
            <a:ext cx="2590800" cy="461665"/>
          </a:xfrm>
          <a:prstGeom prst="rect">
            <a:avLst/>
          </a:prstGeom>
          <a:noFill/>
          <a:ln w="28575">
            <a:solidFill>
              <a:schemeClr val="bg2">
                <a:lumMod val="50000"/>
              </a:schemeClr>
            </a:solidFill>
          </a:ln>
        </p:spPr>
        <p:txBody>
          <a:bodyPr wrap="square" rtlCol="0">
            <a:spAutoFit/>
          </a:bodyPr>
          <a:lstStyle/>
          <a:p>
            <a:r>
              <a:rPr lang="en-US" sz="1200" dirty="0" smtClean="0"/>
              <a:t>Notice the values of the array have been set.</a:t>
            </a:r>
          </a:p>
        </p:txBody>
      </p:sp>
      <p:cxnSp>
        <p:nvCxnSpPr>
          <p:cNvPr id="10" name="Straight Arrow Connector 9"/>
          <p:cNvCxnSpPr>
            <a:stCxn id="8" idx="0"/>
            <a:endCxn id="6" idx="2"/>
          </p:cNvCxnSpPr>
          <p:nvPr/>
        </p:nvCxnSpPr>
        <p:spPr>
          <a:xfrm rot="5400000" flipH="1" flipV="1">
            <a:off x="4000500" y="4838700"/>
            <a:ext cx="381000" cy="158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 y="1676400"/>
            <a:ext cx="2209800" cy="2123658"/>
          </a:xfrm>
          <a:prstGeom prst="rect">
            <a:avLst/>
          </a:prstGeom>
          <a:noFill/>
          <a:ln w="28575">
            <a:solidFill>
              <a:schemeClr val="bg2">
                <a:lumMod val="50000"/>
              </a:schemeClr>
            </a:solidFill>
          </a:ln>
        </p:spPr>
        <p:txBody>
          <a:bodyPr wrap="square" rtlCol="0">
            <a:spAutoFit/>
          </a:bodyPr>
          <a:lstStyle/>
          <a:p>
            <a:r>
              <a:rPr lang="en-US" sz="1200" dirty="0" smtClean="0"/>
              <a:t>Press “F10” twice to step over two statements. Now notice that the yellow arrow has advanced two statements to indicate our progress through the program. Now press “F11” to step into the function “</a:t>
            </a:r>
            <a:r>
              <a:rPr lang="en-US" sz="1200" dirty="0" err="1" smtClean="0"/>
              <a:t>printArray</a:t>
            </a:r>
            <a:r>
              <a:rPr lang="en-US" sz="1200" dirty="0" smtClean="0"/>
              <a:t>”, which simply prints the contents of an array passed in as the first parameter.</a:t>
            </a:r>
          </a:p>
        </p:txBody>
      </p:sp>
      <p:cxnSp>
        <p:nvCxnSpPr>
          <p:cNvPr id="31" name="Elbow Connector 30"/>
          <p:cNvCxnSpPr>
            <a:stCxn id="11" idx="3"/>
            <a:endCxn id="7" idx="1"/>
          </p:cNvCxnSpPr>
          <p:nvPr/>
        </p:nvCxnSpPr>
        <p:spPr>
          <a:xfrm flipV="1">
            <a:off x="2514600" y="2476500"/>
            <a:ext cx="304800" cy="261729"/>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895600" y="990600"/>
            <a:ext cx="5724525" cy="3343275"/>
          </a:xfrm>
          <a:prstGeom prst="rect">
            <a:avLst/>
          </a:prstGeom>
          <a:noFill/>
          <a:ln w="9525">
            <a:noFill/>
            <a:miter lim="800000"/>
            <a:headEnd/>
            <a:tailEnd/>
          </a:ln>
        </p:spPr>
      </p:pic>
      <p:sp>
        <p:nvSpPr>
          <p:cNvPr id="5" name="Rectangle 4"/>
          <p:cNvSpPr/>
          <p:nvPr/>
        </p:nvSpPr>
        <p:spPr>
          <a:xfrm>
            <a:off x="5715000" y="2514600"/>
            <a:ext cx="2895600" cy="1828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2895600" y="1143000"/>
            <a:ext cx="419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609600" y="914400"/>
            <a:ext cx="1676400" cy="646331"/>
          </a:xfrm>
          <a:prstGeom prst="rect">
            <a:avLst/>
          </a:prstGeom>
          <a:noFill/>
          <a:ln w="28575">
            <a:solidFill>
              <a:schemeClr val="bg2">
                <a:lumMod val="50000"/>
              </a:schemeClr>
            </a:solidFill>
          </a:ln>
        </p:spPr>
        <p:txBody>
          <a:bodyPr wrap="square" rtlCol="0">
            <a:spAutoFit/>
          </a:bodyPr>
          <a:lstStyle/>
          <a:p>
            <a:r>
              <a:rPr lang="en-US" sz="1200" dirty="0" smtClean="0"/>
              <a:t>Notice that the program paused at the entry of the function.</a:t>
            </a:r>
          </a:p>
        </p:txBody>
      </p:sp>
      <p:cxnSp>
        <p:nvCxnSpPr>
          <p:cNvPr id="9" name="Straight Arrow Connector 8"/>
          <p:cNvCxnSpPr>
            <a:stCxn id="7" idx="3"/>
            <a:endCxn id="6" idx="1"/>
          </p:cNvCxnSpPr>
          <p:nvPr/>
        </p:nvCxnSpPr>
        <p:spPr>
          <a:xfrm>
            <a:off x="2286000" y="1237566"/>
            <a:ext cx="609600" cy="1973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15000" y="4724401"/>
            <a:ext cx="2895600" cy="830997"/>
          </a:xfrm>
          <a:prstGeom prst="rect">
            <a:avLst/>
          </a:prstGeom>
          <a:noFill/>
          <a:ln w="28575">
            <a:solidFill>
              <a:schemeClr val="bg2">
                <a:lumMod val="50000"/>
              </a:schemeClr>
            </a:solidFill>
          </a:ln>
        </p:spPr>
        <p:txBody>
          <a:bodyPr wrap="square" rtlCol="0">
            <a:spAutoFit/>
          </a:bodyPr>
          <a:lstStyle/>
          <a:p>
            <a:r>
              <a:rPr lang="en-US" sz="1200" dirty="0" smtClean="0"/>
              <a:t>Notice that the call stack reflects the program trace; a new frame, for the function “</a:t>
            </a:r>
            <a:r>
              <a:rPr lang="en-US" sz="1200" dirty="0" err="1" smtClean="0"/>
              <a:t>printArray</a:t>
            </a:r>
            <a:r>
              <a:rPr lang="en-US" sz="1200" dirty="0" smtClean="0"/>
              <a:t>” has been stacked on top.</a:t>
            </a:r>
          </a:p>
        </p:txBody>
      </p:sp>
      <p:cxnSp>
        <p:nvCxnSpPr>
          <p:cNvPr id="18" name="Straight Arrow Connector 17"/>
          <p:cNvCxnSpPr>
            <a:stCxn id="16" idx="0"/>
            <a:endCxn id="5" idx="2"/>
          </p:cNvCxnSpPr>
          <p:nvPr/>
        </p:nvCxnSpPr>
        <p:spPr>
          <a:xfrm rot="5400000" flipH="1" flipV="1">
            <a:off x="6972300" y="4533901"/>
            <a:ext cx="381001"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4572000"/>
            <a:ext cx="2895600" cy="1200329"/>
          </a:xfrm>
          <a:prstGeom prst="rect">
            <a:avLst/>
          </a:prstGeom>
          <a:noFill/>
          <a:ln w="28575">
            <a:solidFill>
              <a:schemeClr val="bg2">
                <a:lumMod val="50000"/>
              </a:schemeClr>
            </a:solidFill>
          </a:ln>
        </p:spPr>
        <p:txBody>
          <a:bodyPr wrap="square" rtlCol="0">
            <a:spAutoFit/>
          </a:bodyPr>
          <a:lstStyle/>
          <a:p>
            <a:r>
              <a:rPr lang="en-US" sz="1200" dirty="0" smtClean="0"/>
              <a:t>Note that we are not restricted to viewing the information about this function only. We can inspect any function on the stack by double clicking it in the call stack frame. Now double click on function “main”.</a:t>
            </a:r>
          </a:p>
        </p:txBody>
      </p:sp>
      <p:cxnSp>
        <p:nvCxnSpPr>
          <p:cNvPr id="21" name="Shape 20"/>
          <p:cNvCxnSpPr>
            <a:stCxn id="19" idx="0"/>
          </p:cNvCxnSpPr>
          <p:nvPr/>
        </p:nvCxnSpPr>
        <p:spPr>
          <a:xfrm rot="5400000" flipH="1" flipV="1">
            <a:off x="3124200" y="1828800"/>
            <a:ext cx="1447800" cy="40386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971800" y="1066800"/>
            <a:ext cx="5724525" cy="3371850"/>
          </a:xfrm>
          <a:prstGeom prst="rect">
            <a:avLst/>
          </a:prstGeom>
          <a:noFill/>
          <a:ln w="9525">
            <a:noFill/>
            <a:miter lim="800000"/>
            <a:headEnd/>
            <a:tailEnd/>
          </a:ln>
        </p:spPr>
      </p:pic>
      <p:sp>
        <p:nvSpPr>
          <p:cNvPr id="5" name="Rectangle 4"/>
          <p:cNvSpPr/>
          <p:nvPr/>
        </p:nvSpPr>
        <p:spPr>
          <a:xfrm>
            <a:off x="5791200" y="3124200"/>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2971800" y="1905000"/>
            <a:ext cx="2895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791200" y="4724400"/>
            <a:ext cx="2895600" cy="461665"/>
          </a:xfrm>
          <a:prstGeom prst="rect">
            <a:avLst/>
          </a:prstGeom>
          <a:noFill/>
          <a:ln w="28575">
            <a:solidFill>
              <a:schemeClr val="bg2">
                <a:lumMod val="50000"/>
              </a:schemeClr>
            </a:solidFill>
          </a:ln>
        </p:spPr>
        <p:txBody>
          <a:bodyPr wrap="square" rtlCol="0">
            <a:spAutoFit/>
          </a:bodyPr>
          <a:lstStyle/>
          <a:p>
            <a:r>
              <a:rPr lang="en-US" sz="1200" dirty="0" smtClean="0"/>
              <a:t>Notice the green arrow pointing to the function we are currently inspecting.</a:t>
            </a:r>
          </a:p>
        </p:txBody>
      </p:sp>
      <p:cxnSp>
        <p:nvCxnSpPr>
          <p:cNvPr id="9" name="Straight Arrow Connector 8"/>
          <p:cNvCxnSpPr>
            <a:stCxn id="7" idx="0"/>
            <a:endCxn id="5" idx="2"/>
          </p:cNvCxnSpPr>
          <p:nvPr/>
        </p:nvCxnSpPr>
        <p:spPr>
          <a:xfrm rot="5400000" flipH="1" flipV="1">
            <a:off x="6553200" y="4038600"/>
            <a:ext cx="1371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2819400"/>
            <a:ext cx="2209800" cy="830997"/>
          </a:xfrm>
          <a:prstGeom prst="rect">
            <a:avLst/>
          </a:prstGeom>
          <a:noFill/>
          <a:ln w="28575">
            <a:solidFill>
              <a:schemeClr val="bg2">
                <a:lumMod val="50000"/>
              </a:schemeClr>
            </a:solidFill>
          </a:ln>
        </p:spPr>
        <p:txBody>
          <a:bodyPr wrap="square" rtlCol="0">
            <a:spAutoFit/>
          </a:bodyPr>
          <a:lstStyle/>
          <a:p>
            <a:r>
              <a:rPr lang="en-US" sz="1200" dirty="0" smtClean="0"/>
              <a:t>The green arrow here points to the statement which gets executed after returning from the function “</a:t>
            </a:r>
            <a:r>
              <a:rPr lang="en-US" sz="1200" dirty="0" err="1" smtClean="0"/>
              <a:t>printArray</a:t>
            </a:r>
            <a:r>
              <a:rPr lang="en-US" sz="1200" dirty="0" smtClean="0"/>
              <a:t>”.</a:t>
            </a:r>
          </a:p>
        </p:txBody>
      </p:sp>
      <p:cxnSp>
        <p:nvCxnSpPr>
          <p:cNvPr id="18" name="Elbow Connector 17"/>
          <p:cNvCxnSpPr>
            <a:stCxn id="10" idx="0"/>
            <a:endCxn id="6" idx="2"/>
          </p:cNvCxnSpPr>
          <p:nvPr/>
        </p:nvCxnSpPr>
        <p:spPr>
          <a:xfrm rot="5400000" flipH="1" flipV="1">
            <a:off x="2609850" y="1009650"/>
            <a:ext cx="762000" cy="28575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371600" y="3048000"/>
            <a:ext cx="5724525" cy="3400425"/>
          </a:xfrm>
          <a:prstGeom prst="rect">
            <a:avLst/>
          </a:prstGeom>
          <a:noFill/>
          <a:ln w="9525">
            <a:noFill/>
            <a:miter lim="800000"/>
            <a:headEnd/>
            <a:tailEnd/>
          </a:ln>
        </p:spPr>
      </p:pic>
      <p:sp>
        <p:nvSpPr>
          <p:cNvPr id="5" name="TextBox 4"/>
          <p:cNvSpPr txBox="1"/>
          <p:nvPr/>
        </p:nvSpPr>
        <p:spPr>
          <a:xfrm>
            <a:off x="838200" y="1447800"/>
            <a:ext cx="6858000" cy="1200329"/>
          </a:xfrm>
          <a:prstGeom prst="rect">
            <a:avLst/>
          </a:prstGeom>
          <a:noFill/>
          <a:ln w="28575">
            <a:solidFill>
              <a:schemeClr val="bg2">
                <a:lumMod val="50000"/>
              </a:schemeClr>
            </a:solidFill>
          </a:ln>
        </p:spPr>
        <p:txBody>
          <a:bodyPr wrap="square" rtlCol="0">
            <a:spAutoFit/>
          </a:bodyPr>
          <a:lstStyle/>
          <a:p>
            <a:r>
              <a:rPr lang="en-US" sz="1200" dirty="0" smtClean="0"/>
              <a:t>But we realize that the function “</a:t>
            </a:r>
            <a:r>
              <a:rPr lang="en-US" sz="1200" dirty="0" err="1" smtClean="0"/>
              <a:t>printArray</a:t>
            </a:r>
            <a:r>
              <a:rPr lang="en-US" sz="1200" dirty="0" smtClean="0"/>
              <a:t>” is not likely to be the culprit, since the array did get printed before the program hangs. So we don’t want to waste time stepping through it. Now let’s press “Shift+F11” to step out of “</a:t>
            </a:r>
            <a:r>
              <a:rPr lang="en-US" sz="1200" dirty="0" err="1" smtClean="0"/>
              <a:t>printArray</a:t>
            </a:r>
            <a:r>
              <a:rPr lang="en-US" sz="1200" dirty="0" smtClean="0"/>
              <a:t>”. This will finish executing it, and pauses immediately after returning, as shown below. Do not be surprised that the yellow arrow points to the “</a:t>
            </a:r>
            <a:r>
              <a:rPr lang="en-US" sz="1200" dirty="0" err="1" smtClean="0"/>
              <a:t>printArray</a:t>
            </a:r>
            <a:r>
              <a:rPr lang="en-US" sz="1200" dirty="0" smtClean="0"/>
              <a:t>” statement, as there is some wrapping up to do after returning. Now press “F10” twice and “F11” once to enter  the function “</a:t>
            </a:r>
            <a:r>
              <a:rPr lang="en-US" sz="1200" dirty="0" err="1" smtClean="0"/>
              <a:t>bubbleSort</a:t>
            </a:r>
            <a:r>
              <a:rPr lang="en-US" sz="1200" dirty="0" smtClean="0"/>
              <a:t>”.</a:t>
            </a:r>
          </a:p>
        </p:txBody>
      </p:sp>
      <p:sp>
        <p:nvSpPr>
          <p:cNvPr id="6" name="Title 1"/>
          <p:cNvSpPr>
            <a:spLocks noGrp="1"/>
          </p:cNvSpPr>
          <p:nvPr>
            <p:ph type="title"/>
          </p:nvPr>
        </p:nvSpPr>
        <p:spPr>
          <a:xfrm>
            <a:off x="685800" y="780288"/>
            <a:ext cx="8001000" cy="515112"/>
          </a:xfrm>
        </p:spPr>
        <p:txBody>
          <a:bodyPr>
            <a:normAutofit fontScale="90000"/>
          </a:bodyPr>
          <a:lstStyle/>
          <a:p>
            <a:r>
              <a:rPr lang="en-US" dirty="0" smtClean="0"/>
              <a:t>Stepping Out</a:t>
            </a:r>
            <a:endParaRPr lang="en-SG" dirty="0"/>
          </a:p>
        </p:txBody>
      </p:sp>
      <p:sp>
        <p:nvSpPr>
          <p:cNvPr id="7" name="Down Arrow 6"/>
          <p:cNvSpPr/>
          <p:nvPr/>
        </p:nvSpPr>
        <p:spPr>
          <a:xfrm>
            <a:off x="4038600" y="2667000"/>
            <a:ext cx="4572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1752600" y="3581400"/>
            <a:ext cx="5638800" cy="208597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Running To Cursor</a:t>
            </a:r>
            <a:endParaRPr lang="en-SG" dirty="0"/>
          </a:p>
        </p:txBody>
      </p:sp>
      <p:sp>
        <p:nvSpPr>
          <p:cNvPr id="5" name="Rectangle 4"/>
          <p:cNvSpPr/>
          <p:nvPr/>
        </p:nvSpPr>
        <p:spPr>
          <a:xfrm>
            <a:off x="2514600" y="5181600"/>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1676400"/>
            <a:ext cx="6858000" cy="830997"/>
          </a:xfrm>
          <a:prstGeom prst="rect">
            <a:avLst/>
          </a:prstGeom>
          <a:noFill/>
          <a:ln w="28575">
            <a:solidFill>
              <a:schemeClr val="bg2">
                <a:lumMod val="50000"/>
              </a:schemeClr>
            </a:solidFill>
          </a:ln>
        </p:spPr>
        <p:txBody>
          <a:bodyPr wrap="square" rtlCol="0">
            <a:spAutoFit/>
          </a:bodyPr>
          <a:lstStyle/>
          <a:p>
            <a:r>
              <a:rPr lang="en-US" sz="1200" dirty="0" smtClean="0"/>
              <a:t>Now since we have a hanging program problem. Most likely it is due to infinite loops. We want to examine the exit points of the loops without having to step through all the statements.</a:t>
            </a:r>
          </a:p>
          <a:p>
            <a:r>
              <a:rPr lang="en-US" sz="1200" dirty="0" smtClean="0"/>
              <a:t>Click on the closing “}” for the inner loop to move the cursor there, then press “CTRL+F10” to run to cursor.</a:t>
            </a:r>
          </a:p>
        </p:txBody>
      </p:sp>
      <p:cxnSp>
        <p:nvCxnSpPr>
          <p:cNvPr id="9" name="Straight Arrow Connector 8"/>
          <p:cNvCxnSpPr>
            <a:stCxn id="7" idx="2"/>
            <a:endCxn id="5" idx="0"/>
          </p:cNvCxnSpPr>
          <p:nvPr/>
        </p:nvCxnSpPr>
        <p:spPr>
          <a:xfrm rot="5400000">
            <a:off x="2625299" y="3844498"/>
            <a:ext cx="267420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Indices</a:t>
            </a:r>
            <a:endParaRPr lang="en-SG" dirty="0"/>
          </a:p>
        </p:txBody>
      </p:sp>
      <p:pic>
        <p:nvPicPr>
          <p:cNvPr id="10242" name="Picture 2"/>
          <p:cNvPicPr>
            <a:picLocks noChangeAspect="1" noChangeArrowheads="1"/>
          </p:cNvPicPr>
          <p:nvPr/>
        </p:nvPicPr>
        <p:blipFill>
          <a:blip r:embed="rId2" cstate="print"/>
          <a:srcRect/>
          <a:stretch>
            <a:fillRect/>
          </a:stretch>
        </p:blipFill>
        <p:spPr bwMode="auto">
          <a:xfrm>
            <a:off x="1828800" y="1371600"/>
            <a:ext cx="5676900" cy="3162300"/>
          </a:xfrm>
          <a:prstGeom prst="rect">
            <a:avLst/>
          </a:prstGeom>
          <a:noFill/>
          <a:ln w="9525">
            <a:noFill/>
            <a:miter lim="800000"/>
            <a:headEnd/>
            <a:tailEnd/>
          </a:ln>
        </p:spPr>
      </p:pic>
      <p:sp>
        <p:nvSpPr>
          <p:cNvPr id="5" name="Rectangle 4"/>
          <p:cNvSpPr/>
          <p:nvPr/>
        </p:nvSpPr>
        <p:spPr>
          <a:xfrm>
            <a:off x="2057400" y="3810000"/>
            <a:ext cx="2438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1828800" y="4800600"/>
            <a:ext cx="5715000" cy="646331"/>
          </a:xfrm>
          <a:prstGeom prst="rect">
            <a:avLst/>
          </a:prstGeom>
          <a:noFill/>
          <a:ln w="28575">
            <a:solidFill>
              <a:schemeClr val="bg2">
                <a:lumMod val="50000"/>
              </a:schemeClr>
            </a:solidFill>
          </a:ln>
        </p:spPr>
        <p:txBody>
          <a:bodyPr wrap="square" rtlCol="0">
            <a:spAutoFit/>
          </a:bodyPr>
          <a:lstStyle/>
          <a:p>
            <a:r>
              <a:rPr lang="en-US" sz="1200" dirty="0" smtClean="0"/>
              <a:t>Observe the values of “</a:t>
            </a:r>
            <a:r>
              <a:rPr lang="en-US" sz="1200" dirty="0" err="1" smtClean="0"/>
              <a:t>i</a:t>
            </a:r>
            <a:r>
              <a:rPr lang="en-US" sz="1200" dirty="0" smtClean="0"/>
              <a:t>” and “j” just before the first iteration of the inner loop is finished. There’s nothing wrong with them. So press “F10” twice to step over the closing “}” and the stepping statement of the inner loop.</a:t>
            </a:r>
          </a:p>
        </p:txBody>
      </p:sp>
      <p:cxnSp>
        <p:nvCxnSpPr>
          <p:cNvPr id="10" name="Shape 9"/>
          <p:cNvCxnSpPr>
            <a:stCxn id="6" idx="0"/>
            <a:endCxn id="5" idx="3"/>
          </p:cNvCxnSpPr>
          <p:nvPr/>
        </p:nvCxnSpPr>
        <p:spPr>
          <a:xfrm rot="16200000" flipV="1">
            <a:off x="4210050" y="4324350"/>
            <a:ext cx="762000" cy="190500"/>
          </a:xfrm>
          <a:prstGeom prst="bentConnector2">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Indices (continued)</a:t>
            </a:r>
            <a:endParaRPr lang="en-SG" dirty="0"/>
          </a:p>
        </p:txBody>
      </p:sp>
      <p:pic>
        <p:nvPicPr>
          <p:cNvPr id="11268" name="Picture 4"/>
          <p:cNvPicPr>
            <a:picLocks noChangeAspect="1" noChangeArrowheads="1"/>
          </p:cNvPicPr>
          <p:nvPr/>
        </p:nvPicPr>
        <p:blipFill>
          <a:blip r:embed="rId2" cstate="print"/>
          <a:srcRect/>
          <a:stretch>
            <a:fillRect/>
          </a:stretch>
        </p:blipFill>
        <p:spPr bwMode="auto">
          <a:xfrm>
            <a:off x="1828800" y="1371600"/>
            <a:ext cx="5076825" cy="3429000"/>
          </a:xfrm>
          <a:prstGeom prst="rect">
            <a:avLst/>
          </a:prstGeom>
          <a:noFill/>
          <a:ln w="9525">
            <a:noFill/>
            <a:miter lim="800000"/>
            <a:headEnd/>
            <a:tailEnd/>
          </a:ln>
        </p:spPr>
      </p:pic>
      <p:sp>
        <p:nvSpPr>
          <p:cNvPr id="7" name="Rectangle 6"/>
          <p:cNvSpPr/>
          <p:nvPr/>
        </p:nvSpPr>
        <p:spPr>
          <a:xfrm>
            <a:off x="1981200" y="4038600"/>
            <a:ext cx="25146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1905000" y="5334000"/>
            <a:ext cx="5715000" cy="1015663"/>
          </a:xfrm>
          <a:prstGeom prst="rect">
            <a:avLst/>
          </a:prstGeom>
          <a:noFill/>
          <a:ln w="28575">
            <a:solidFill>
              <a:schemeClr val="bg2">
                <a:lumMod val="50000"/>
              </a:schemeClr>
            </a:solidFill>
          </a:ln>
        </p:spPr>
        <p:txBody>
          <a:bodyPr wrap="square" rtlCol="0">
            <a:spAutoFit/>
          </a:bodyPr>
          <a:lstStyle/>
          <a:p>
            <a:r>
              <a:rPr lang="en-US" sz="1200" dirty="0" smtClean="0"/>
              <a:t>Observe that the value of “</a:t>
            </a:r>
            <a:r>
              <a:rPr lang="en-US" sz="1200" dirty="0" err="1" smtClean="0"/>
              <a:t>i</a:t>
            </a:r>
            <a:r>
              <a:rPr lang="en-US" sz="1200" dirty="0" smtClean="0"/>
              <a:t>” has changed from 15 to 16, which is highlighted by the red </a:t>
            </a:r>
            <a:r>
              <a:rPr lang="en-US" sz="1200" dirty="0" err="1" smtClean="0"/>
              <a:t>colour</a:t>
            </a:r>
            <a:r>
              <a:rPr lang="en-US" sz="1200" dirty="0" smtClean="0"/>
              <a:t>, while the value of “j” remains unchanged. We’d actually like “j” to increment by 1 instead of “</a:t>
            </a:r>
            <a:r>
              <a:rPr lang="en-US" sz="1200" dirty="0" err="1" smtClean="0"/>
              <a:t>i</a:t>
            </a:r>
            <a:r>
              <a:rPr lang="en-US" sz="1200" dirty="0" smtClean="0"/>
              <a:t>”. This error prompts us to look closely at the stepping statement of the inner loop. There we find that we should have typed “j++” instead of “</a:t>
            </a:r>
            <a:r>
              <a:rPr lang="en-US" sz="1200" dirty="0" err="1" smtClean="0"/>
              <a:t>i</a:t>
            </a:r>
            <a:r>
              <a:rPr lang="en-US" sz="1200" dirty="0" smtClean="0"/>
              <a:t>++”. Now stop debugging by pressing “Shift+F5” and then change “</a:t>
            </a:r>
            <a:r>
              <a:rPr lang="en-US" sz="1200" dirty="0" err="1" smtClean="0"/>
              <a:t>i</a:t>
            </a:r>
            <a:r>
              <a:rPr lang="en-US" sz="1200" dirty="0" smtClean="0"/>
              <a:t>++” to “j++”.</a:t>
            </a:r>
          </a:p>
        </p:txBody>
      </p:sp>
      <p:cxnSp>
        <p:nvCxnSpPr>
          <p:cNvPr id="10" name="Shape 9"/>
          <p:cNvCxnSpPr>
            <a:stCxn id="8" idx="0"/>
            <a:endCxn id="7" idx="3"/>
          </p:cNvCxnSpPr>
          <p:nvPr/>
        </p:nvCxnSpPr>
        <p:spPr>
          <a:xfrm rot="16200000" flipV="1">
            <a:off x="4114800" y="4686300"/>
            <a:ext cx="1028700" cy="2667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Contents</a:t>
            </a:r>
            <a:endParaRPr lang="en-SG" dirty="0"/>
          </a:p>
        </p:txBody>
      </p:sp>
      <p:sp>
        <p:nvSpPr>
          <p:cNvPr id="3" name="Content Placeholder 2"/>
          <p:cNvSpPr>
            <a:spLocks noGrp="1"/>
          </p:cNvSpPr>
          <p:nvPr>
            <p:ph idx="1"/>
          </p:nvPr>
        </p:nvSpPr>
        <p:spPr/>
        <p:txBody>
          <a:bodyPr/>
          <a:lstStyle/>
          <a:p>
            <a:r>
              <a:rPr lang="en-US" dirty="0" smtClean="0"/>
              <a:t>Part A - Step by step guide to the basic functionalities of the IDE with a “</a:t>
            </a:r>
            <a:r>
              <a:rPr lang="en-US" dirty="0" err="1" smtClean="0"/>
              <a:t>HelloWorld</a:t>
            </a:r>
            <a:r>
              <a:rPr lang="en-US" dirty="0" smtClean="0"/>
              <a:t>” program.</a:t>
            </a:r>
          </a:p>
          <a:p>
            <a:r>
              <a:rPr lang="en-US" dirty="0" smtClean="0"/>
              <a:t>Part B - Introduction to Debugging</a:t>
            </a:r>
          </a:p>
          <a:p>
            <a:r>
              <a:rPr lang="en-US" dirty="0" smtClean="0"/>
              <a:t>Part C - Introduction to GUI</a:t>
            </a:r>
            <a:endParaRPr lang="en-S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Bug Free Now</a:t>
            </a:r>
            <a:endParaRPr lang="en-SG" dirty="0"/>
          </a:p>
        </p:txBody>
      </p:sp>
      <p:pic>
        <p:nvPicPr>
          <p:cNvPr id="12290" name="Picture 2"/>
          <p:cNvPicPr>
            <a:picLocks noChangeAspect="1" noChangeArrowheads="1"/>
          </p:cNvPicPr>
          <p:nvPr/>
        </p:nvPicPr>
        <p:blipFill>
          <a:blip r:embed="rId2" cstate="print"/>
          <a:srcRect/>
          <a:stretch>
            <a:fillRect/>
          </a:stretch>
        </p:blipFill>
        <p:spPr bwMode="auto">
          <a:xfrm>
            <a:off x="1295400" y="2514600"/>
            <a:ext cx="6410325" cy="4105275"/>
          </a:xfrm>
          <a:prstGeom prst="rect">
            <a:avLst/>
          </a:prstGeom>
          <a:noFill/>
          <a:ln w="9525">
            <a:noFill/>
            <a:miter lim="800000"/>
            <a:headEnd/>
            <a:tailEnd/>
          </a:ln>
        </p:spPr>
      </p:pic>
      <p:sp>
        <p:nvSpPr>
          <p:cNvPr id="5" name="TextBox 4"/>
          <p:cNvSpPr txBox="1"/>
          <p:nvPr/>
        </p:nvSpPr>
        <p:spPr>
          <a:xfrm>
            <a:off x="1524000" y="1600200"/>
            <a:ext cx="5715000" cy="461665"/>
          </a:xfrm>
          <a:prstGeom prst="rect">
            <a:avLst/>
          </a:prstGeom>
          <a:noFill/>
          <a:ln w="28575">
            <a:solidFill>
              <a:schemeClr val="bg2">
                <a:lumMod val="50000"/>
              </a:schemeClr>
            </a:solidFill>
          </a:ln>
        </p:spPr>
        <p:txBody>
          <a:bodyPr wrap="square" rtlCol="0">
            <a:spAutoFit/>
          </a:bodyPr>
          <a:lstStyle/>
          <a:p>
            <a:r>
              <a:rPr lang="en-US" sz="1200" dirty="0" smtClean="0"/>
              <a:t>Now recompile, and try executing with “start without debugging”. You should see the program behave as we want now. </a:t>
            </a:r>
            <a:r>
              <a:rPr lang="en-US" sz="1200" dirty="0" smtClean="0">
                <a:sym typeface="Wingdings" pitchFamily="2" charset="2"/>
              </a:rPr>
              <a:t></a:t>
            </a:r>
            <a:endParaRPr lang="en-US" sz="1200" dirty="0" smtClean="0"/>
          </a:p>
        </p:txBody>
      </p:sp>
      <p:sp>
        <p:nvSpPr>
          <p:cNvPr id="6" name="Down Arrow 5"/>
          <p:cNvSpPr/>
          <p:nvPr/>
        </p:nvSpPr>
        <p:spPr>
          <a:xfrm>
            <a:off x="4114800" y="21336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7772400" cy="1362456"/>
          </a:xfrm>
        </p:spPr>
        <p:txBody>
          <a:bodyPr/>
          <a:lstStyle/>
          <a:p>
            <a:pPr algn="ctr"/>
            <a:r>
              <a:rPr lang="en-US" dirty="0" smtClean="0"/>
              <a:t>Part C</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 Two Aspects</a:t>
            </a:r>
            <a:endParaRPr lang="en-US" dirty="0"/>
          </a:p>
        </p:txBody>
      </p:sp>
      <p:sp>
        <p:nvSpPr>
          <p:cNvPr id="5" name="Rounded Rectangle 4"/>
          <p:cNvSpPr/>
          <p:nvPr/>
        </p:nvSpPr>
        <p:spPr>
          <a:xfrm>
            <a:off x="762000" y="2057400"/>
            <a:ext cx="2514600" cy="1371600"/>
          </a:xfrm>
          <a:prstGeom prst="round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Appearance</a:t>
            </a:r>
            <a:endParaRPr lang="en-US" dirty="0"/>
          </a:p>
        </p:txBody>
      </p:sp>
      <p:sp>
        <p:nvSpPr>
          <p:cNvPr id="6" name="Rounded Rectangle 5"/>
          <p:cNvSpPr/>
          <p:nvPr/>
        </p:nvSpPr>
        <p:spPr>
          <a:xfrm>
            <a:off x="838200" y="42672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Behaviour</a:t>
            </a:r>
            <a:endParaRPr lang="en-US" dirty="0"/>
          </a:p>
        </p:txBody>
      </p:sp>
      <p:sp>
        <p:nvSpPr>
          <p:cNvPr id="7" name="Rectangle 6"/>
          <p:cNvSpPr/>
          <p:nvPr/>
        </p:nvSpPr>
        <p:spPr>
          <a:xfrm>
            <a:off x="6858000" y="1676400"/>
            <a:ext cx="762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smtClean="0">
                <a:solidFill>
                  <a:schemeClr val="tx1"/>
                </a:solidFill>
              </a:rPr>
              <a:t>Toplevel</a:t>
            </a:r>
            <a:r>
              <a:rPr lang="en-US" sz="1000" dirty="0" smtClean="0">
                <a:solidFill>
                  <a:schemeClr val="tx1"/>
                </a:solidFill>
              </a:rPr>
              <a:t> Container</a:t>
            </a:r>
            <a:endParaRPr lang="en-US" sz="1000" dirty="0">
              <a:solidFill>
                <a:schemeClr val="tx1"/>
              </a:solidFill>
            </a:endParaRPr>
          </a:p>
        </p:txBody>
      </p:sp>
      <p:sp>
        <p:nvSpPr>
          <p:cNvPr id="9" name="Rectangle 8"/>
          <p:cNvSpPr/>
          <p:nvPr/>
        </p:nvSpPr>
        <p:spPr>
          <a:xfrm>
            <a:off x="5791200" y="2438400"/>
            <a:ext cx="76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Sub Container</a:t>
            </a:r>
            <a:endParaRPr lang="en-US" sz="1000" dirty="0">
              <a:solidFill>
                <a:schemeClr val="tx1"/>
              </a:solidFill>
            </a:endParaRPr>
          </a:p>
        </p:txBody>
      </p:sp>
      <p:sp>
        <p:nvSpPr>
          <p:cNvPr id="10" name="Rectangle 9"/>
          <p:cNvSpPr/>
          <p:nvPr/>
        </p:nvSpPr>
        <p:spPr>
          <a:xfrm>
            <a:off x="7924800" y="2438400"/>
            <a:ext cx="762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Sub Container</a:t>
            </a:r>
            <a:endParaRPr lang="en-US" sz="1000" dirty="0">
              <a:solidFill>
                <a:schemeClr val="tx1"/>
              </a:solidFill>
            </a:endParaRPr>
          </a:p>
        </p:txBody>
      </p:sp>
      <p:sp>
        <p:nvSpPr>
          <p:cNvPr id="11" name="Rectangle 10"/>
          <p:cNvSpPr/>
          <p:nvPr/>
        </p:nvSpPr>
        <p:spPr>
          <a:xfrm>
            <a:off x="7010400" y="2438400"/>
            <a:ext cx="4572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t>
            </a:r>
            <a:endParaRPr lang="en-US" sz="1000" dirty="0">
              <a:solidFill>
                <a:schemeClr val="tx1"/>
              </a:solidFill>
            </a:endParaRPr>
          </a:p>
        </p:txBody>
      </p:sp>
      <p:sp>
        <p:nvSpPr>
          <p:cNvPr id="12" name="Rectangle 11"/>
          <p:cNvSpPr/>
          <p:nvPr/>
        </p:nvSpPr>
        <p:spPr>
          <a:xfrm>
            <a:off x="8305800" y="3200400"/>
            <a:ext cx="838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Component</a:t>
            </a:r>
            <a:endParaRPr lang="en-US" sz="1000" dirty="0">
              <a:solidFill>
                <a:schemeClr val="tx1"/>
              </a:solidFill>
            </a:endParaRPr>
          </a:p>
        </p:txBody>
      </p:sp>
      <p:sp>
        <p:nvSpPr>
          <p:cNvPr id="13" name="Rectangle 12"/>
          <p:cNvSpPr/>
          <p:nvPr/>
        </p:nvSpPr>
        <p:spPr>
          <a:xfrm>
            <a:off x="7772400" y="3200400"/>
            <a:ext cx="457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t>
            </a:r>
            <a:endParaRPr lang="en-US" sz="1000" dirty="0">
              <a:solidFill>
                <a:schemeClr val="tx1"/>
              </a:solidFill>
            </a:endParaRPr>
          </a:p>
        </p:txBody>
      </p:sp>
      <p:sp>
        <p:nvSpPr>
          <p:cNvPr id="14" name="Rectangle 13"/>
          <p:cNvSpPr/>
          <p:nvPr/>
        </p:nvSpPr>
        <p:spPr>
          <a:xfrm>
            <a:off x="6858000" y="3200400"/>
            <a:ext cx="838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Component</a:t>
            </a:r>
            <a:endParaRPr lang="en-US" sz="1000" dirty="0">
              <a:solidFill>
                <a:schemeClr val="tx1"/>
              </a:solidFill>
            </a:endParaRPr>
          </a:p>
        </p:txBody>
      </p:sp>
      <p:sp>
        <p:nvSpPr>
          <p:cNvPr id="15" name="Rectangle 14"/>
          <p:cNvSpPr/>
          <p:nvPr/>
        </p:nvSpPr>
        <p:spPr>
          <a:xfrm>
            <a:off x="6324600" y="3200400"/>
            <a:ext cx="457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t>
            </a:r>
            <a:endParaRPr lang="en-US" sz="1000" dirty="0">
              <a:solidFill>
                <a:schemeClr val="tx1"/>
              </a:solidFill>
            </a:endParaRPr>
          </a:p>
        </p:txBody>
      </p:sp>
      <p:cxnSp>
        <p:nvCxnSpPr>
          <p:cNvPr id="17" name="Straight Arrow Connector 16"/>
          <p:cNvCxnSpPr>
            <a:stCxn id="7" idx="2"/>
            <a:endCxn id="11" idx="0"/>
          </p:cNvCxnSpPr>
          <p:nvPr/>
        </p:nvCxnSpPr>
        <p:spPr>
          <a:xfrm rot="5400000">
            <a:off x="7086600" y="2286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10" idx="0"/>
          </p:cNvCxnSpPr>
          <p:nvPr/>
        </p:nvCxnSpPr>
        <p:spPr>
          <a:xfrm rot="16200000" flipH="1">
            <a:off x="7620000" y="1752600"/>
            <a:ext cx="304800" cy="1066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7" idx="2"/>
            <a:endCxn id="9" idx="0"/>
          </p:cNvCxnSpPr>
          <p:nvPr/>
        </p:nvCxnSpPr>
        <p:spPr>
          <a:xfrm rot="5400000">
            <a:off x="6553200" y="1752600"/>
            <a:ext cx="304800" cy="1066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0" idx="2"/>
            <a:endCxn id="12" idx="0"/>
          </p:cNvCxnSpPr>
          <p:nvPr/>
        </p:nvCxnSpPr>
        <p:spPr>
          <a:xfrm rot="16200000" flipH="1">
            <a:off x="8324850" y="2800350"/>
            <a:ext cx="381000" cy="419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2"/>
            <a:endCxn id="13" idx="0"/>
          </p:cNvCxnSpPr>
          <p:nvPr/>
        </p:nvCxnSpPr>
        <p:spPr>
          <a:xfrm rot="5400000">
            <a:off x="7962900" y="2857500"/>
            <a:ext cx="3810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4" idx="0"/>
          </p:cNvCxnSpPr>
          <p:nvPr/>
        </p:nvCxnSpPr>
        <p:spPr>
          <a:xfrm rot="5400000">
            <a:off x="7600950" y="2495550"/>
            <a:ext cx="381000" cy="1028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10200" y="3200400"/>
            <a:ext cx="838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Component</a:t>
            </a:r>
            <a:endParaRPr lang="en-US" sz="1000" dirty="0">
              <a:solidFill>
                <a:schemeClr val="tx1"/>
              </a:solidFill>
            </a:endParaRPr>
          </a:p>
        </p:txBody>
      </p:sp>
      <p:cxnSp>
        <p:nvCxnSpPr>
          <p:cNvPr id="31" name="Elbow Connector 30"/>
          <p:cNvCxnSpPr>
            <a:stCxn id="9" idx="2"/>
            <a:endCxn id="29" idx="0"/>
          </p:cNvCxnSpPr>
          <p:nvPr/>
        </p:nvCxnSpPr>
        <p:spPr>
          <a:xfrm rot="5400000">
            <a:off x="5810250" y="2838450"/>
            <a:ext cx="381000" cy="342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2"/>
            <a:endCxn id="15" idx="0"/>
          </p:cNvCxnSpPr>
          <p:nvPr/>
        </p:nvCxnSpPr>
        <p:spPr>
          <a:xfrm rot="16200000" flipH="1">
            <a:off x="6172200" y="2819400"/>
            <a:ext cx="381000" cy="3810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ight Arrow 33"/>
          <p:cNvSpPr/>
          <p:nvPr/>
        </p:nvSpPr>
        <p:spPr>
          <a:xfrm>
            <a:off x="3733800" y="1752600"/>
            <a:ext cx="1447800" cy="190500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Hierarchical Structure of Containers And Components</a:t>
            </a:r>
            <a:endParaRPr lang="en-US" sz="1000" dirty="0">
              <a:solidFill>
                <a:schemeClr val="tx1"/>
              </a:solidFill>
            </a:endParaRPr>
          </a:p>
        </p:txBody>
      </p:sp>
      <p:sp>
        <p:nvSpPr>
          <p:cNvPr id="36" name="Right Arrow 35"/>
          <p:cNvSpPr/>
          <p:nvPr/>
        </p:nvSpPr>
        <p:spPr>
          <a:xfrm>
            <a:off x="3733800" y="3962400"/>
            <a:ext cx="1447800" cy="190500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Event Handlers</a:t>
            </a:r>
            <a:endParaRPr lang="en-US" sz="1000" dirty="0">
              <a:solidFill>
                <a:schemeClr val="tx1"/>
              </a:solidFill>
            </a:endParaRPr>
          </a:p>
        </p:txBody>
      </p:sp>
      <p:sp>
        <p:nvSpPr>
          <p:cNvPr id="37" name="Rounded Rectangle 36"/>
          <p:cNvSpPr/>
          <p:nvPr/>
        </p:nvSpPr>
        <p:spPr>
          <a:xfrm>
            <a:off x="5486400" y="4267200"/>
            <a:ext cx="2514600" cy="1371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button_click</a:t>
            </a:r>
            <a:r>
              <a:rPr lang="en-US" dirty="0" smtClean="0">
                <a:solidFill>
                  <a:schemeClr val="tx1"/>
                </a:solidFill>
              </a:rPr>
              <a:t>,</a:t>
            </a:r>
          </a:p>
          <a:p>
            <a:pPr algn="ctr"/>
            <a:r>
              <a:rPr lang="en-US" dirty="0" err="1" smtClean="0">
                <a:solidFill>
                  <a:schemeClr val="tx1"/>
                </a:solidFill>
              </a:rPr>
              <a:t>mouse_click</a:t>
            </a:r>
            <a:r>
              <a:rPr lang="en-US" dirty="0" smtClean="0">
                <a:solidFill>
                  <a:schemeClr val="tx1"/>
                </a:solidFill>
              </a:rPr>
              <a:t>,</a:t>
            </a:r>
          </a:p>
          <a:p>
            <a:pPr algn="ctr"/>
            <a:r>
              <a:rPr lang="en-US" dirty="0" err="1" smtClean="0">
                <a:solidFill>
                  <a:schemeClr val="tx1"/>
                </a:solidFill>
              </a:rPr>
              <a:t>window_resize</a:t>
            </a:r>
            <a:r>
              <a:rPr lang="en-US" dirty="0" smtClean="0">
                <a:solidFill>
                  <a:schemeClr val="tx1"/>
                </a:solidFill>
              </a:rPr>
              <a:t>,</a:t>
            </a:r>
          </a:p>
          <a:p>
            <a:pPr algn="ctr"/>
            <a:r>
              <a:rPr lang="en-US" dirty="0" smtClean="0">
                <a:solidFill>
                  <a:schemeClr val="tx1"/>
                </a:solidFill>
              </a:rPr>
              <a:t>Etc…</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Approaches for VC++</a:t>
            </a:r>
            <a:endParaRPr lang="en-US" dirty="0"/>
          </a:p>
        </p:txBody>
      </p:sp>
      <p:sp>
        <p:nvSpPr>
          <p:cNvPr id="3" name="Content Placeholder 2"/>
          <p:cNvSpPr>
            <a:spLocks noGrp="1"/>
          </p:cNvSpPr>
          <p:nvPr>
            <p:ph idx="1"/>
          </p:nvPr>
        </p:nvSpPr>
        <p:spPr/>
        <p:txBody>
          <a:bodyPr/>
          <a:lstStyle/>
          <a:p>
            <a:r>
              <a:rPr lang="en-US" dirty="0" smtClean="0"/>
              <a:t>Microsoft Foundation Class (MFC)</a:t>
            </a:r>
          </a:p>
          <a:p>
            <a:r>
              <a:rPr lang="en-US" dirty="0" err="1" smtClean="0"/>
              <a:t>.Net</a:t>
            </a:r>
            <a:r>
              <a:rPr lang="en-US" dirty="0" smtClean="0"/>
              <a:t> Common Language Runtime Compilation (CLR)</a:t>
            </a:r>
          </a:p>
          <a:p>
            <a:r>
              <a:rPr lang="en-US" dirty="0" smtClean="0"/>
              <a:t>We introduce the latter since it is much easier to pick up and use</a:t>
            </a:r>
          </a:p>
          <a:p>
            <a:r>
              <a:rPr lang="en-US" dirty="0" smtClean="0"/>
              <a:t>We start with a simple example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Goal, the Appearance Aspect</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276600" y="2286000"/>
            <a:ext cx="5278112" cy="4114800"/>
          </a:xfrm>
          <a:prstGeom prst="rect">
            <a:avLst/>
          </a:prstGeom>
          <a:noFill/>
          <a:ln w="9525">
            <a:noFill/>
            <a:miter lim="800000"/>
            <a:headEnd/>
            <a:tailEnd/>
          </a:ln>
        </p:spPr>
      </p:pic>
      <p:sp>
        <p:nvSpPr>
          <p:cNvPr id="6" name="Rectangle 5"/>
          <p:cNvSpPr/>
          <p:nvPr/>
        </p:nvSpPr>
        <p:spPr>
          <a:xfrm>
            <a:off x="3276600" y="2286000"/>
            <a:ext cx="5257800" cy="411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86200" y="1752600"/>
            <a:ext cx="4038600" cy="276999"/>
          </a:xfrm>
          <a:prstGeom prst="rect">
            <a:avLst/>
          </a:prstGeom>
          <a:noFill/>
          <a:ln w="28575">
            <a:solidFill>
              <a:srgbClr val="FF0000"/>
            </a:solidFill>
          </a:ln>
        </p:spPr>
        <p:txBody>
          <a:bodyPr wrap="square" rtlCol="0">
            <a:spAutoFit/>
          </a:bodyPr>
          <a:lstStyle/>
          <a:p>
            <a:r>
              <a:rPr lang="en-US" sz="1200" dirty="0" smtClean="0"/>
              <a:t>This entire form is the </a:t>
            </a:r>
            <a:r>
              <a:rPr lang="en-US" sz="1200" dirty="0" err="1" smtClean="0"/>
              <a:t>toplevel</a:t>
            </a:r>
            <a:r>
              <a:rPr lang="en-US" sz="1200" dirty="0" smtClean="0"/>
              <a:t> container.</a:t>
            </a:r>
            <a:endParaRPr lang="en-US" sz="1200" dirty="0"/>
          </a:p>
        </p:txBody>
      </p:sp>
      <p:cxnSp>
        <p:nvCxnSpPr>
          <p:cNvPr id="10" name="Straight Arrow Connector 9"/>
          <p:cNvCxnSpPr>
            <a:stCxn id="8" idx="2"/>
            <a:endCxn id="5" idx="0"/>
          </p:cNvCxnSpPr>
          <p:nvPr/>
        </p:nvCxnSpPr>
        <p:spPr>
          <a:xfrm rot="16200000" flipH="1">
            <a:off x="5782378" y="2152721"/>
            <a:ext cx="256401" cy="101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57600" y="2819400"/>
            <a:ext cx="4572000" cy="304800"/>
          </a:xfrm>
          <a:prstGeom prst="rect">
            <a:avLst/>
          </a:prstGeom>
          <a:noFill/>
          <a:ln>
            <a:solidFill>
              <a:schemeClr val="accent6">
                <a:lumMod val="50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76400" y="2743200"/>
            <a:ext cx="990600" cy="457200"/>
          </a:xfrm>
          <a:prstGeom prst="rect">
            <a:avLst/>
          </a:prstGeom>
          <a:noFill/>
          <a:ln w="28575">
            <a:solidFill>
              <a:schemeClr val="accent6">
                <a:lumMod val="50000"/>
              </a:schemeClr>
            </a:solidFill>
          </a:ln>
        </p:spPr>
        <p:txBody>
          <a:bodyPr wrap="square" rtlCol="0">
            <a:spAutoFit/>
          </a:bodyPr>
          <a:lstStyle/>
          <a:p>
            <a:r>
              <a:rPr lang="en-US" sz="1200" dirty="0" smtClean="0"/>
              <a:t>Textbox component</a:t>
            </a:r>
            <a:endParaRPr lang="en-US" sz="1200" dirty="0"/>
          </a:p>
        </p:txBody>
      </p:sp>
      <p:sp>
        <p:nvSpPr>
          <p:cNvPr id="18" name="Left Brace 17"/>
          <p:cNvSpPr/>
          <p:nvPr/>
        </p:nvSpPr>
        <p:spPr>
          <a:xfrm>
            <a:off x="2743200" y="3581400"/>
            <a:ext cx="914400" cy="25908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1676400" y="4648200"/>
            <a:ext cx="1066800" cy="461665"/>
          </a:xfrm>
          <a:prstGeom prst="rect">
            <a:avLst/>
          </a:prstGeom>
          <a:noFill/>
          <a:ln w="28575">
            <a:solidFill>
              <a:schemeClr val="accent1">
                <a:lumMod val="75000"/>
              </a:schemeClr>
            </a:solidFill>
          </a:ln>
        </p:spPr>
        <p:txBody>
          <a:bodyPr wrap="square" rtlCol="0">
            <a:spAutoFit/>
          </a:bodyPr>
          <a:lstStyle/>
          <a:p>
            <a:r>
              <a:rPr lang="en-US" sz="1200" dirty="0" smtClean="0"/>
              <a:t>Button Components</a:t>
            </a:r>
            <a:endParaRPr lang="en-US" sz="1200" dirty="0"/>
          </a:p>
        </p:txBody>
      </p:sp>
      <p:cxnSp>
        <p:nvCxnSpPr>
          <p:cNvPr id="21" name="Straight Arrow Connector 20"/>
          <p:cNvCxnSpPr>
            <a:stCxn id="15" idx="3"/>
            <a:endCxn id="14" idx="1"/>
          </p:cNvCxnSpPr>
          <p:nvPr/>
        </p:nvCxnSpPr>
        <p:spPr>
          <a:xfrm>
            <a:off x="2667000" y="2971800"/>
            <a:ext cx="990600"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Left Brace 21"/>
          <p:cNvSpPr/>
          <p:nvPr/>
        </p:nvSpPr>
        <p:spPr>
          <a:xfrm>
            <a:off x="1447800" y="2743200"/>
            <a:ext cx="198119" cy="2362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152400" y="3505200"/>
            <a:ext cx="1219200" cy="830997"/>
          </a:xfrm>
          <a:prstGeom prst="rect">
            <a:avLst/>
          </a:prstGeom>
          <a:noFill/>
          <a:ln w="28575">
            <a:solidFill>
              <a:schemeClr val="accent1">
                <a:lumMod val="75000"/>
              </a:schemeClr>
            </a:solidFill>
          </a:ln>
        </p:spPr>
        <p:txBody>
          <a:bodyPr wrap="square" rtlCol="0">
            <a:spAutoFit/>
          </a:bodyPr>
          <a:lstStyle/>
          <a:p>
            <a:r>
              <a:rPr lang="en-US" sz="1200" dirty="0" smtClean="0"/>
              <a:t>Components are functional parts for input and output</a:t>
            </a:r>
            <a:endParaRPr lang="en-US" sz="1200" dirty="0"/>
          </a:p>
        </p:txBody>
      </p:sp>
      <p:sp>
        <p:nvSpPr>
          <p:cNvPr id="24" name="TextBox 23"/>
          <p:cNvSpPr txBox="1"/>
          <p:nvPr/>
        </p:nvSpPr>
        <p:spPr>
          <a:xfrm>
            <a:off x="3581400" y="1295400"/>
            <a:ext cx="4648200" cy="276999"/>
          </a:xfrm>
          <a:prstGeom prst="rect">
            <a:avLst/>
          </a:prstGeom>
          <a:noFill/>
          <a:ln w="28575">
            <a:solidFill>
              <a:schemeClr val="accent1">
                <a:lumMod val="75000"/>
              </a:schemeClr>
            </a:solidFill>
          </a:ln>
        </p:spPr>
        <p:txBody>
          <a:bodyPr wrap="square" rtlCol="0">
            <a:spAutoFit/>
          </a:bodyPr>
          <a:lstStyle/>
          <a:p>
            <a:r>
              <a:rPr lang="en-US" sz="1200" dirty="0" smtClean="0"/>
              <a:t>Containers hold components together logically and graphically</a:t>
            </a:r>
            <a:endParaRPr lang="en-US" sz="1200" dirty="0"/>
          </a:p>
        </p:txBody>
      </p:sp>
      <p:cxnSp>
        <p:nvCxnSpPr>
          <p:cNvPr id="26" name="Straight Arrow Connector 25"/>
          <p:cNvCxnSpPr>
            <a:stCxn id="24" idx="2"/>
            <a:endCxn id="8" idx="0"/>
          </p:cNvCxnSpPr>
          <p:nvPr/>
        </p:nvCxnSpPr>
        <p:spPr>
          <a:xfrm rot="5400000">
            <a:off x="5815400" y="1662499"/>
            <a:ext cx="18020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Goal, the </a:t>
            </a:r>
            <a:r>
              <a:rPr lang="en-US" dirty="0" err="1" smtClean="0"/>
              <a:t>Behaviour</a:t>
            </a:r>
            <a:r>
              <a:rPr lang="en-US" dirty="0" smtClean="0"/>
              <a:t> Aspect</a:t>
            </a:r>
            <a:endParaRPr lang="en-US" dirty="0"/>
          </a:p>
        </p:txBody>
      </p:sp>
      <p:sp>
        <p:nvSpPr>
          <p:cNvPr id="3" name="Content Placeholder 2"/>
          <p:cNvSpPr>
            <a:spLocks noGrp="1"/>
          </p:cNvSpPr>
          <p:nvPr>
            <p:ph idx="1"/>
          </p:nvPr>
        </p:nvSpPr>
        <p:spPr/>
        <p:txBody>
          <a:bodyPr/>
          <a:lstStyle/>
          <a:p>
            <a:r>
              <a:rPr lang="en-US" dirty="0" smtClean="0"/>
              <a:t>A simple calculator, duh…</a:t>
            </a:r>
          </a:p>
          <a:p>
            <a:r>
              <a:rPr lang="en-US" dirty="0" smtClean="0"/>
              <a:t>Now time to do it already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ivoxiras\Documents\My Dropbox\NUS\CS2103 Teaching\VS2010 Screenshots\New Project.jpg"/>
          <p:cNvPicPr>
            <a:picLocks noChangeAspect="1" noChangeArrowheads="1"/>
          </p:cNvPicPr>
          <p:nvPr/>
        </p:nvPicPr>
        <p:blipFill>
          <a:blip r:embed="rId2" cstate="print"/>
          <a:srcRect/>
          <a:stretch>
            <a:fillRect/>
          </a:stretch>
        </p:blipFill>
        <p:spPr bwMode="auto">
          <a:xfrm>
            <a:off x="228600" y="1819132"/>
            <a:ext cx="6934200" cy="4791218"/>
          </a:xfrm>
          <a:prstGeom prst="rect">
            <a:avLst/>
          </a:prstGeom>
          <a:noFill/>
        </p:spPr>
      </p:pic>
      <p:sp>
        <p:nvSpPr>
          <p:cNvPr id="2" name="Title 1"/>
          <p:cNvSpPr>
            <a:spLocks noGrp="1"/>
          </p:cNvSpPr>
          <p:nvPr>
            <p:ph type="title"/>
          </p:nvPr>
        </p:nvSpPr>
        <p:spPr/>
        <p:txBody>
          <a:bodyPr>
            <a:normAutofit fontScale="90000"/>
          </a:bodyPr>
          <a:lstStyle/>
          <a:p>
            <a:r>
              <a:rPr lang="en-US" dirty="0" smtClean="0"/>
              <a:t>Creating a new GUI project</a:t>
            </a:r>
            <a:endParaRPr lang="en-US" dirty="0"/>
          </a:p>
        </p:txBody>
      </p:sp>
      <p:sp>
        <p:nvSpPr>
          <p:cNvPr id="5" name="TextBox 4"/>
          <p:cNvSpPr txBox="1"/>
          <p:nvPr/>
        </p:nvSpPr>
        <p:spPr>
          <a:xfrm>
            <a:off x="990600" y="1295400"/>
            <a:ext cx="4038600" cy="461665"/>
          </a:xfrm>
          <a:prstGeom prst="rect">
            <a:avLst/>
          </a:prstGeom>
          <a:noFill/>
          <a:ln w="28575">
            <a:solidFill>
              <a:schemeClr val="bg2">
                <a:lumMod val="50000"/>
              </a:schemeClr>
            </a:solidFill>
          </a:ln>
        </p:spPr>
        <p:txBody>
          <a:bodyPr wrap="square" rtlCol="0">
            <a:spAutoFit/>
          </a:bodyPr>
          <a:lstStyle/>
          <a:p>
            <a:r>
              <a:rPr lang="en-US" sz="1200" dirty="0" smtClean="0"/>
              <a:t>The process is similar to the earlier tutorial. This time, select Windows Forms Application instead.</a:t>
            </a:r>
            <a:endParaRPr lang="en-US" sz="1200" dirty="0"/>
          </a:p>
        </p:txBody>
      </p:sp>
      <p:cxnSp>
        <p:nvCxnSpPr>
          <p:cNvPr id="6" name="Shape 5"/>
          <p:cNvCxnSpPr>
            <a:stCxn id="5" idx="3"/>
            <a:endCxn id="7" idx="3"/>
          </p:cNvCxnSpPr>
          <p:nvPr/>
        </p:nvCxnSpPr>
        <p:spPr>
          <a:xfrm flipH="1">
            <a:off x="3429000" y="1526233"/>
            <a:ext cx="1600200" cy="2664767"/>
          </a:xfrm>
          <a:prstGeom prst="bentConnector3">
            <a:avLst>
              <a:gd name="adj1" fmla="val -14286"/>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81200" y="4038600"/>
            <a:ext cx="1447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315200" y="4419600"/>
            <a:ext cx="1752600" cy="830997"/>
          </a:xfrm>
          <a:prstGeom prst="rect">
            <a:avLst/>
          </a:prstGeom>
          <a:noFill/>
          <a:ln w="28575">
            <a:solidFill>
              <a:schemeClr val="bg2">
                <a:lumMod val="50000"/>
              </a:schemeClr>
            </a:solidFill>
          </a:ln>
        </p:spPr>
        <p:txBody>
          <a:bodyPr wrap="square" rtlCol="0">
            <a:spAutoFit/>
          </a:bodyPr>
          <a:lstStyle/>
          <a:p>
            <a:r>
              <a:rPr lang="en-US" sz="1200" dirty="0" smtClean="0"/>
              <a:t>Enter a project name, say “</a:t>
            </a:r>
            <a:r>
              <a:rPr lang="en-US" sz="1200" dirty="0" err="1" smtClean="0"/>
              <a:t>SimpleCalculator</a:t>
            </a:r>
            <a:r>
              <a:rPr lang="en-US" sz="1200" dirty="0" smtClean="0"/>
              <a:t>” and a folder to save the project in.</a:t>
            </a:r>
          </a:p>
        </p:txBody>
      </p:sp>
      <p:cxnSp>
        <p:nvCxnSpPr>
          <p:cNvPr id="15" name="Shape 5"/>
          <p:cNvCxnSpPr>
            <a:stCxn id="14" idx="2"/>
            <a:endCxn id="16" idx="3"/>
          </p:cNvCxnSpPr>
          <p:nvPr/>
        </p:nvCxnSpPr>
        <p:spPr>
          <a:xfrm rot="5400000">
            <a:off x="6587699" y="3844498"/>
            <a:ext cx="197703" cy="3009900"/>
          </a:xfrm>
          <a:prstGeom prst="bentConnector2">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219200" y="5334000"/>
            <a:ext cx="3962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00300" y="5600700"/>
            <a:ext cx="2372360" cy="1041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Skeleton given by IDE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24000" y="1828800"/>
            <a:ext cx="6050280" cy="4899660"/>
          </a:xfrm>
          <a:prstGeom prst="rect">
            <a:avLst/>
          </a:prstGeom>
          <a:noFill/>
          <a:ln w="9525">
            <a:noFill/>
            <a:miter lim="800000"/>
            <a:headEnd/>
            <a:tailEnd/>
          </a:ln>
        </p:spPr>
      </p:pic>
      <p:sp>
        <p:nvSpPr>
          <p:cNvPr id="6" name="Rectangle 5"/>
          <p:cNvSpPr/>
          <p:nvPr/>
        </p:nvSpPr>
        <p:spPr>
          <a:xfrm>
            <a:off x="1524000" y="2590800"/>
            <a:ext cx="1600200" cy="3733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 y="4114800"/>
            <a:ext cx="1143000" cy="646331"/>
          </a:xfrm>
          <a:prstGeom prst="rect">
            <a:avLst/>
          </a:prstGeom>
          <a:noFill/>
          <a:ln w="28575">
            <a:solidFill>
              <a:schemeClr val="bg2">
                <a:lumMod val="50000"/>
              </a:schemeClr>
            </a:solidFill>
          </a:ln>
        </p:spPr>
        <p:txBody>
          <a:bodyPr wrap="square" rtlCol="0">
            <a:spAutoFit/>
          </a:bodyPr>
          <a:lstStyle/>
          <a:p>
            <a:r>
              <a:rPr lang="en-US" sz="1200" dirty="0" smtClean="0"/>
              <a:t>Our old friend Solution Explorer</a:t>
            </a:r>
          </a:p>
        </p:txBody>
      </p:sp>
      <p:cxnSp>
        <p:nvCxnSpPr>
          <p:cNvPr id="9" name="Straight Arrow Connector 8"/>
          <p:cNvCxnSpPr>
            <a:stCxn id="7" idx="3"/>
            <a:endCxn id="6" idx="1"/>
          </p:cNvCxnSpPr>
          <p:nvPr/>
        </p:nvCxnSpPr>
        <p:spPr>
          <a:xfrm>
            <a:off x="1295400" y="4437966"/>
            <a:ext cx="228600" cy="1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76600" y="2895600"/>
            <a:ext cx="2286000" cy="228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62200" y="1371600"/>
            <a:ext cx="4038600" cy="276999"/>
          </a:xfrm>
          <a:prstGeom prst="rect">
            <a:avLst/>
          </a:prstGeom>
          <a:noFill/>
          <a:ln w="28575">
            <a:solidFill>
              <a:schemeClr val="bg2">
                <a:lumMod val="50000"/>
              </a:schemeClr>
            </a:solidFill>
          </a:ln>
        </p:spPr>
        <p:txBody>
          <a:bodyPr wrap="square" rtlCol="0">
            <a:spAutoFit/>
          </a:bodyPr>
          <a:lstStyle/>
          <a:p>
            <a:r>
              <a:rPr lang="en-US" sz="1200" dirty="0" smtClean="0"/>
              <a:t>The </a:t>
            </a:r>
            <a:r>
              <a:rPr lang="en-US" sz="1200" dirty="0" err="1" smtClean="0"/>
              <a:t>toplevel</a:t>
            </a:r>
            <a:r>
              <a:rPr lang="en-US" sz="1200" dirty="0" smtClean="0"/>
              <a:t> container, where we draw our components</a:t>
            </a:r>
          </a:p>
        </p:txBody>
      </p:sp>
      <p:cxnSp>
        <p:nvCxnSpPr>
          <p:cNvPr id="14" name="Straight Arrow Connector 13"/>
          <p:cNvCxnSpPr>
            <a:stCxn id="12" idx="2"/>
            <a:endCxn id="11" idx="0"/>
          </p:cNvCxnSpPr>
          <p:nvPr/>
        </p:nvCxnSpPr>
        <p:spPr>
          <a:xfrm rot="16200000" flipH="1">
            <a:off x="3777050" y="2253049"/>
            <a:ext cx="12470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15200" y="3352800"/>
            <a:ext cx="304800" cy="609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848600" y="3048000"/>
            <a:ext cx="1295400" cy="1200329"/>
          </a:xfrm>
          <a:prstGeom prst="rect">
            <a:avLst/>
          </a:prstGeom>
          <a:noFill/>
          <a:ln w="28575">
            <a:solidFill>
              <a:schemeClr val="bg2">
                <a:lumMod val="50000"/>
              </a:schemeClr>
            </a:solidFill>
          </a:ln>
        </p:spPr>
        <p:txBody>
          <a:bodyPr wrap="square" rtlCol="0">
            <a:spAutoFit/>
          </a:bodyPr>
          <a:lstStyle/>
          <a:p>
            <a:r>
              <a:rPr lang="en-US" sz="1200" dirty="0" smtClean="0"/>
              <a:t>Click on “Toolbox” to bring up a list of ready-made components for our selection</a:t>
            </a:r>
          </a:p>
        </p:txBody>
      </p:sp>
      <p:cxnSp>
        <p:nvCxnSpPr>
          <p:cNvPr id="19" name="Straight Arrow Connector 18"/>
          <p:cNvCxnSpPr>
            <a:stCxn id="17" idx="1"/>
            <a:endCxn id="16" idx="3"/>
          </p:cNvCxnSpPr>
          <p:nvPr/>
        </p:nvCxnSpPr>
        <p:spPr>
          <a:xfrm rot="10800000" flipV="1">
            <a:off x="7620000" y="3648164"/>
            <a:ext cx="228600" cy="9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TextBox</a:t>
            </a:r>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3352800" y="2057400"/>
            <a:ext cx="5334000" cy="3838575"/>
          </a:xfrm>
          <a:prstGeom prst="rect">
            <a:avLst/>
          </a:prstGeom>
          <a:noFill/>
          <a:ln w="9525">
            <a:noFill/>
            <a:miter lim="800000"/>
            <a:headEnd/>
            <a:tailEnd/>
          </a:ln>
        </p:spPr>
      </p:pic>
      <p:sp>
        <p:nvSpPr>
          <p:cNvPr id="5" name="Rectangle 4"/>
          <p:cNvSpPr/>
          <p:nvPr/>
        </p:nvSpPr>
        <p:spPr>
          <a:xfrm>
            <a:off x="3657600" y="2743200"/>
            <a:ext cx="25908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77000" y="4267200"/>
            <a:ext cx="2057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 y="3505200"/>
            <a:ext cx="2514600" cy="1015663"/>
          </a:xfrm>
          <a:prstGeom prst="rect">
            <a:avLst/>
          </a:prstGeom>
          <a:noFill/>
          <a:ln w="28575">
            <a:solidFill>
              <a:schemeClr val="bg2">
                <a:lumMod val="50000"/>
              </a:schemeClr>
            </a:solidFill>
          </a:ln>
        </p:spPr>
        <p:txBody>
          <a:bodyPr wrap="square" rtlCol="0">
            <a:spAutoFit/>
          </a:bodyPr>
          <a:lstStyle/>
          <a:p>
            <a:r>
              <a:rPr lang="en-US" sz="1200" dirty="0" smtClean="0"/>
              <a:t>Now drag and drop a </a:t>
            </a:r>
            <a:r>
              <a:rPr lang="en-US" sz="1200" dirty="0" err="1" smtClean="0"/>
              <a:t>TextBox</a:t>
            </a:r>
            <a:r>
              <a:rPr lang="en-US" sz="1200" dirty="0" smtClean="0"/>
              <a:t> component onto the form. You can resize it just as you resize any window. This would be our display panel.</a:t>
            </a:r>
          </a:p>
        </p:txBody>
      </p:sp>
      <p:cxnSp>
        <p:nvCxnSpPr>
          <p:cNvPr id="12" name="Shape 11"/>
          <p:cNvCxnSpPr>
            <a:stCxn id="7" idx="3"/>
            <a:endCxn id="6" idx="0"/>
          </p:cNvCxnSpPr>
          <p:nvPr/>
        </p:nvCxnSpPr>
        <p:spPr>
          <a:xfrm>
            <a:off x="2895600" y="4013032"/>
            <a:ext cx="4610100" cy="254168"/>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hape 13"/>
          <p:cNvCxnSpPr>
            <a:stCxn id="7" idx="0"/>
            <a:endCxn id="5" idx="1"/>
          </p:cNvCxnSpPr>
          <p:nvPr/>
        </p:nvCxnSpPr>
        <p:spPr>
          <a:xfrm rot="5400000" flipH="1" flipV="1">
            <a:off x="2362200" y="2209800"/>
            <a:ext cx="571500" cy="201930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TextBox</a:t>
            </a:r>
            <a:r>
              <a:rPr lang="en-US" dirty="0" smtClean="0"/>
              <a:t> properties</a:t>
            </a:r>
            <a:endParaRPr lang="en-SG" dirty="0"/>
          </a:p>
        </p:txBody>
      </p:sp>
      <p:pic>
        <p:nvPicPr>
          <p:cNvPr id="2050" name="Picture 2"/>
          <p:cNvPicPr>
            <a:picLocks noChangeAspect="1" noChangeArrowheads="1"/>
          </p:cNvPicPr>
          <p:nvPr/>
        </p:nvPicPr>
        <p:blipFill>
          <a:blip r:embed="rId2" cstate="print"/>
          <a:srcRect/>
          <a:stretch>
            <a:fillRect/>
          </a:stretch>
        </p:blipFill>
        <p:spPr bwMode="auto">
          <a:xfrm>
            <a:off x="1905000" y="2971800"/>
            <a:ext cx="5505450" cy="3390900"/>
          </a:xfrm>
          <a:prstGeom prst="rect">
            <a:avLst/>
          </a:prstGeom>
          <a:noFill/>
          <a:ln w="9525">
            <a:noFill/>
            <a:miter lim="800000"/>
            <a:headEnd/>
            <a:tailEnd/>
          </a:ln>
        </p:spPr>
      </p:pic>
      <p:sp>
        <p:nvSpPr>
          <p:cNvPr id="5" name="Rectangle 4"/>
          <p:cNvSpPr/>
          <p:nvPr/>
        </p:nvSpPr>
        <p:spPr>
          <a:xfrm>
            <a:off x="4114800" y="6096000"/>
            <a:ext cx="2209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62400" y="1676400"/>
            <a:ext cx="2514600" cy="646331"/>
          </a:xfrm>
          <a:prstGeom prst="rect">
            <a:avLst/>
          </a:prstGeom>
          <a:noFill/>
          <a:ln w="28575">
            <a:solidFill>
              <a:schemeClr val="bg2">
                <a:lumMod val="50000"/>
              </a:schemeClr>
            </a:solidFill>
          </a:ln>
        </p:spPr>
        <p:txBody>
          <a:bodyPr wrap="square" rtlCol="0">
            <a:spAutoFit/>
          </a:bodyPr>
          <a:lstStyle/>
          <a:p>
            <a:r>
              <a:rPr lang="en-US" sz="1200" dirty="0" smtClean="0"/>
              <a:t>Now right click on the </a:t>
            </a:r>
            <a:r>
              <a:rPr lang="en-US" sz="1200" dirty="0" err="1" smtClean="0"/>
              <a:t>TextBox</a:t>
            </a:r>
            <a:r>
              <a:rPr lang="en-US" sz="1200" dirty="0" smtClean="0"/>
              <a:t> we’ve just added, and select “Properties”.</a:t>
            </a:r>
          </a:p>
        </p:txBody>
      </p:sp>
      <p:cxnSp>
        <p:nvCxnSpPr>
          <p:cNvPr id="8" name="Straight Arrow Connector 7"/>
          <p:cNvCxnSpPr>
            <a:stCxn id="6" idx="2"/>
            <a:endCxn id="5" idx="0"/>
          </p:cNvCxnSpPr>
          <p:nvPr/>
        </p:nvCxnSpPr>
        <p:spPr>
          <a:xfrm rot="5400000">
            <a:off x="3333066" y="4209365"/>
            <a:ext cx="377326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7772400" cy="1362456"/>
          </a:xfrm>
        </p:spPr>
        <p:txBody>
          <a:bodyPr/>
          <a:lstStyle/>
          <a:p>
            <a:pPr algn="ctr"/>
            <a:r>
              <a:rPr lang="en-US" dirty="0" smtClean="0"/>
              <a:t>Part 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TextBox</a:t>
            </a:r>
            <a:r>
              <a:rPr lang="en-US" dirty="0" smtClean="0"/>
              <a:t> properties continued</a:t>
            </a:r>
            <a:endParaRPr lang="en-SG" dirty="0"/>
          </a:p>
        </p:txBody>
      </p:sp>
      <p:pic>
        <p:nvPicPr>
          <p:cNvPr id="3074" name="Picture 2"/>
          <p:cNvPicPr>
            <a:picLocks noChangeAspect="1" noChangeArrowheads="1"/>
          </p:cNvPicPr>
          <p:nvPr/>
        </p:nvPicPr>
        <p:blipFill>
          <a:blip r:embed="rId2" cstate="print"/>
          <a:srcRect/>
          <a:stretch>
            <a:fillRect/>
          </a:stretch>
        </p:blipFill>
        <p:spPr bwMode="auto">
          <a:xfrm>
            <a:off x="609600" y="2590800"/>
            <a:ext cx="5248275" cy="3533775"/>
          </a:xfrm>
          <a:prstGeom prst="rect">
            <a:avLst/>
          </a:prstGeom>
          <a:noFill/>
          <a:ln w="9525">
            <a:noFill/>
            <a:miter lim="800000"/>
            <a:headEnd/>
            <a:tailEnd/>
          </a:ln>
        </p:spPr>
      </p:pic>
      <p:sp>
        <p:nvSpPr>
          <p:cNvPr id="5" name="Rectangle 4"/>
          <p:cNvSpPr/>
          <p:nvPr/>
        </p:nvSpPr>
        <p:spPr>
          <a:xfrm>
            <a:off x="3886200" y="2590800"/>
            <a:ext cx="1981200" cy="3505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581400" y="1524000"/>
            <a:ext cx="2590800" cy="461665"/>
          </a:xfrm>
          <a:prstGeom prst="rect">
            <a:avLst/>
          </a:prstGeom>
          <a:noFill/>
          <a:ln w="28575">
            <a:solidFill>
              <a:schemeClr val="bg2">
                <a:lumMod val="50000"/>
              </a:schemeClr>
            </a:solidFill>
          </a:ln>
        </p:spPr>
        <p:txBody>
          <a:bodyPr wrap="square" rtlCol="0">
            <a:spAutoFit/>
          </a:bodyPr>
          <a:lstStyle/>
          <a:p>
            <a:r>
              <a:rPr lang="en-US" sz="1200" dirty="0" smtClean="0"/>
              <a:t>In the properties pane, we can customize the components.</a:t>
            </a:r>
          </a:p>
        </p:txBody>
      </p:sp>
      <p:cxnSp>
        <p:nvCxnSpPr>
          <p:cNvPr id="8" name="Straight Arrow Connector 7"/>
          <p:cNvCxnSpPr>
            <a:stCxn id="6" idx="2"/>
            <a:endCxn id="5" idx="0"/>
          </p:cNvCxnSpPr>
          <p:nvPr/>
        </p:nvCxnSpPr>
        <p:spPr>
          <a:xfrm rot="5400000">
            <a:off x="4574233" y="2288232"/>
            <a:ext cx="60513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14800" y="3276600"/>
            <a:ext cx="533400" cy="2286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5486400"/>
            <a:ext cx="1524000" cy="533400"/>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48400" y="2667000"/>
            <a:ext cx="2590800" cy="1384995"/>
          </a:xfrm>
          <a:prstGeom prst="rect">
            <a:avLst/>
          </a:prstGeom>
          <a:noFill/>
          <a:ln w="28575">
            <a:solidFill>
              <a:schemeClr val="bg2">
                <a:lumMod val="50000"/>
              </a:schemeClr>
            </a:solidFill>
          </a:ln>
        </p:spPr>
        <p:txBody>
          <a:bodyPr wrap="square" rtlCol="0">
            <a:spAutoFit/>
          </a:bodyPr>
          <a:lstStyle/>
          <a:p>
            <a:r>
              <a:rPr lang="en-US" sz="1200" dirty="0" smtClean="0"/>
              <a:t>In the “Behavior” group, click on the property “</a:t>
            </a:r>
            <a:r>
              <a:rPr lang="en-US" sz="1200" dirty="0" err="1" smtClean="0"/>
              <a:t>ReadOnly</a:t>
            </a:r>
            <a:r>
              <a:rPr lang="en-US" sz="1200" dirty="0" smtClean="0"/>
              <a:t>”, and change its value to true by selecting it from the dropdown menu. Similarly, in the “Appearance” group, change the value of property “</a:t>
            </a:r>
            <a:r>
              <a:rPr lang="en-US" sz="1200" dirty="0" err="1" smtClean="0"/>
              <a:t>TextAlign</a:t>
            </a:r>
            <a:r>
              <a:rPr lang="en-US" sz="1200" dirty="0" smtClean="0"/>
              <a:t>” to “right”.</a:t>
            </a:r>
          </a:p>
        </p:txBody>
      </p:sp>
      <p:cxnSp>
        <p:nvCxnSpPr>
          <p:cNvPr id="15" name="Straight Arrow Connector 14"/>
          <p:cNvCxnSpPr>
            <a:stCxn id="13" idx="1"/>
            <a:endCxn id="11" idx="3"/>
          </p:cNvCxnSpPr>
          <p:nvPr/>
        </p:nvCxnSpPr>
        <p:spPr>
          <a:xfrm rot="10800000" flipV="1">
            <a:off x="4648200" y="3359498"/>
            <a:ext cx="1600200" cy="3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3" idx="2"/>
            <a:endCxn id="12" idx="3"/>
          </p:cNvCxnSpPr>
          <p:nvPr/>
        </p:nvCxnSpPr>
        <p:spPr>
          <a:xfrm rot="5400000">
            <a:off x="5740748" y="3950047"/>
            <a:ext cx="1701105" cy="1905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Button</a:t>
            </a:r>
            <a:endParaRPr lang="en-SG" dirty="0"/>
          </a:p>
        </p:txBody>
      </p:sp>
      <p:pic>
        <p:nvPicPr>
          <p:cNvPr id="4098" name="Picture 2"/>
          <p:cNvPicPr>
            <a:picLocks noChangeAspect="1" noChangeArrowheads="1"/>
          </p:cNvPicPr>
          <p:nvPr/>
        </p:nvPicPr>
        <p:blipFill>
          <a:blip r:embed="rId2" cstate="print"/>
          <a:srcRect/>
          <a:stretch>
            <a:fillRect/>
          </a:stretch>
        </p:blipFill>
        <p:spPr bwMode="auto">
          <a:xfrm>
            <a:off x="1828800" y="3124200"/>
            <a:ext cx="5505450" cy="2905125"/>
          </a:xfrm>
          <a:prstGeom prst="rect">
            <a:avLst/>
          </a:prstGeom>
          <a:noFill/>
          <a:ln w="9525">
            <a:noFill/>
            <a:miter lim="800000"/>
            <a:headEnd/>
            <a:tailEnd/>
          </a:ln>
        </p:spPr>
      </p:pic>
      <p:sp>
        <p:nvSpPr>
          <p:cNvPr id="5" name="Rectangle 4"/>
          <p:cNvSpPr/>
          <p:nvPr/>
        </p:nvSpPr>
        <p:spPr>
          <a:xfrm>
            <a:off x="2133600" y="4191000"/>
            <a:ext cx="8382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29200" y="3657600"/>
            <a:ext cx="11430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514600" y="1905000"/>
            <a:ext cx="2590800" cy="461665"/>
          </a:xfrm>
          <a:prstGeom prst="rect">
            <a:avLst/>
          </a:prstGeom>
          <a:noFill/>
          <a:ln w="28575">
            <a:solidFill>
              <a:schemeClr val="bg2">
                <a:lumMod val="50000"/>
              </a:schemeClr>
            </a:solidFill>
          </a:ln>
        </p:spPr>
        <p:txBody>
          <a:bodyPr wrap="square" rtlCol="0">
            <a:spAutoFit/>
          </a:bodyPr>
          <a:lstStyle/>
          <a:p>
            <a:r>
              <a:rPr lang="en-US" sz="1200" dirty="0" smtClean="0"/>
              <a:t>Click on Toolbox again, then drag and drop a Button to the container.</a:t>
            </a:r>
          </a:p>
        </p:txBody>
      </p:sp>
      <p:cxnSp>
        <p:nvCxnSpPr>
          <p:cNvPr id="9" name="Elbow Connector 8"/>
          <p:cNvCxnSpPr>
            <a:stCxn id="7" idx="2"/>
            <a:endCxn id="5" idx="0"/>
          </p:cNvCxnSpPr>
          <p:nvPr/>
        </p:nvCxnSpPr>
        <p:spPr>
          <a:xfrm rot="5400000">
            <a:off x="2269183" y="2650182"/>
            <a:ext cx="1824335" cy="1257300"/>
          </a:xfrm>
          <a:prstGeom prst="bentConnector3">
            <a:avLst>
              <a:gd name="adj1" fmla="val 301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2"/>
            <a:endCxn id="6" idx="0"/>
          </p:cNvCxnSpPr>
          <p:nvPr/>
        </p:nvCxnSpPr>
        <p:spPr>
          <a:xfrm rot="16200000" flipH="1">
            <a:off x="4059883" y="2116782"/>
            <a:ext cx="1290935" cy="1790700"/>
          </a:xfrm>
          <a:prstGeom prst="bentConnector3">
            <a:avLst>
              <a:gd name="adj1" fmla="val 4262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Button Text</a:t>
            </a:r>
            <a:endParaRPr lang="en-SG" dirty="0"/>
          </a:p>
        </p:txBody>
      </p:sp>
      <p:pic>
        <p:nvPicPr>
          <p:cNvPr id="5122" name="Picture 2"/>
          <p:cNvPicPr>
            <a:picLocks noChangeAspect="1" noChangeArrowheads="1"/>
          </p:cNvPicPr>
          <p:nvPr/>
        </p:nvPicPr>
        <p:blipFill>
          <a:blip r:embed="rId2" cstate="print"/>
          <a:srcRect/>
          <a:stretch>
            <a:fillRect/>
          </a:stretch>
        </p:blipFill>
        <p:spPr bwMode="auto">
          <a:xfrm>
            <a:off x="1828800" y="2971800"/>
            <a:ext cx="5505450" cy="3438525"/>
          </a:xfrm>
          <a:prstGeom prst="rect">
            <a:avLst/>
          </a:prstGeom>
          <a:noFill/>
          <a:ln w="9525">
            <a:noFill/>
            <a:miter lim="800000"/>
            <a:headEnd/>
            <a:tailEnd/>
          </a:ln>
        </p:spPr>
      </p:pic>
      <p:sp>
        <p:nvSpPr>
          <p:cNvPr id="5" name="Rectangle 4"/>
          <p:cNvSpPr/>
          <p:nvPr/>
        </p:nvSpPr>
        <p:spPr>
          <a:xfrm>
            <a:off x="5334000" y="4724400"/>
            <a:ext cx="16002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29000" y="1524000"/>
            <a:ext cx="2590800" cy="1015663"/>
          </a:xfrm>
          <a:prstGeom prst="rect">
            <a:avLst/>
          </a:prstGeom>
          <a:noFill/>
          <a:ln w="28575">
            <a:solidFill>
              <a:schemeClr val="bg2">
                <a:lumMod val="50000"/>
              </a:schemeClr>
            </a:solidFill>
          </a:ln>
        </p:spPr>
        <p:txBody>
          <a:bodyPr wrap="square" rtlCol="0">
            <a:spAutoFit/>
          </a:bodyPr>
          <a:lstStyle/>
          <a:p>
            <a:r>
              <a:rPr lang="en-US" sz="1200" dirty="0" smtClean="0"/>
              <a:t>Open the button’s property pane in the same way as shown earlier.</a:t>
            </a:r>
          </a:p>
          <a:p>
            <a:r>
              <a:rPr lang="en-US" sz="1200" dirty="0" smtClean="0"/>
              <a:t>Click on the field next to the property “Text”, and type “1” in it, then press enter.</a:t>
            </a:r>
          </a:p>
        </p:txBody>
      </p:sp>
      <p:cxnSp>
        <p:nvCxnSpPr>
          <p:cNvPr id="8" name="Elbow Connector 7"/>
          <p:cNvCxnSpPr>
            <a:stCxn id="6" idx="2"/>
            <a:endCxn id="5" idx="0"/>
          </p:cNvCxnSpPr>
          <p:nvPr/>
        </p:nvCxnSpPr>
        <p:spPr>
          <a:xfrm rot="16200000" flipH="1">
            <a:off x="4336882" y="2927181"/>
            <a:ext cx="2184737" cy="14097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Button Text continued</a:t>
            </a:r>
            <a:endParaRPr lang="en-SG" dirty="0"/>
          </a:p>
        </p:txBody>
      </p:sp>
      <p:pic>
        <p:nvPicPr>
          <p:cNvPr id="6146" name="Picture 2"/>
          <p:cNvPicPr>
            <a:picLocks noChangeAspect="1" noChangeArrowheads="1"/>
          </p:cNvPicPr>
          <p:nvPr/>
        </p:nvPicPr>
        <p:blipFill>
          <a:blip r:embed="rId2" cstate="print"/>
          <a:srcRect/>
          <a:stretch>
            <a:fillRect/>
          </a:stretch>
        </p:blipFill>
        <p:spPr bwMode="auto">
          <a:xfrm>
            <a:off x="228600" y="2743200"/>
            <a:ext cx="4303586" cy="3124200"/>
          </a:xfrm>
          <a:prstGeom prst="rect">
            <a:avLst/>
          </a:prstGeom>
          <a:noFill/>
          <a:ln w="9525">
            <a:noFill/>
            <a:miter lim="800000"/>
            <a:headEnd/>
            <a:tailEnd/>
          </a:ln>
        </p:spPr>
      </p:pic>
      <p:sp>
        <p:nvSpPr>
          <p:cNvPr id="5" name="Rectangle 4"/>
          <p:cNvSpPr/>
          <p:nvPr/>
        </p:nvSpPr>
        <p:spPr>
          <a:xfrm>
            <a:off x="457200" y="3581400"/>
            <a:ext cx="6858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1524000"/>
            <a:ext cx="4648200" cy="461665"/>
          </a:xfrm>
          <a:prstGeom prst="rect">
            <a:avLst/>
          </a:prstGeom>
          <a:noFill/>
          <a:ln w="28575">
            <a:solidFill>
              <a:schemeClr val="bg2">
                <a:lumMod val="50000"/>
              </a:schemeClr>
            </a:solidFill>
          </a:ln>
        </p:spPr>
        <p:txBody>
          <a:bodyPr wrap="square" rtlCol="0">
            <a:spAutoFit/>
          </a:bodyPr>
          <a:lstStyle/>
          <a:p>
            <a:r>
              <a:rPr lang="en-US" sz="1200" dirty="0" smtClean="0"/>
              <a:t>This should change the text displayed on the button to “1”. Now repeat this process and create the other buttons for the calculator.</a:t>
            </a:r>
          </a:p>
        </p:txBody>
      </p:sp>
      <p:pic>
        <p:nvPicPr>
          <p:cNvPr id="6147" name="Picture 3"/>
          <p:cNvPicPr>
            <a:picLocks noChangeAspect="1" noChangeArrowheads="1"/>
          </p:cNvPicPr>
          <p:nvPr/>
        </p:nvPicPr>
        <p:blipFill>
          <a:blip r:embed="rId3" cstate="print"/>
          <a:srcRect/>
          <a:stretch>
            <a:fillRect/>
          </a:stretch>
        </p:blipFill>
        <p:spPr bwMode="auto">
          <a:xfrm>
            <a:off x="5715000" y="3429000"/>
            <a:ext cx="2914650" cy="2400300"/>
          </a:xfrm>
          <a:prstGeom prst="rect">
            <a:avLst/>
          </a:prstGeom>
          <a:noFill/>
          <a:ln w="9525">
            <a:noFill/>
            <a:miter lim="800000"/>
            <a:headEnd/>
            <a:tailEnd/>
          </a:ln>
        </p:spPr>
      </p:pic>
      <p:cxnSp>
        <p:nvCxnSpPr>
          <p:cNvPr id="12" name="Elbow Connector 11"/>
          <p:cNvCxnSpPr>
            <a:stCxn id="6" idx="2"/>
            <a:endCxn id="5" idx="0"/>
          </p:cNvCxnSpPr>
          <p:nvPr/>
        </p:nvCxnSpPr>
        <p:spPr>
          <a:xfrm rot="5400000">
            <a:off x="916633" y="1869132"/>
            <a:ext cx="1595735" cy="1828800"/>
          </a:xfrm>
          <a:prstGeom prst="bentConnector3">
            <a:avLst>
              <a:gd name="adj1" fmla="val 3209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38800" y="2438400"/>
            <a:ext cx="2971800" cy="276999"/>
          </a:xfrm>
          <a:prstGeom prst="rect">
            <a:avLst/>
          </a:prstGeom>
          <a:noFill/>
          <a:ln w="28575">
            <a:solidFill>
              <a:schemeClr val="bg2">
                <a:lumMod val="50000"/>
              </a:schemeClr>
            </a:solidFill>
          </a:ln>
        </p:spPr>
        <p:txBody>
          <a:bodyPr wrap="square" rtlCol="0">
            <a:spAutoFit/>
          </a:bodyPr>
          <a:lstStyle/>
          <a:p>
            <a:r>
              <a:rPr lang="en-US" sz="1200" dirty="0" smtClean="0"/>
              <a:t>Then you should have something like this.</a:t>
            </a:r>
          </a:p>
        </p:txBody>
      </p:sp>
      <p:sp>
        <p:nvSpPr>
          <p:cNvPr id="15" name="Down Arrow 14"/>
          <p:cNvSpPr/>
          <p:nvPr/>
        </p:nvSpPr>
        <p:spPr>
          <a:xfrm>
            <a:off x="6553200" y="2971800"/>
            <a:ext cx="1143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Handling</a:t>
            </a:r>
            <a:endParaRPr lang="en-SG" dirty="0"/>
          </a:p>
        </p:txBody>
      </p:sp>
      <p:pic>
        <p:nvPicPr>
          <p:cNvPr id="7170" name="Picture 2"/>
          <p:cNvPicPr>
            <a:picLocks noChangeAspect="1" noChangeArrowheads="1"/>
          </p:cNvPicPr>
          <p:nvPr/>
        </p:nvPicPr>
        <p:blipFill>
          <a:blip r:embed="rId2" cstate="print"/>
          <a:srcRect/>
          <a:stretch>
            <a:fillRect/>
          </a:stretch>
        </p:blipFill>
        <p:spPr bwMode="auto">
          <a:xfrm>
            <a:off x="1676400" y="2743200"/>
            <a:ext cx="5276850" cy="2200275"/>
          </a:xfrm>
          <a:prstGeom prst="rect">
            <a:avLst/>
          </a:prstGeom>
          <a:noFill/>
          <a:ln w="9525">
            <a:noFill/>
            <a:miter lim="800000"/>
            <a:headEnd/>
            <a:tailEnd/>
          </a:ln>
        </p:spPr>
      </p:pic>
      <p:sp>
        <p:nvSpPr>
          <p:cNvPr id="5" name="Rectangle 4"/>
          <p:cNvSpPr/>
          <p:nvPr/>
        </p:nvSpPr>
        <p:spPr>
          <a:xfrm>
            <a:off x="1981200" y="3429000"/>
            <a:ext cx="2590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2895600"/>
            <a:ext cx="19812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28800" y="1447800"/>
            <a:ext cx="5105400" cy="830997"/>
          </a:xfrm>
          <a:prstGeom prst="rect">
            <a:avLst/>
          </a:prstGeom>
          <a:noFill/>
          <a:ln w="28575">
            <a:solidFill>
              <a:schemeClr val="bg2">
                <a:lumMod val="50000"/>
              </a:schemeClr>
            </a:solidFill>
          </a:ln>
        </p:spPr>
        <p:txBody>
          <a:bodyPr wrap="square" rtlCol="0">
            <a:spAutoFit/>
          </a:bodyPr>
          <a:lstStyle/>
          <a:p>
            <a:r>
              <a:rPr lang="en-US" sz="1200" dirty="0" smtClean="0"/>
              <a:t>We’d like to display output in the </a:t>
            </a:r>
            <a:r>
              <a:rPr lang="en-US" sz="1200" dirty="0" err="1" smtClean="0"/>
              <a:t>TextBox</a:t>
            </a:r>
            <a:r>
              <a:rPr lang="en-US" sz="1200" dirty="0" smtClean="0"/>
              <a:t>. In order to do that, we need to find out the handle that refers to it. Click on the </a:t>
            </a:r>
            <a:r>
              <a:rPr lang="en-US" sz="1200" dirty="0" err="1" smtClean="0"/>
              <a:t>TextBox</a:t>
            </a:r>
            <a:r>
              <a:rPr lang="en-US" sz="1200" dirty="0" smtClean="0"/>
              <a:t> and notice that in the top combo box of the property pane, its name “textBox1” is displayed. This name is its handle. We’ll explain in a short bit.</a:t>
            </a:r>
          </a:p>
        </p:txBody>
      </p:sp>
      <p:cxnSp>
        <p:nvCxnSpPr>
          <p:cNvPr id="11" name="Elbow Connector 10"/>
          <p:cNvCxnSpPr>
            <a:stCxn id="7" idx="2"/>
            <a:endCxn id="6" idx="0"/>
          </p:cNvCxnSpPr>
          <p:nvPr/>
        </p:nvCxnSpPr>
        <p:spPr>
          <a:xfrm rot="16200000" flipH="1">
            <a:off x="4854149" y="1806148"/>
            <a:ext cx="616803" cy="15621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a:endCxn id="5" idx="0"/>
          </p:cNvCxnSpPr>
          <p:nvPr/>
        </p:nvCxnSpPr>
        <p:spPr>
          <a:xfrm rot="5400000">
            <a:off x="3253949" y="2301448"/>
            <a:ext cx="1150203" cy="1104900"/>
          </a:xfrm>
          <a:prstGeom prst="bentConnector3">
            <a:avLst>
              <a:gd name="adj1" fmla="val 2681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57400" y="3886200"/>
            <a:ext cx="4572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676400" y="5410200"/>
            <a:ext cx="5257800" cy="461665"/>
          </a:xfrm>
          <a:prstGeom prst="rect">
            <a:avLst/>
          </a:prstGeom>
          <a:noFill/>
          <a:ln w="28575">
            <a:solidFill>
              <a:schemeClr val="bg2">
                <a:lumMod val="50000"/>
              </a:schemeClr>
            </a:solidFill>
          </a:ln>
        </p:spPr>
        <p:txBody>
          <a:bodyPr wrap="square" rtlCol="0">
            <a:spAutoFit/>
          </a:bodyPr>
          <a:lstStyle/>
          <a:p>
            <a:r>
              <a:rPr lang="en-US" sz="1200" dirty="0" smtClean="0"/>
              <a:t>Now double click the button “1” to automatically generate an event handler for clicking this button.</a:t>
            </a:r>
          </a:p>
        </p:txBody>
      </p:sp>
      <p:cxnSp>
        <p:nvCxnSpPr>
          <p:cNvPr id="23" name="Elbow Connector 22"/>
          <p:cNvCxnSpPr>
            <a:stCxn id="21" idx="0"/>
            <a:endCxn id="20" idx="2"/>
          </p:cNvCxnSpPr>
          <p:nvPr/>
        </p:nvCxnSpPr>
        <p:spPr>
          <a:xfrm rot="16200000" flipV="1">
            <a:off x="2647950" y="3752850"/>
            <a:ext cx="1295400" cy="20193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Handling continued</a:t>
            </a:r>
            <a:endParaRPr lang="en-SG" dirty="0"/>
          </a:p>
        </p:txBody>
      </p:sp>
      <p:pic>
        <p:nvPicPr>
          <p:cNvPr id="8194" name="Picture 2"/>
          <p:cNvPicPr>
            <a:picLocks noChangeAspect="1" noChangeArrowheads="1"/>
          </p:cNvPicPr>
          <p:nvPr/>
        </p:nvPicPr>
        <p:blipFill>
          <a:blip r:embed="rId2" cstate="print"/>
          <a:srcRect/>
          <a:stretch>
            <a:fillRect/>
          </a:stretch>
        </p:blipFill>
        <p:spPr bwMode="auto">
          <a:xfrm>
            <a:off x="304800" y="1600200"/>
            <a:ext cx="4733925" cy="290512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00200" y="5791200"/>
            <a:ext cx="5753100" cy="314325"/>
          </a:xfrm>
          <a:prstGeom prst="rect">
            <a:avLst/>
          </a:prstGeom>
          <a:noFill/>
          <a:ln w="9525">
            <a:noFill/>
            <a:miter lim="800000"/>
            <a:headEnd/>
            <a:tailEnd/>
          </a:ln>
        </p:spPr>
      </p:pic>
      <p:sp>
        <p:nvSpPr>
          <p:cNvPr id="6" name="TextBox 5"/>
          <p:cNvSpPr txBox="1"/>
          <p:nvPr/>
        </p:nvSpPr>
        <p:spPr>
          <a:xfrm>
            <a:off x="5410200" y="2057400"/>
            <a:ext cx="3352800" cy="3046988"/>
          </a:xfrm>
          <a:prstGeom prst="rect">
            <a:avLst/>
          </a:prstGeom>
          <a:noFill/>
          <a:ln w="28575">
            <a:solidFill>
              <a:schemeClr val="bg2">
                <a:lumMod val="50000"/>
              </a:schemeClr>
            </a:solidFill>
          </a:ln>
        </p:spPr>
        <p:txBody>
          <a:bodyPr wrap="square" rtlCol="0">
            <a:spAutoFit/>
          </a:bodyPr>
          <a:lstStyle/>
          <a:p>
            <a:r>
              <a:rPr lang="en-US" sz="1200" dirty="0" smtClean="0"/>
              <a:t>You will automatically be directed to “Form1.h”, which contains the class “Form1” extended from the “Form” class of CLR.</a:t>
            </a:r>
          </a:p>
          <a:p>
            <a:endParaRPr lang="en-US" sz="1200" dirty="0" smtClean="0"/>
          </a:p>
          <a:p>
            <a:r>
              <a:rPr lang="en-US" sz="1200" dirty="0" smtClean="0"/>
              <a:t>Ignore the initialization part and go straight down to this event handler.</a:t>
            </a:r>
          </a:p>
          <a:p>
            <a:endParaRPr lang="en-US" sz="1200" dirty="0" smtClean="0"/>
          </a:p>
          <a:p>
            <a:r>
              <a:rPr lang="en-US" sz="1200" dirty="0" smtClean="0"/>
              <a:t>The parameter “sender” is the handle to the component generating the event. Notice the “^” after the class names of “Object” and “</a:t>
            </a:r>
            <a:r>
              <a:rPr lang="en-US" sz="1200" dirty="0" err="1" smtClean="0"/>
              <a:t>EventArgs</a:t>
            </a:r>
            <a:r>
              <a:rPr lang="en-US" sz="1200" dirty="0" smtClean="0"/>
              <a:t>”. This means they are a special kind of pointers, which address CLR ref class objects. But this is of no big concern now.</a:t>
            </a:r>
          </a:p>
          <a:p>
            <a:endParaRPr lang="en-US" sz="1200" dirty="0" smtClean="0"/>
          </a:p>
          <a:p>
            <a:r>
              <a:rPr lang="en-US" sz="1200" dirty="0" smtClean="0"/>
              <a:t>Let’s add some code in this function to handle this event.</a:t>
            </a:r>
          </a:p>
        </p:txBody>
      </p:sp>
      <p:cxnSp>
        <p:nvCxnSpPr>
          <p:cNvPr id="10" name="Straight Arrow Connector 9"/>
          <p:cNvCxnSpPr>
            <a:stCxn id="6" idx="1"/>
          </p:cNvCxnSpPr>
          <p:nvPr/>
        </p:nvCxnSpPr>
        <p:spPr>
          <a:xfrm rot="10800000" flipV="1">
            <a:off x="5029200" y="3580894"/>
            <a:ext cx="381000" cy="5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5715000"/>
            <a:ext cx="60198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6" idx="2"/>
            <a:endCxn id="11" idx="0"/>
          </p:cNvCxnSpPr>
          <p:nvPr/>
        </p:nvCxnSpPr>
        <p:spPr>
          <a:xfrm rot="5400000">
            <a:off x="5504944" y="4133344"/>
            <a:ext cx="610612" cy="25527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 Handling continued</a:t>
            </a:r>
            <a:endParaRPr lang="en-SG" dirty="0"/>
          </a:p>
        </p:txBody>
      </p:sp>
      <p:pic>
        <p:nvPicPr>
          <p:cNvPr id="9218" name="Picture 2"/>
          <p:cNvPicPr>
            <a:picLocks noChangeAspect="1" noChangeArrowheads="1"/>
          </p:cNvPicPr>
          <p:nvPr/>
        </p:nvPicPr>
        <p:blipFill>
          <a:blip r:embed="rId2" cstate="print"/>
          <a:srcRect/>
          <a:stretch>
            <a:fillRect/>
          </a:stretch>
        </p:blipFill>
        <p:spPr bwMode="auto">
          <a:xfrm>
            <a:off x="1524000" y="3276600"/>
            <a:ext cx="5838825" cy="619125"/>
          </a:xfrm>
          <a:prstGeom prst="rect">
            <a:avLst/>
          </a:prstGeom>
          <a:noFill/>
          <a:ln w="9525">
            <a:noFill/>
            <a:miter lim="800000"/>
            <a:headEnd/>
            <a:tailEnd/>
          </a:ln>
        </p:spPr>
      </p:pic>
      <p:sp>
        <p:nvSpPr>
          <p:cNvPr id="5" name="TextBox 4"/>
          <p:cNvSpPr txBox="1"/>
          <p:nvPr/>
        </p:nvSpPr>
        <p:spPr>
          <a:xfrm>
            <a:off x="1524000" y="1676400"/>
            <a:ext cx="5867400" cy="830997"/>
          </a:xfrm>
          <a:prstGeom prst="rect">
            <a:avLst/>
          </a:prstGeom>
          <a:noFill/>
          <a:ln w="28575">
            <a:solidFill>
              <a:schemeClr val="bg2">
                <a:lumMod val="50000"/>
              </a:schemeClr>
            </a:solidFill>
          </a:ln>
        </p:spPr>
        <p:txBody>
          <a:bodyPr wrap="square" rtlCol="0">
            <a:spAutoFit/>
          </a:bodyPr>
          <a:lstStyle/>
          <a:p>
            <a:r>
              <a:rPr lang="en-US" sz="1200" dirty="0" smtClean="0"/>
              <a:t>Write the following two lines of codes in the event handler. It simply appends the text on the button to the text in the </a:t>
            </a:r>
            <a:r>
              <a:rPr lang="en-US" sz="1200" dirty="0" err="1" smtClean="0"/>
              <a:t>TextBox</a:t>
            </a:r>
            <a:r>
              <a:rPr lang="en-US" sz="1200" dirty="0" smtClean="0"/>
              <a:t> and prints this new string in the </a:t>
            </a:r>
            <a:r>
              <a:rPr lang="en-US" sz="1200" dirty="0" err="1" smtClean="0"/>
              <a:t>TextBox</a:t>
            </a:r>
            <a:r>
              <a:rPr lang="en-US" sz="1200" dirty="0" smtClean="0"/>
              <a:t>. Remember the name of the </a:t>
            </a:r>
            <a:r>
              <a:rPr lang="en-US" sz="1200" dirty="0" err="1" smtClean="0"/>
              <a:t>TextBox</a:t>
            </a:r>
            <a:r>
              <a:rPr lang="en-US" sz="1200" dirty="0" smtClean="0"/>
              <a:t> is “textBox1”? Yes, that would be its member name in our Form class.</a:t>
            </a:r>
          </a:p>
        </p:txBody>
      </p:sp>
      <p:sp>
        <p:nvSpPr>
          <p:cNvPr id="6" name="Down Arrow 5"/>
          <p:cNvSpPr/>
          <p:nvPr/>
        </p:nvSpPr>
        <p:spPr>
          <a:xfrm>
            <a:off x="3352800" y="2590800"/>
            <a:ext cx="2133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1600200" y="4724400"/>
            <a:ext cx="5867400" cy="646331"/>
          </a:xfrm>
          <a:prstGeom prst="rect">
            <a:avLst/>
          </a:prstGeom>
          <a:noFill/>
          <a:ln w="28575">
            <a:solidFill>
              <a:schemeClr val="bg2">
                <a:lumMod val="50000"/>
              </a:schemeClr>
            </a:solidFill>
          </a:ln>
        </p:spPr>
        <p:txBody>
          <a:bodyPr wrap="square" rtlCol="0">
            <a:spAutoFit/>
          </a:bodyPr>
          <a:lstStyle/>
          <a:p>
            <a:r>
              <a:rPr lang="en-US" sz="1200" dirty="0" smtClean="0"/>
              <a:t>Now writing 10 event handlers, each for a different digit button would be tedious. We’d like to use one handler to take care of them all. We will show how to do that in the next slide.</a:t>
            </a:r>
          </a:p>
        </p:txBody>
      </p:sp>
      <p:sp>
        <p:nvSpPr>
          <p:cNvPr id="8" name="Down Arrow 7"/>
          <p:cNvSpPr/>
          <p:nvPr/>
        </p:nvSpPr>
        <p:spPr>
          <a:xfrm>
            <a:off x="3352800" y="4038600"/>
            <a:ext cx="2133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Events, One Handler</a:t>
            </a:r>
            <a:endParaRPr lang="en-SG" dirty="0"/>
          </a:p>
        </p:txBody>
      </p:sp>
      <p:pic>
        <p:nvPicPr>
          <p:cNvPr id="10242" name="Picture 2"/>
          <p:cNvPicPr>
            <a:picLocks noChangeAspect="1" noChangeArrowheads="1"/>
          </p:cNvPicPr>
          <p:nvPr/>
        </p:nvPicPr>
        <p:blipFill>
          <a:blip r:embed="rId2" cstate="print"/>
          <a:srcRect/>
          <a:stretch>
            <a:fillRect/>
          </a:stretch>
        </p:blipFill>
        <p:spPr bwMode="auto">
          <a:xfrm>
            <a:off x="2209800" y="2514600"/>
            <a:ext cx="5257800" cy="2352675"/>
          </a:xfrm>
          <a:prstGeom prst="rect">
            <a:avLst/>
          </a:prstGeom>
          <a:noFill/>
          <a:ln w="9525">
            <a:noFill/>
            <a:miter lim="800000"/>
            <a:headEnd/>
            <a:tailEnd/>
          </a:ln>
        </p:spPr>
      </p:pic>
      <p:sp>
        <p:nvSpPr>
          <p:cNvPr id="5" name="Rectangle 4"/>
          <p:cNvSpPr/>
          <p:nvPr/>
        </p:nvSpPr>
        <p:spPr>
          <a:xfrm>
            <a:off x="3124200" y="3581400"/>
            <a:ext cx="6096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2971800"/>
            <a:ext cx="3048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48200" y="3352800"/>
            <a:ext cx="2667000" cy="609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8200" y="1676400"/>
            <a:ext cx="2667000" cy="276999"/>
          </a:xfrm>
          <a:prstGeom prst="rect">
            <a:avLst/>
          </a:prstGeom>
          <a:noFill/>
          <a:ln w="28575">
            <a:solidFill>
              <a:schemeClr val="bg2">
                <a:lumMod val="50000"/>
              </a:schemeClr>
            </a:solidFill>
          </a:ln>
        </p:spPr>
        <p:txBody>
          <a:bodyPr wrap="square" rtlCol="0">
            <a:spAutoFit/>
          </a:bodyPr>
          <a:lstStyle/>
          <a:p>
            <a:r>
              <a:rPr lang="en-US" sz="1200" dirty="0" smtClean="0"/>
              <a:t>Open the property pane of Button “2”.</a:t>
            </a:r>
          </a:p>
        </p:txBody>
      </p:sp>
      <p:cxnSp>
        <p:nvCxnSpPr>
          <p:cNvPr id="10" name="Elbow Connector 9"/>
          <p:cNvCxnSpPr>
            <a:stCxn id="8" idx="2"/>
          </p:cNvCxnSpPr>
          <p:nvPr/>
        </p:nvCxnSpPr>
        <p:spPr>
          <a:xfrm rot="16200000" flipH="1">
            <a:off x="1986350" y="2138749"/>
            <a:ext cx="1628001" cy="1257300"/>
          </a:xfrm>
          <a:prstGeom prst="bentConnector3">
            <a:avLst>
              <a:gd name="adj1" fmla="val 5234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19600" y="1676400"/>
            <a:ext cx="2667000" cy="461665"/>
          </a:xfrm>
          <a:prstGeom prst="rect">
            <a:avLst/>
          </a:prstGeom>
          <a:noFill/>
          <a:ln w="28575">
            <a:solidFill>
              <a:schemeClr val="bg2">
                <a:lumMod val="50000"/>
              </a:schemeClr>
            </a:solidFill>
          </a:ln>
        </p:spPr>
        <p:txBody>
          <a:bodyPr wrap="square" rtlCol="0">
            <a:spAutoFit/>
          </a:bodyPr>
          <a:lstStyle/>
          <a:p>
            <a:r>
              <a:rPr lang="en-US" sz="1200" dirty="0" smtClean="0"/>
              <a:t>Click on the lightning bolt icon to switch to the event handling panel.</a:t>
            </a:r>
          </a:p>
        </p:txBody>
      </p:sp>
      <p:cxnSp>
        <p:nvCxnSpPr>
          <p:cNvPr id="14" name="Elbow Connector 13"/>
          <p:cNvCxnSpPr>
            <a:stCxn id="12" idx="2"/>
            <a:endCxn id="6" idx="0"/>
          </p:cNvCxnSpPr>
          <p:nvPr/>
        </p:nvCxnSpPr>
        <p:spPr>
          <a:xfrm rot="5400000">
            <a:off x="5126683" y="2345382"/>
            <a:ext cx="833735" cy="41910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5562600"/>
            <a:ext cx="4800600" cy="830997"/>
          </a:xfrm>
          <a:prstGeom prst="rect">
            <a:avLst/>
          </a:prstGeom>
          <a:noFill/>
          <a:ln w="28575">
            <a:solidFill>
              <a:schemeClr val="bg2">
                <a:lumMod val="50000"/>
              </a:schemeClr>
            </a:solidFill>
          </a:ln>
        </p:spPr>
        <p:txBody>
          <a:bodyPr wrap="square" rtlCol="0">
            <a:spAutoFit/>
          </a:bodyPr>
          <a:lstStyle/>
          <a:p>
            <a:r>
              <a:rPr lang="en-US" sz="1200" dirty="0" smtClean="0"/>
              <a:t>Open the drop down menu next to “Click”, then select “button1_Click”, which is the event handler we’ve just written.</a:t>
            </a:r>
          </a:p>
          <a:p>
            <a:endParaRPr lang="en-US" sz="1200" dirty="0" smtClean="0"/>
          </a:p>
          <a:p>
            <a:r>
              <a:rPr lang="en-US" sz="1200" dirty="0" smtClean="0"/>
              <a:t>Do the same for all other digit buttons from 3 to 0.</a:t>
            </a:r>
          </a:p>
        </p:txBody>
      </p:sp>
      <p:cxnSp>
        <p:nvCxnSpPr>
          <p:cNvPr id="17" name="Straight Arrow Connector 16"/>
          <p:cNvCxnSpPr>
            <a:stCxn id="15" idx="0"/>
            <a:endCxn id="7" idx="2"/>
          </p:cNvCxnSpPr>
          <p:nvPr/>
        </p:nvCxnSpPr>
        <p:spPr>
          <a:xfrm rot="5400000" flipH="1" flipV="1">
            <a:off x="5181600" y="4762500"/>
            <a:ext cx="1600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and Run</a:t>
            </a:r>
            <a:endParaRPr lang="en-SG" dirty="0"/>
          </a:p>
        </p:txBody>
      </p:sp>
      <p:pic>
        <p:nvPicPr>
          <p:cNvPr id="11266" name="Picture 2"/>
          <p:cNvPicPr>
            <a:picLocks noChangeAspect="1" noChangeArrowheads="1"/>
          </p:cNvPicPr>
          <p:nvPr/>
        </p:nvPicPr>
        <p:blipFill>
          <a:blip r:embed="rId2" cstate="print"/>
          <a:srcRect/>
          <a:stretch>
            <a:fillRect/>
          </a:stretch>
        </p:blipFill>
        <p:spPr bwMode="auto">
          <a:xfrm>
            <a:off x="3048000" y="2971800"/>
            <a:ext cx="2895600" cy="2400300"/>
          </a:xfrm>
          <a:prstGeom prst="rect">
            <a:avLst/>
          </a:prstGeom>
          <a:noFill/>
          <a:ln w="9525">
            <a:noFill/>
            <a:miter lim="800000"/>
            <a:headEnd/>
            <a:tailEnd/>
          </a:ln>
        </p:spPr>
      </p:pic>
      <p:sp>
        <p:nvSpPr>
          <p:cNvPr id="5" name="TextBox 4"/>
          <p:cNvSpPr txBox="1"/>
          <p:nvPr/>
        </p:nvSpPr>
        <p:spPr>
          <a:xfrm>
            <a:off x="1981200" y="1600200"/>
            <a:ext cx="4800600" cy="830997"/>
          </a:xfrm>
          <a:prstGeom prst="rect">
            <a:avLst/>
          </a:prstGeom>
          <a:noFill/>
          <a:ln w="28575">
            <a:solidFill>
              <a:schemeClr val="bg2">
                <a:lumMod val="50000"/>
              </a:schemeClr>
            </a:solidFill>
          </a:ln>
        </p:spPr>
        <p:txBody>
          <a:bodyPr wrap="square" rtlCol="0">
            <a:spAutoFit/>
          </a:bodyPr>
          <a:lstStyle/>
          <a:p>
            <a:r>
              <a:rPr lang="en-US" sz="1200" dirty="0" smtClean="0"/>
              <a:t>Play around with it. Of course the event handler we’ve just written is a gross over-simplification of what needs to be done. However, all the knowledge essential for creating a simple calculator has already been covered.</a:t>
            </a:r>
          </a:p>
        </p:txBody>
      </p:sp>
      <p:sp>
        <p:nvSpPr>
          <p:cNvPr id="6" name="TextBox 5"/>
          <p:cNvSpPr txBox="1"/>
          <p:nvPr/>
        </p:nvSpPr>
        <p:spPr>
          <a:xfrm>
            <a:off x="2057400" y="5867400"/>
            <a:ext cx="4876800" cy="276999"/>
          </a:xfrm>
          <a:prstGeom prst="rect">
            <a:avLst/>
          </a:prstGeom>
          <a:noFill/>
          <a:ln w="28575">
            <a:solidFill>
              <a:schemeClr val="bg2">
                <a:lumMod val="50000"/>
              </a:schemeClr>
            </a:solidFill>
          </a:ln>
        </p:spPr>
        <p:txBody>
          <a:bodyPr wrap="square" rtlCol="0">
            <a:spAutoFit/>
          </a:bodyPr>
          <a:lstStyle/>
          <a:p>
            <a:r>
              <a:rPr lang="en-US" sz="1200" dirty="0" smtClean="0"/>
              <a:t>Finish it yourself as an exercise.</a:t>
            </a:r>
          </a:p>
        </p:txBody>
      </p:sp>
      <p:sp>
        <p:nvSpPr>
          <p:cNvPr id="7" name="Down Arrow 6"/>
          <p:cNvSpPr/>
          <p:nvPr/>
        </p:nvSpPr>
        <p:spPr>
          <a:xfrm>
            <a:off x="3810000" y="2590800"/>
            <a:ext cx="1219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Down Arrow 7"/>
          <p:cNvSpPr/>
          <p:nvPr/>
        </p:nvSpPr>
        <p:spPr>
          <a:xfrm>
            <a:off x="3810000" y="5486400"/>
            <a:ext cx="1219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381000" y="2819400"/>
            <a:ext cx="7907171" cy="2057400"/>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Creating a New Visual C++ Project</a:t>
            </a:r>
            <a:endParaRPr lang="en-US" dirty="0"/>
          </a:p>
        </p:txBody>
      </p:sp>
      <p:sp>
        <p:nvSpPr>
          <p:cNvPr id="7" name="TextBox 6"/>
          <p:cNvSpPr txBox="1"/>
          <p:nvPr/>
        </p:nvSpPr>
        <p:spPr>
          <a:xfrm>
            <a:off x="381000" y="1455003"/>
            <a:ext cx="4953000" cy="954107"/>
          </a:xfrm>
          <a:prstGeom prst="rect">
            <a:avLst/>
          </a:prstGeom>
          <a:noFill/>
          <a:ln w="28575">
            <a:solidFill>
              <a:schemeClr val="bg2">
                <a:lumMod val="50000"/>
              </a:schemeClr>
            </a:solidFill>
          </a:ln>
        </p:spPr>
        <p:txBody>
          <a:bodyPr wrap="square" rtlCol="0">
            <a:spAutoFit/>
          </a:bodyPr>
          <a:lstStyle/>
          <a:p>
            <a:r>
              <a:rPr lang="en-US" sz="1400" dirty="0" smtClean="0"/>
              <a:t>On the top menu bar, click:</a:t>
            </a:r>
          </a:p>
          <a:p>
            <a:r>
              <a:rPr lang="en-US" sz="1400" b="1" dirty="0" smtClean="0"/>
              <a:t>File </a:t>
            </a:r>
            <a:r>
              <a:rPr lang="en-US" sz="1400" b="1" dirty="0" smtClean="0">
                <a:sym typeface="Wingdings" pitchFamily="2" charset="2"/>
              </a:rPr>
              <a:t> New  Project. </a:t>
            </a:r>
          </a:p>
          <a:p>
            <a:r>
              <a:rPr lang="en-US" sz="1400" dirty="0" smtClean="0">
                <a:sym typeface="Wingdings" pitchFamily="2" charset="2"/>
              </a:rPr>
              <a:t>Alternatively, use the keyboard shortcut </a:t>
            </a:r>
            <a:r>
              <a:rPr lang="en-US" sz="1400" b="1" dirty="0" smtClean="0">
                <a:sym typeface="Wingdings" pitchFamily="2" charset="2"/>
              </a:rPr>
              <a:t>Ctrl + Shift + N</a:t>
            </a:r>
            <a:r>
              <a:rPr lang="en-US" sz="1400" dirty="0" smtClean="0">
                <a:sym typeface="Wingdings" pitchFamily="2" charset="2"/>
              </a:rPr>
              <a:t>. </a:t>
            </a:r>
          </a:p>
          <a:p>
            <a:r>
              <a:rPr lang="en-US" sz="1400" dirty="0" smtClean="0">
                <a:sym typeface="Wingdings" pitchFamily="2" charset="2"/>
              </a:rPr>
              <a:t>This will bring up the new project dialog box.</a:t>
            </a:r>
            <a:endParaRPr lang="en-US" sz="1400" dirty="0" smtClean="0"/>
          </a:p>
        </p:txBody>
      </p:sp>
      <p:sp>
        <p:nvSpPr>
          <p:cNvPr id="8" name="Rectangle 7"/>
          <p:cNvSpPr/>
          <p:nvPr/>
        </p:nvSpPr>
        <p:spPr>
          <a:xfrm>
            <a:off x="381000" y="3352800"/>
            <a:ext cx="78486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 y="1905000"/>
            <a:ext cx="6477000" cy="3810000"/>
          </a:xfrm>
          <a:prstGeom prst="rect">
            <a:avLst/>
          </a:prstGeom>
          <a:noFill/>
          <a:ln w="9525">
            <a:noFill/>
            <a:miter lim="800000"/>
            <a:headEnd/>
            <a:tailEnd/>
          </a:ln>
          <a:effectLst>
            <a:outerShdw blurRad="50800" dist="50800" dir="5400000" algn="ctr" rotWithShape="0">
              <a:srgbClr val="000000"/>
            </a:outerShdw>
          </a:effectLst>
        </p:spPr>
      </p:pic>
      <p:sp>
        <p:nvSpPr>
          <p:cNvPr id="5" name="Title 4"/>
          <p:cNvSpPr>
            <a:spLocks noGrp="1"/>
          </p:cNvSpPr>
          <p:nvPr>
            <p:ph type="title"/>
          </p:nvPr>
        </p:nvSpPr>
        <p:spPr/>
        <p:txBody>
          <a:bodyPr>
            <a:normAutofit fontScale="90000"/>
          </a:bodyPr>
          <a:lstStyle/>
          <a:p>
            <a:r>
              <a:rPr lang="en-US" dirty="0" smtClean="0"/>
              <a:t>Creating a New Visual C++ Project</a:t>
            </a:r>
            <a:endParaRPr lang="en-US" dirty="0"/>
          </a:p>
        </p:txBody>
      </p:sp>
      <p:grpSp>
        <p:nvGrpSpPr>
          <p:cNvPr id="16" name="Group 15"/>
          <p:cNvGrpSpPr/>
          <p:nvPr/>
        </p:nvGrpSpPr>
        <p:grpSpPr>
          <a:xfrm>
            <a:off x="152400" y="1899920"/>
            <a:ext cx="8999220" cy="2900680"/>
            <a:chOff x="76200" y="2052320"/>
            <a:chExt cx="9075420" cy="2748280"/>
          </a:xfrm>
        </p:grpSpPr>
        <p:sp>
          <p:nvSpPr>
            <p:cNvPr id="7" name="TextBox 6"/>
            <p:cNvSpPr txBox="1"/>
            <p:nvPr/>
          </p:nvSpPr>
          <p:spPr>
            <a:xfrm>
              <a:off x="6865620" y="2052320"/>
              <a:ext cx="2286000" cy="1312228"/>
            </a:xfrm>
            <a:prstGeom prst="rect">
              <a:avLst/>
            </a:prstGeom>
            <a:noFill/>
            <a:ln w="28575">
              <a:solidFill>
                <a:schemeClr val="bg2">
                  <a:lumMod val="50000"/>
                </a:schemeClr>
              </a:solidFill>
            </a:ln>
          </p:spPr>
          <p:txBody>
            <a:bodyPr wrap="square" rtlCol="0">
              <a:spAutoFit/>
            </a:bodyPr>
            <a:lstStyle/>
            <a:p>
              <a:r>
                <a:rPr lang="en-US" sz="1200" dirty="0" smtClean="0"/>
                <a:t>Depending on the preferences you set when installing Visual Studio, the options may vary. For the purpose of this tutorial, select Visual C++ in the left pane and Empty Project in the right pane. </a:t>
              </a:r>
              <a:endParaRPr lang="en-US" sz="1200" dirty="0"/>
            </a:p>
          </p:txBody>
        </p:sp>
        <p:sp>
          <p:nvSpPr>
            <p:cNvPr id="8" name="Rectangle 7"/>
            <p:cNvSpPr/>
            <p:nvPr/>
          </p:nvSpPr>
          <p:spPr>
            <a:xfrm>
              <a:off x="76200" y="2057400"/>
              <a:ext cx="6248400" cy="274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7" idx="1"/>
            </p:cNvCxnSpPr>
            <p:nvPr/>
          </p:nvCxnSpPr>
          <p:spPr>
            <a:xfrm rot="10800000" flipV="1">
              <a:off x="6342381" y="2708435"/>
              <a:ext cx="523239" cy="37303"/>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066800" y="4876800"/>
            <a:ext cx="43434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4190" y="4465141"/>
            <a:ext cx="2286000" cy="1384995"/>
          </a:xfrm>
          <a:prstGeom prst="rect">
            <a:avLst/>
          </a:prstGeom>
          <a:noFill/>
          <a:ln w="28575">
            <a:solidFill>
              <a:schemeClr val="bg2">
                <a:lumMod val="50000"/>
              </a:schemeClr>
            </a:solidFill>
          </a:ln>
        </p:spPr>
        <p:txBody>
          <a:bodyPr wrap="square" rtlCol="0">
            <a:spAutoFit/>
          </a:bodyPr>
          <a:lstStyle/>
          <a:p>
            <a:r>
              <a:rPr lang="en-US" sz="1200" dirty="0" smtClean="0"/>
              <a:t>Enter the name “</a:t>
            </a:r>
            <a:r>
              <a:rPr lang="en-US" sz="1200" dirty="0" err="1" smtClean="0"/>
              <a:t>HelloWorld</a:t>
            </a:r>
            <a:r>
              <a:rPr lang="en-US" sz="1200" dirty="0" smtClean="0"/>
              <a:t>” for your project, and the folder that the project files will be stored in.</a:t>
            </a:r>
          </a:p>
          <a:p>
            <a:endParaRPr lang="en-US" sz="1200" dirty="0"/>
          </a:p>
          <a:p>
            <a:r>
              <a:rPr lang="en-US" sz="1200" dirty="0" smtClean="0"/>
              <a:t>Keep the other options as their default.</a:t>
            </a:r>
            <a:endParaRPr lang="en-US" sz="1200" dirty="0"/>
          </a:p>
        </p:txBody>
      </p:sp>
      <p:cxnSp>
        <p:nvCxnSpPr>
          <p:cNvPr id="15" name="Straight Arrow Connector 14"/>
          <p:cNvCxnSpPr>
            <a:stCxn id="14" idx="1"/>
            <a:endCxn id="13" idx="3"/>
          </p:cNvCxnSpPr>
          <p:nvPr/>
        </p:nvCxnSpPr>
        <p:spPr>
          <a:xfrm rot="10800000">
            <a:off x="5410200" y="5105401"/>
            <a:ext cx="1443990" cy="52239"/>
          </a:xfrm>
          <a:prstGeom prst="straightConnector1">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Visual Studio Interface</a:t>
            </a:r>
            <a:endParaRPr lang="en-SG" dirty="0"/>
          </a:p>
        </p:txBody>
      </p:sp>
      <p:pic>
        <p:nvPicPr>
          <p:cNvPr id="2051" name="Picture 3"/>
          <p:cNvPicPr>
            <a:picLocks noChangeAspect="1" noChangeArrowheads="1"/>
          </p:cNvPicPr>
          <p:nvPr/>
        </p:nvPicPr>
        <p:blipFill>
          <a:blip r:embed="rId2" cstate="print"/>
          <a:srcRect/>
          <a:stretch>
            <a:fillRect/>
          </a:stretch>
        </p:blipFill>
        <p:spPr bwMode="auto">
          <a:xfrm>
            <a:off x="152400" y="1752600"/>
            <a:ext cx="6088380" cy="4069080"/>
          </a:xfrm>
          <a:prstGeom prst="rect">
            <a:avLst/>
          </a:prstGeom>
          <a:noFill/>
          <a:ln w="9525">
            <a:noFill/>
            <a:miter lim="800000"/>
            <a:headEnd/>
            <a:tailEnd/>
          </a:ln>
        </p:spPr>
      </p:pic>
      <p:sp>
        <p:nvSpPr>
          <p:cNvPr id="6" name="Rectangle 5"/>
          <p:cNvSpPr/>
          <p:nvPr/>
        </p:nvSpPr>
        <p:spPr>
          <a:xfrm>
            <a:off x="228600" y="2362200"/>
            <a:ext cx="1524000" cy="3048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6629400" y="1524000"/>
            <a:ext cx="1981200" cy="2308324"/>
          </a:xfrm>
          <a:prstGeom prst="rect">
            <a:avLst/>
          </a:prstGeom>
          <a:noFill/>
          <a:ln w="28575">
            <a:solidFill>
              <a:schemeClr val="bg2">
                <a:lumMod val="50000"/>
              </a:schemeClr>
            </a:solidFill>
          </a:ln>
        </p:spPr>
        <p:txBody>
          <a:bodyPr wrap="square" rtlCol="0">
            <a:spAutoFit/>
          </a:bodyPr>
          <a:lstStyle/>
          <a:p>
            <a:r>
              <a:rPr lang="en-US" sz="1200" dirty="0" smtClean="0"/>
              <a:t>The solution explorer pane displays the various files in your project in the form of a tree. </a:t>
            </a:r>
          </a:p>
          <a:p>
            <a:endParaRPr lang="en-US" sz="1200" dirty="0"/>
          </a:p>
          <a:p>
            <a:r>
              <a:rPr lang="en-US" sz="1200" dirty="0" smtClean="0"/>
              <a:t>Click the triangular buttons to the left of the individual folders to expand or collapse them. (If a folder is empty, the expand/collapse button is not displayed)</a:t>
            </a:r>
          </a:p>
        </p:txBody>
      </p:sp>
      <p:sp>
        <p:nvSpPr>
          <p:cNvPr id="9" name="TextBox 8"/>
          <p:cNvSpPr txBox="1"/>
          <p:nvPr/>
        </p:nvSpPr>
        <p:spPr>
          <a:xfrm>
            <a:off x="6629400" y="5029200"/>
            <a:ext cx="1981200" cy="1569660"/>
          </a:xfrm>
          <a:prstGeom prst="rect">
            <a:avLst/>
          </a:prstGeom>
          <a:noFill/>
          <a:ln w="28575">
            <a:solidFill>
              <a:schemeClr val="bg2">
                <a:lumMod val="50000"/>
              </a:schemeClr>
            </a:solidFill>
          </a:ln>
        </p:spPr>
        <p:txBody>
          <a:bodyPr wrap="square" rtlCol="0">
            <a:spAutoFit/>
          </a:bodyPr>
          <a:lstStyle/>
          <a:p>
            <a:r>
              <a:rPr lang="en-US" sz="1200" dirty="0" smtClean="0"/>
              <a:t>The output pane displays messages such as results and errors from compilation and execution of your program. </a:t>
            </a:r>
          </a:p>
          <a:p>
            <a:endParaRPr lang="en-US" sz="1200" dirty="0"/>
          </a:p>
          <a:p>
            <a:r>
              <a:rPr lang="en-US" sz="1200" dirty="0" smtClean="0"/>
              <a:t>This will be explained in greater detail later.</a:t>
            </a:r>
            <a:endParaRPr lang="en-US" sz="1200" dirty="0"/>
          </a:p>
        </p:txBody>
      </p:sp>
      <p:sp>
        <p:nvSpPr>
          <p:cNvPr id="10" name="TextBox 9"/>
          <p:cNvSpPr txBox="1"/>
          <p:nvPr/>
        </p:nvSpPr>
        <p:spPr>
          <a:xfrm>
            <a:off x="6629400" y="3810000"/>
            <a:ext cx="1981200" cy="830997"/>
          </a:xfrm>
          <a:prstGeom prst="rect">
            <a:avLst/>
          </a:prstGeom>
          <a:noFill/>
          <a:ln w="28575">
            <a:solidFill>
              <a:schemeClr val="bg2">
                <a:lumMod val="50000"/>
              </a:schemeClr>
            </a:solidFill>
          </a:ln>
        </p:spPr>
        <p:txBody>
          <a:bodyPr wrap="square" rtlCol="0">
            <a:spAutoFit/>
          </a:bodyPr>
          <a:lstStyle/>
          <a:p>
            <a:r>
              <a:rPr lang="en-US" sz="1200" dirty="0" smtClean="0"/>
              <a:t>This space is for editing opened files. We have no files opened yet, so it’s blank for now.</a:t>
            </a:r>
            <a:endParaRPr lang="en-US" sz="1200" dirty="0"/>
          </a:p>
        </p:txBody>
      </p:sp>
      <p:sp>
        <p:nvSpPr>
          <p:cNvPr id="11" name="Rectangle 10"/>
          <p:cNvSpPr/>
          <p:nvPr/>
        </p:nvSpPr>
        <p:spPr>
          <a:xfrm>
            <a:off x="1828800" y="4038600"/>
            <a:ext cx="4114800" cy="137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p:cNvSpPr/>
          <p:nvPr/>
        </p:nvSpPr>
        <p:spPr>
          <a:xfrm>
            <a:off x="1828800" y="2362200"/>
            <a:ext cx="4114800"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Elbow Connector 15"/>
          <p:cNvCxnSpPr>
            <a:stCxn id="9" idx="1"/>
            <a:endCxn id="11" idx="3"/>
          </p:cNvCxnSpPr>
          <p:nvPr/>
        </p:nvCxnSpPr>
        <p:spPr>
          <a:xfrm rot="10800000">
            <a:off x="5943600" y="4724400"/>
            <a:ext cx="685800" cy="1089630"/>
          </a:xfrm>
          <a:prstGeom prst="bent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0"/>
            <a:endCxn id="6" idx="0"/>
          </p:cNvCxnSpPr>
          <p:nvPr/>
        </p:nvCxnSpPr>
        <p:spPr>
          <a:xfrm rot="16200000" flipH="1" flipV="1">
            <a:off x="3886200" y="-1371600"/>
            <a:ext cx="838200" cy="6629400"/>
          </a:xfrm>
          <a:prstGeom prst="bentConnector3">
            <a:avLst>
              <a:gd name="adj1" fmla="val -27273"/>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1"/>
            <a:endCxn id="12" idx="3"/>
          </p:cNvCxnSpPr>
          <p:nvPr/>
        </p:nvCxnSpPr>
        <p:spPr>
          <a:xfrm rot="10800000">
            <a:off x="5943600" y="3162301"/>
            <a:ext cx="685800" cy="1063199"/>
          </a:xfrm>
          <a:prstGeom prst="bentConnector3">
            <a:avLst>
              <a:gd name="adj1" fmla="val 50000"/>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3" name="Picture 3" descr="C:\Users\ivoxiras\Documents\My Dropbox\NUS\CS2103 Teaching\VS2010 Screenshots\add file 2.png"/>
          <p:cNvPicPr>
            <a:picLocks noChangeAspect="1" noChangeArrowheads="1"/>
          </p:cNvPicPr>
          <p:nvPr/>
        </p:nvPicPr>
        <p:blipFill>
          <a:blip r:embed="rId2" cstate="print"/>
          <a:srcRect/>
          <a:stretch>
            <a:fillRect/>
          </a:stretch>
        </p:blipFill>
        <p:spPr bwMode="auto">
          <a:xfrm>
            <a:off x="4114800" y="1371600"/>
            <a:ext cx="4751324" cy="3282950"/>
          </a:xfrm>
          <a:prstGeom prst="rect">
            <a:avLst/>
          </a:prstGeom>
          <a:noFill/>
        </p:spPr>
      </p:pic>
      <p:pic>
        <p:nvPicPr>
          <p:cNvPr id="5122" name="Picture 2" descr="C:\Users\ivoxiras\Documents\My Dropbox\NUS\CS2103 Teaching\VS2010 Screenshots\add file 1.png"/>
          <p:cNvPicPr>
            <a:picLocks noChangeAspect="1" noChangeArrowheads="1"/>
          </p:cNvPicPr>
          <p:nvPr/>
        </p:nvPicPr>
        <p:blipFill>
          <a:blip r:embed="rId3" cstate="print"/>
          <a:srcRect r="31881"/>
          <a:stretch>
            <a:fillRect/>
          </a:stretch>
        </p:blipFill>
        <p:spPr bwMode="auto">
          <a:xfrm>
            <a:off x="381000" y="3505200"/>
            <a:ext cx="3657600" cy="2982913"/>
          </a:xfrm>
          <a:prstGeom prst="rect">
            <a:avLst/>
          </a:prstGeom>
          <a:noFill/>
        </p:spPr>
      </p:pic>
      <p:sp>
        <p:nvSpPr>
          <p:cNvPr id="2" name="Title 1"/>
          <p:cNvSpPr>
            <a:spLocks noGrp="1"/>
          </p:cNvSpPr>
          <p:nvPr>
            <p:ph type="title"/>
          </p:nvPr>
        </p:nvSpPr>
        <p:spPr/>
        <p:txBody>
          <a:bodyPr>
            <a:normAutofit fontScale="90000"/>
          </a:bodyPr>
          <a:lstStyle/>
          <a:p>
            <a:r>
              <a:rPr lang="en-US" dirty="0" smtClean="0"/>
              <a:t>Now we add a new CPP source file</a:t>
            </a:r>
            <a:endParaRPr lang="en-US" dirty="0"/>
          </a:p>
        </p:txBody>
      </p:sp>
      <p:sp>
        <p:nvSpPr>
          <p:cNvPr id="5" name="TextBox 4"/>
          <p:cNvSpPr txBox="1"/>
          <p:nvPr/>
        </p:nvSpPr>
        <p:spPr>
          <a:xfrm>
            <a:off x="1219200" y="2590800"/>
            <a:ext cx="1981200" cy="830997"/>
          </a:xfrm>
          <a:prstGeom prst="rect">
            <a:avLst/>
          </a:prstGeom>
          <a:noFill/>
          <a:ln w="28575">
            <a:solidFill>
              <a:schemeClr val="bg2">
                <a:lumMod val="50000"/>
              </a:schemeClr>
            </a:solidFill>
          </a:ln>
        </p:spPr>
        <p:txBody>
          <a:bodyPr wrap="square" rtlCol="0">
            <a:spAutoFit/>
          </a:bodyPr>
          <a:lstStyle/>
          <a:p>
            <a:r>
              <a:rPr lang="en-US" sz="1200" dirty="0" smtClean="0"/>
              <a:t>Right-click on the “Source Files” folder in the solution explorer. Select </a:t>
            </a:r>
          </a:p>
          <a:p>
            <a:r>
              <a:rPr lang="en-US" sz="1200" dirty="0" smtClean="0"/>
              <a:t>Add </a:t>
            </a:r>
            <a:r>
              <a:rPr lang="en-US" sz="1200" dirty="0" smtClean="0">
                <a:sym typeface="Wingdings" pitchFamily="2" charset="2"/>
              </a:rPr>
              <a:t> New Item.</a:t>
            </a:r>
            <a:endParaRPr lang="en-US" sz="1200" dirty="0"/>
          </a:p>
        </p:txBody>
      </p:sp>
      <p:cxnSp>
        <p:nvCxnSpPr>
          <p:cNvPr id="6" name="Shape 5"/>
          <p:cNvCxnSpPr>
            <a:stCxn id="5" idx="2"/>
            <a:endCxn id="7" idx="0"/>
          </p:cNvCxnSpPr>
          <p:nvPr/>
        </p:nvCxnSpPr>
        <p:spPr>
          <a:xfrm rot="5400000">
            <a:off x="1558499" y="4073098"/>
            <a:ext cx="1302603" cy="1588"/>
          </a:xfrm>
          <a:prstGeom prst="bentConnector3">
            <a:avLst>
              <a:gd name="adj1" fmla="val 50000"/>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 y="4724400"/>
            <a:ext cx="36576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82862" y="1651247"/>
            <a:ext cx="1066800" cy="152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57800" y="2286000"/>
            <a:ext cx="2286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00600" y="4191000"/>
            <a:ext cx="762000" cy="76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400" y="4763869"/>
            <a:ext cx="4114800" cy="1200329"/>
          </a:xfrm>
          <a:prstGeom prst="rect">
            <a:avLst/>
          </a:prstGeom>
          <a:noFill/>
          <a:ln w="28575">
            <a:solidFill>
              <a:schemeClr val="bg2">
                <a:lumMod val="50000"/>
              </a:schemeClr>
            </a:solidFill>
          </a:ln>
        </p:spPr>
        <p:txBody>
          <a:bodyPr wrap="square" rtlCol="0">
            <a:spAutoFit/>
          </a:bodyPr>
          <a:lstStyle/>
          <a:p>
            <a:r>
              <a:rPr lang="en-US" sz="1200" dirty="0" smtClean="0"/>
              <a:t>In the Add New Item dialog box, </a:t>
            </a:r>
          </a:p>
          <a:p>
            <a:r>
              <a:rPr lang="en-US" sz="1200" dirty="0" smtClean="0"/>
              <a:t>Select Visual C++, C++ File, and type a name for your file, say “</a:t>
            </a:r>
            <a:r>
              <a:rPr lang="en-US" sz="1200" dirty="0" err="1" smtClean="0"/>
              <a:t>HelloWorld</a:t>
            </a:r>
            <a:r>
              <a:rPr lang="en-US" sz="1200" dirty="0" smtClean="0"/>
              <a:t>”. (see the highlighted regions above).</a:t>
            </a:r>
          </a:p>
          <a:p>
            <a:r>
              <a:rPr lang="en-US" sz="1200" dirty="0" smtClean="0"/>
              <a:t>This file will be named with a .</a:t>
            </a:r>
            <a:r>
              <a:rPr lang="en-US" sz="1200" dirty="0" err="1" smtClean="0"/>
              <a:t>cpp</a:t>
            </a:r>
            <a:r>
              <a:rPr lang="en-US" sz="1200" dirty="0" smtClean="0"/>
              <a:t> extension and you will find it in the “Source Files” directory in the Solution Explorer pane.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descr="C:\Users\ivoxiras\Documents\My Dropbox\NUS\CS2103 Teaching\VS2010 Screenshots\add file 1.png"/>
          <p:cNvPicPr>
            <a:picLocks noChangeAspect="1" noChangeArrowheads="1"/>
          </p:cNvPicPr>
          <p:nvPr/>
        </p:nvPicPr>
        <p:blipFill>
          <a:blip r:embed="rId2" cstate="print"/>
          <a:srcRect r="31881"/>
          <a:stretch>
            <a:fillRect/>
          </a:stretch>
        </p:blipFill>
        <p:spPr bwMode="auto">
          <a:xfrm>
            <a:off x="381000" y="3505200"/>
            <a:ext cx="3657600" cy="2982913"/>
          </a:xfrm>
          <a:prstGeom prst="rect">
            <a:avLst/>
          </a:prstGeom>
          <a:noFill/>
        </p:spPr>
      </p:pic>
      <p:sp>
        <p:nvSpPr>
          <p:cNvPr id="2" name="Title 1"/>
          <p:cNvSpPr>
            <a:spLocks noGrp="1"/>
          </p:cNvSpPr>
          <p:nvPr>
            <p:ph type="title"/>
          </p:nvPr>
        </p:nvSpPr>
        <p:spPr/>
        <p:txBody>
          <a:bodyPr>
            <a:normAutofit fontScale="90000"/>
          </a:bodyPr>
          <a:lstStyle/>
          <a:p>
            <a:r>
              <a:rPr lang="en-US" dirty="0" smtClean="0"/>
              <a:t>Add a text file just for kicks</a:t>
            </a:r>
            <a:endParaRPr lang="en-US" dirty="0"/>
          </a:p>
        </p:txBody>
      </p:sp>
      <p:sp>
        <p:nvSpPr>
          <p:cNvPr id="5" name="TextBox 4"/>
          <p:cNvSpPr txBox="1"/>
          <p:nvPr/>
        </p:nvSpPr>
        <p:spPr>
          <a:xfrm>
            <a:off x="1219200" y="2590800"/>
            <a:ext cx="1981200" cy="830997"/>
          </a:xfrm>
          <a:prstGeom prst="rect">
            <a:avLst/>
          </a:prstGeom>
          <a:noFill/>
          <a:ln w="28575">
            <a:solidFill>
              <a:schemeClr val="bg2">
                <a:lumMod val="50000"/>
              </a:schemeClr>
            </a:solidFill>
          </a:ln>
        </p:spPr>
        <p:txBody>
          <a:bodyPr wrap="square" rtlCol="0">
            <a:spAutoFit/>
          </a:bodyPr>
          <a:lstStyle/>
          <a:p>
            <a:r>
              <a:rPr lang="en-US" sz="1200" dirty="0" smtClean="0"/>
              <a:t>Right-click on the “</a:t>
            </a:r>
            <a:r>
              <a:rPr lang="en-US" sz="1200" dirty="0" err="1" smtClean="0"/>
              <a:t>HelloWorld</a:t>
            </a:r>
            <a:r>
              <a:rPr lang="en-US" sz="1200" dirty="0" smtClean="0"/>
              <a:t>” folder in the solution explorer. Select </a:t>
            </a:r>
          </a:p>
          <a:p>
            <a:r>
              <a:rPr lang="en-US" sz="1200" dirty="0" smtClean="0"/>
              <a:t>Add </a:t>
            </a:r>
            <a:r>
              <a:rPr lang="en-US" sz="1200" dirty="0" smtClean="0">
                <a:sym typeface="Wingdings" pitchFamily="2" charset="2"/>
              </a:rPr>
              <a:t> New Item.</a:t>
            </a:r>
            <a:endParaRPr lang="en-US" sz="1200" dirty="0"/>
          </a:p>
        </p:txBody>
      </p:sp>
      <p:cxnSp>
        <p:nvCxnSpPr>
          <p:cNvPr id="6" name="Shape 5"/>
          <p:cNvCxnSpPr>
            <a:stCxn id="5" idx="2"/>
            <a:endCxn id="7" idx="0"/>
          </p:cNvCxnSpPr>
          <p:nvPr/>
        </p:nvCxnSpPr>
        <p:spPr>
          <a:xfrm rot="5400000">
            <a:off x="1558499" y="4073098"/>
            <a:ext cx="1302603" cy="1588"/>
          </a:xfrm>
          <a:prstGeom prst="bentConnector3">
            <a:avLst>
              <a:gd name="adj1" fmla="val 50000"/>
            </a:avLst>
          </a:prstGeom>
          <a:ln w="28575">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81000" y="4724400"/>
            <a:ext cx="36576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724400" y="4763869"/>
            <a:ext cx="4114800" cy="1200329"/>
          </a:xfrm>
          <a:prstGeom prst="rect">
            <a:avLst/>
          </a:prstGeom>
          <a:noFill/>
          <a:ln w="28575">
            <a:solidFill>
              <a:schemeClr val="bg2">
                <a:lumMod val="50000"/>
              </a:schemeClr>
            </a:solidFill>
          </a:ln>
        </p:spPr>
        <p:txBody>
          <a:bodyPr wrap="square" rtlCol="0">
            <a:spAutoFit/>
          </a:bodyPr>
          <a:lstStyle/>
          <a:p>
            <a:r>
              <a:rPr lang="en-US" sz="1200" dirty="0" smtClean="0"/>
              <a:t>In the Add New Item dialog box, </a:t>
            </a:r>
          </a:p>
          <a:p>
            <a:r>
              <a:rPr lang="en-US" sz="1200" dirty="0" smtClean="0"/>
              <a:t>Select Visual C++, Text File, and type “readme” for your file name. (see the highlighted regions above).</a:t>
            </a:r>
          </a:p>
          <a:p>
            <a:r>
              <a:rPr lang="en-US" sz="1200" dirty="0" smtClean="0"/>
              <a:t>This file will be named with a .txt extension and you will find it in the “</a:t>
            </a:r>
            <a:r>
              <a:rPr lang="en-US" sz="1200" dirty="0" err="1" smtClean="0"/>
              <a:t>HelloWorld</a:t>
            </a:r>
            <a:r>
              <a:rPr lang="en-US" sz="1200" dirty="0" smtClean="0"/>
              <a:t>” directory in the Solution Explorer pane.</a:t>
            </a:r>
            <a:endParaRPr lang="en-US" sz="1200" dirty="0"/>
          </a:p>
        </p:txBody>
      </p:sp>
      <p:pic>
        <p:nvPicPr>
          <p:cNvPr id="4098" name="Picture 2"/>
          <p:cNvPicPr>
            <a:picLocks noChangeAspect="1" noChangeArrowheads="1"/>
          </p:cNvPicPr>
          <p:nvPr/>
        </p:nvPicPr>
        <p:blipFill>
          <a:blip r:embed="rId3" cstate="print"/>
          <a:srcRect/>
          <a:stretch>
            <a:fillRect/>
          </a:stretch>
        </p:blipFill>
        <p:spPr bwMode="auto">
          <a:xfrm>
            <a:off x="4191000" y="1371600"/>
            <a:ext cx="4648200" cy="3124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5311</TotalTime>
  <Words>2992</Words>
  <Application>Microsoft Office PowerPoint</Application>
  <PresentationFormat>On-screen Show (4:3)</PresentationFormat>
  <Paragraphs>215</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Flow</vt:lpstr>
      <vt:lpstr>Visual C++ 2010</vt:lpstr>
      <vt:lpstr>Integrated Development Environment (IDE)</vt:lpstr>
      <vt:lpstr>Contents</vt:lpstr>
      <vt:lpstr>Part A</vt:lpstr>
      <vt:lpstr>Creating a New Visual C++ Project</vt:lpstr>
      <vt:lpstr>Creating a New Visual C++ Project</vt:lpstr>
      <vt:lpstr>The Visual Studio Interface</vt:lpstr>
      <vt:lpstr>Now we add a new CPP source file</vt:lpstr>
      <vt:lpstr>Add a text file just for kicks</vt:lpstr>
      <vt:lpstr>Slide 10</vt:lpstr>
      <vt:lpstr>Compiling HelloWorld</vt:lpstr>
      <vt:lpstr>Handling Compilation Errors</vt:lpstr>
      <vt:lpstr>Intellisense/Autocompletion</vt:lpstr>
      <vt:lpstr>Completing HelloWorld</vt:lpstr>
      <vt:lpstr>Running HelloWorld</vt:lpstr>
      <vt:lpstr>Part B</vt:lpstr>
      <vt:lpstr>Debugging with our trusty ally -- debugger</vt:lpstr>
      <vt:lpstr>Diagnosis of Buggy Sort</vt:lpstr>
      <vt:lpstr>Program hangs!</vt:lpstr>
      <vt:lpstr>Breakpoints</vt:lpstr>
      <vt:lpstr>Program State</vt:lpstr>
      <vt:lpstr>Structured Information For Variables</vt:lpstr>
      <vt:lpstr>Stepping</vt:lpstr>
      <vt:lpstr>Slide 24</vt:lpstr>
      <vt:lpstr>Slide 25</vt:lpstr>
      <vt:lpstr>Stepping Out</vt:lpstr>
      <vt:lpstr>Running To Cursor</vt:lpstr>
      <vt:lpstr>Checking Indices</vt:lpstr>
      <vt:lpstr>Checking Indices (continued)</vt:lpstr>
      <vt:lpstr>Bug Free Now</vt:lpstr>
      <vt:lpstr>Part C</vt:lpstr>
      <vt:lpstr>GUI Two Aspects</vt:lpstr>
      <vt:lpstr>Two Approaches for VC++</vt:lpstr>
      <vt:lpstr>Our Goal, the Appearance Aspect</vt:lpstr>
      <vt:lpstr>Our Goal, the Behaviour Aspect</vt:lpstr>
      <vt:lpstr>Creating a new GUI project</vt:lpstr>
      <vt:lpstr>Skeleton given by IDE</vt:lpstr>
      <vt:lpstr>TextBox</vt:lpstr>
      <vt:lpstr>TextBox properties</vt:lpstr>
      <vt:lpstr>TextBox properties continued</vt:lpstr>
      <vt:lpstr>Button</vt:lpstr>
      <vt:lpstr>Button Text</vt:lpstr>
      <vt:lpstr>Button Text continued</vt:lpstr>
      <vt:lpstr>Event Handling</vt:lpstr>
      <vt:lpstr>Event Handling continued</vt:lpstr>
      <vt:lpstr>Event Handling continued</vt:lpstr>
      <vt:lpstr>Multiple Events, One Handler</vt:lpstr>
      <vt:lpstr>Compile and Run</vt:lpstr>
    </vt:vector>
  </TitlesOfParts>
  <Company>nus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New Visual C++ Project</dc:title>
  <dc:creator>Li Mengran</dc:creator>
  <cp:lastModifiedBy>limengran</cp:lastModifiedBy>
  <cp:revision>339</cp:revision>
  <dcterms:created xsi:type="dcterms:W3CDTF">2009-06-14T05:54:54Z</dcterms:created>
  <dcterms:modified xsi:type="dcterms:W3CDTF">2011-07-26T02:10:24Z</dcterms:modified>
</cp:coreProperties>
</file>