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51500-6D5C-4B4D-B7F3-7DACF0CE2382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82A72-EDE5-4E76-946D-9BC3370AE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I: Question 9***(Cont.)  NOT…NOT…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Intuitively, for each student, we check that there is </a:t>
            </a:r>
            <a:r>
              <a:rPr lang="en-US" dirty="0" smtClean="0">
                <a:solidFill>
                  <a:srgbClr val="7030A0"/>
                </a:solidFill>
              </a:rPr>
              <a:t>no book</a:t>
            </a:r>
            <a:r>
              <a:rPr lang="en-US" dirty="0" smtClean="0">
                <a:solidFill>
                  <a:srgbClr val="FF0000"/>
                </a:solidFill>
              </a:rPr>
              <a:t>( by ‘Charles Dickens’) that </a:t>
            </a:r>
            <a:r>
              <a:rPr lang="en-US" dirty="0" smtClean="0">
                <a:solidFill>
                  <a:srgbClr val="7030A0"/>
                </a:solidFill>
              </a:rPr>
              <a:t>has not been borrowed</a:t>
            </a:r>
            <a:r>
              <a:rPr lang="en-US" dirty="0" smtClean="0">
                <a:solidFill>
                  <a:srgbClr val="FF0000"/>
                </a:solidFill>
              </a:rPr>
              <a:t> by this student. ***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query is equivalent to division operation in relational algebra.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NOT EXISTS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 AND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00CC"/>
                </a:solidFill>
              </a:rPr>
              <a:t>l.borrower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43400" y="3352800"/>
            <a:ext cx="381000" cy="1447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362200"/>
            <a:ext cx="137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book (by ‘Charles Dickens’) </a:t>
            </a:r>
            <a:r>
              <a:rPr lang="en-US" dirty="0" smtClean="0">
                <a:solidFill>
                  <a:srgbClr val="FF0000"/>
                </a:solidFill>
              </a:rPr>
              <a:t>has not been borrowed </a:t>
            </a:r>
            <a:r>
              <a:rPr lang="en-US" dirty="0" smtClean="0"/>
              <a:t>by this student (</a:t>
            </a:r>
            <a:r>
              <a:rPr lang="en-US" dirty="0" err="1" smtClean="0"/>
              <a:t>s.email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400800" y="2209800"/>
            <a:ext cx="457200" cy="2743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19050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no such book </a:t>
            </a:r>
            <a:r>
              <a:rPr lang="en-US" dirty="0" smtClean="0"/>
              <a:t>( or  this book </a:t>
            </a:r>
            <a:r>
              <a:rPr lang="en-US" dirty="0" smtClean="0">
                <a:solidFill>
                  <a:srgbClr val="FF0000"/>
                </a:solidFill>
              </a:rPr>
              <a:t>dose not exist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3352800"/>
            <a:ext cx="1752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200400"/>
            <a:ext cx="1676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2209800"/>
            <a:ext cx="1752600" cy="381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5600" y="2286000"/>
            <a:ext cx="1524000" cy="8382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running flows of Q9 are: ( generally, there are </a:t>
            </a:r>
            <a:r>
              <a:rPr lang="en-US" sz="2200" dirty="0" smtClean="0">
                <a:solidFill>
                  <a:srgbClr val="7030A0"/>
                </a:solidFill>
              </a:rPr>
              <a:t>three loops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Step1: Select a student from </a:t>
            </a:r>
            <a:r>
              <a:rPr lang="en-US" sz="2200" dirty="0" smtClean="0">
                <a:solidFill>
                  <a:srgbClr val="0000CC"/>
                </a:solidFill>
              </a:rPr>
              <a:t>table “Student” </a:t>
            </a:r>
            <a:r>
              <a:rPr lang="en-US" sz="2200" dirty="0" smtClean="0"/>
              <a:t>( i.e. Jim)</a:t>
            </a:r>
          </a:p>
          <a:p>
            <a:pPr lvl="1"/>
            <a:r>
              <a:rPr lang="en-US" sz="2200" dirty="0" smtClean="0"/>
              <a:t>Step2: Select a book written by Charles </a:t>
            </a:r>
            <a:r>
              <a:rPr lang="en-US" sz="2200" dirty="0" err="1" smtClean="0"/>
              <a:t>Dikens</a:t>
            </a:r>
            <a:r>
              <a:rPr lang="en-US" sz="2200" dirty="0" smtClean="0"/>
              <a:t>  (i.e.  “a tale of two cities” )</a:t>
            </a:r>
          </a:p>
          <a:p>
            <a:pPr lvl="1"/>
            <a:r>
              <a:rPr lang="en-US" sz="2200" dirty="0" smtClean="0"/>
              <a:t>Step3: Scan the table loan, and check each record in </a:t>
            </a:r>
            <a:r>
              <a:rPr lang="en-US" sz="2200" dirty="0" smtClean="0">
                <a:solidFill>
                  <a:srgbClr val="0000CC"/>
                </a:solidFill>
              </a:rPr>
              <a:t>table “Loan”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7030A0"/>
                </a:solidFill>
              </a:rPr>
              <a:t>loop 1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Step 4: Then go to  step 2 ( change books and  do Step 3 again) , until all books by Charles </a:t>
            </a:r>
            <a:r>
              <a:rPr lang="en-US" sz="2200" dirty="0" err="1" smtClean="0"/>
              <a:t>Dikens</a:t>
            </a:r>
            <a:r>
              <a:rPr lang="en-US" sz="2200" dirty="0" smtClean="0"/>
              <a:t> have been checked (</a:t>
            </a:r>
            <a:r>
              <a:rPr lang="en-US" sz="2200" dirty="0" smtClean="0">
                <a:solidFill>
                  <a:srgbClr val="7030A0"/>
                </a:solidFill>
              </a:rPr>
              <a:t>loop 2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Step 5: go to step1 ( change students, and do step 2-4 again), until all students have been checked (</a:t>
            </a:r>
            <a:r>
              <a:rPr lang="en-US" sz="2200" dirty="0" smtClean="0">
                <a:solidFill>
                  <a:srgbClr val="7030A0"/>
                </a:solidFill>
              </a:rPr>
              <a:t>loop 3</a:t>
            </a:r>
            <a:r>
              <a:rPr lang="en-US" sz="2200" dirty="0" smtClean="0"/>
              <a:t>)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EXISTS is similar to IS EMPTY</a:t>
            </a:r>
          </a:p>
          <a:p>
            <a:pPr lvl="1"/>
            <a:r>
              <a:rPr lang="en-US" dirty="0" smtClean="0"/>
              <a:t>If the set is empty, NOT EXISTS  returns true</a:t>
            </a:r>
          </a:p>
          <a:p>
            <a:pPr lvl="1"/>
            <a:r>
              <a:rPr lang="en-US" dirty="0" smtClean="0"/>
              <a:t>If the set is not empty, NOT EXISTS returns 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 the following SQL( We name it as</a:t>
            </a:r>
            <a:r>
              <a:rPr lang="en-US" dirty="0" smtClean="0">
                <a:solidFill>
                  <a:srgbClr val="00B050"/>
                </a:solidFill>
              </a:rPr>
              <a:t> 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):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It means “select the books that have not been borrowed by Jim”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352800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 AND </a:t>
            </a:r>
            <a:r>
              <a:rPr lang="en-US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B050"/>
                </a:solidFill>
              </a:rPr>
              <a:t>l.borrower</a:t>
            </a:r>
            <a:r>
              <a:rPr lang="en-US" dirty="0" smtClean="0">
                <a:solidFill>
                  <a:srgbClr val="00B050"/>
                </a:solidFill>
              </a:rPr>
              <a:t>=“jim@nus.edu.sg”)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962400"/>
            <a:ext cx="1295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BORROW(jim@nus.edu.sg)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676400" y="3505200"/>
            <a:ext cx="5334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 </a:t>
            </a:r>
            <a:r>
              <a:rPr lang="en-US" dirty="0" smtClean="0"/>
              <a:t>Explanation of Question 9(Cont.)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SQL of Q9 can be: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means “select the books (by Charles Dickens) that have not been borrowed by </a:t>
            </a:r>
            <a:r>
              <a:rPr lang="en-US" dirty="0" err="1" smtClean="0"/>
              <a:t>s.email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is empty, that means all the books( by Charles Dickens) have been borrowed by </a:t>
            </a:r>
            <a:r>
              <a:rPr lang="en-US" dirty="0" err="1" smtClean="0"/>
              <a:t>s.email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NOT EXISTS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 </a:t>
            </a:r>
            <a:r>
              <a:rPr lang="en-US" dirty="0" smtClean="0">
                <a:solidFill>
                  <a:srgbClr val="00B050"/>
                </a:solidFill>
              </a:rPr>
              <a:t>BORROW(</a:t>
            </a:r>
            <a:r>
              <a:rPr lang="en-US" dirty="0" err="1" smtClean="0">
                <a:solidFill>
                  <a:srgbClr val="00B050"/>
                </a:solidFill>
              </a:rPr>
              <a:t>s.email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2438400"/>
            <a:ext cx="3200400" cy="1295400"/>
          </a:xfrm>
          <a:prstGeom prst="wedgeRoundRectCallout">
            <a:avLst>
              <a:gd name="adj1" fmla="val -86597"/>
              <a:gd name="adj2" fmla="val 24701"/>
              <a:gd name="adj3" fmla="val 16667"/>
            </a:avLst>
          </a:prstGeom>
          <a:solidFill>
            <a:srgbClr val="92D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FROM book b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WHERE </a:t>
            </a:r>
            <a:r>
              <a:rPr lang="en-US" sz="1000" dirty="0" err="1" smtClean="0">
                <a:solidFill>
                  <a:srgbClr val="0000CC"/>
                </a:solidFill>
              </a:rPr>
              <a:t>b.authors</a:t>
            </a:r>
            <a:r>
              <a:rPr lang="en-US" sz="1000" dirty="0" smtClean="0">
                <a:solidFill>
                  <a:srgbClr val="0000CC"/>
                </a:solidFill>
              </a:rPr>
              <a:t>='Charles Dickens' AND </a:t>
            </a:r>
            <a:r>
              <a:rPr lang="en-US" sz="1000" dirty="0" smtClean="0">
                <a:solidFill>
                  <a:srgbClr val="FF0000"/>
                </a:solidFill>
              </a:rPr>
              <a:t>NOT EXISTS 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(SELECT *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FROM loan l</a:t>
            </a:r>
          </a:p>
          <a:p>
            <a:r>
              <a:rPr lang="en-US" sz="1000" dirty="0" smtClean="0">
                <a:solidFill>
                  <a:srgbClr val="0000CC"/>
                </a:solidFill>
              </a:rPr>
              <a:t>WHERE </a:t>
            </a:r>
            <a:r>
              <a:rPr lang="en-US" sz="1000" dirty="0" err="1" smtClean="0">
                <a:solidFill>
                  <a:srgbClr val="0000CC"/>
                </a:solidFill>
              </a:rPr>
              <a:t>l.book</a:t>
            </a:r>
            <a:r>
              <a:rPr lang="en-US" sz="1000" dirty="0" smtClean="0">
                <a:solidFill>
                  <a:srgbClr val="0000CC"/>
                </a:solidFill>
              </a:rPr>
              <a:t>=b.ISBN13 AND </a:t>
            </a:r>
            <a:r>
              <a:rPr lang="en-US" sz="1000" dirty="0" err="1" smtClean="0">
                <a:solidFill>
                  <a:srgbClr val="00B050"/>
                </a:solidFill>
              </a:rPr>
              <a:t>l.borrower</a:t>
            </a:r>
            <a:r>
              <a:rPr lang="en-US" sz="1000" dirty="0" smtClean="0">
                <a:solidFill>
                  <a:srgbClr val="00B050"/>
                </a:solidFill>
              </a:rPr>
              <a:t>=“</a:t>
            </a:r>
            <a:r>
              <a:rPr lang="en-US" sz="1000" dirty="0" err="1" smtClean="0">
                <a:solidFill>
                  <a:srgbClr val="00B050"/>
                </a:solidFill>
              </a:rPr>
              <a:t>s.email</a:t>
            </a:r>
            <a:r>
              <a:rPr lang="en-US" sz="1000" dirty="0" smtClean="0">
                <a:solidFill>
                  <a:srgbClr val="00B050"/>
                </a:solidFill>
              </a:rPr>
              <a:t>”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DISTINCT can only be used when it is strictly necessary</a:t>
            </a:r>
          </a:p>
          <a:p>
            <a:endParaRPr lang="en-US" dirty="0" smtClean="0"/>
          </a:p>
          <a:p>
            <a:r>
              <a:rPr lang="en-US" dirty="0" smtClean="0"/>
              <a:t>The DISTINCT should be used when </a:t>
            </a:r>
            <a:r>
              <a:rPr lang="en-US" dirty="0" smtClean="0">
                <a:solidFill>
                  <a:srgbClr val="FF0000"/>
                </a:solidFill>
              </a:rPr>
              <a:t>two rules are satisfied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1) Your are required to find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elements of a column  i.e.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When it is “find the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names…”, you may consider to use DISTINCT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When it is  “find the names”, DISTINCT is not necessary…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dirty="0" smtClean="0"/>
              <a:t>2) There are duplicates in this column.</a:t>
            </a:r>
          </a:p>
          <a:p>
            <a:pPr marL="1074420" lvl="2" indent="-34290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When are there duplicates in column?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Most of columns may have duplicates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However, 1) column of  </a:t>
            </a:r>
            <a:r>
              <a:rPr lang="en-US" sz="2600" b="1" dirty="0" smtClean="0">
                <a:solidFill>
                  <a:srgbClr val="FF0000"/>
                </a:solidFill>
              </a:rPr>
              <a:t>primary key </a:t>
            </a:r>
            <a:r>
              <a:rPr lang="en-US" dirty="0" smtClean="0">
                <a:solidFill>
                  <a:srgbClr val="FF0000"/>
                </a:solidFill>
              </a:rPr>
              <a:t>does not have duplicates 1) column with </a:t>
            </a:r>
            <a:r>
              <a:rPr lang="en-US" sz="2600" b="1" dirty="0" smtClean="0">
                <a:solidFill>
                  <a:srgbClr val="FF0000"/>
                </a:solidFill>
              </a:rPr>
              <a:t>unique</a:t>
            </a:r>
            <a:r>
              <a:rPr lang="en-US" dirty="0" smtClean="0">
                <a:solidFill>
                  <a:srgbClr val="FF0000"/>
                </a:solidFill>
              </a:rPr>
              <a:t> does not have duplicates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DISTINCT carefully, but not miserly</a:t>
            </a:r>
          </a:p>
          <a:p>
            <a:pPr lvl="1"/>
            <a:r>
              <a:rPr lang="en-US" dirty="0" smtClean="0"/>
              <a:t>Most of times, when you think DISTINCT is necessary, it is necessary. But do not forget to check our rules for using DISTINCT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the question “find the different ISBN10 from table book”</a:t>
            </a:r>
          </a:p>
          <a:p>
            <a:pPr lvl="2"/>
            <a:r>
              <a:rPr lang="en-US" dirty="0" smtClean="0"/>
              <a:t>Should we use “</a:t>
            </a:r>
            <a:r>
              <a:rPr lang="en-US" strike="sngStrike" dirty="0" smtClean="0"/>
              <a:t>Select distinct ISBN10 from book</a:t>
            </a:r>
            <a:r>
              <a:rPr lang="en-US" dirty="0" smtClean="0"/>
              <a:t>” 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NO! ISBN10 is UNIQUE, there is no duplicates in column ISBN10 of </a:t>
            </a:r>
            <a:r>
              <a:rPr lang="en-US" dirty="0" smtClean="0">
                <a:solidFill>
                  <a:srgbClr val="0000CC"/>
                </a:solidFill>
              </a:rPr>
              <a:t>table Book</a:t>
            </a:r>
            <a:r>
              <a:rPr lang="en-US" dirty="0" smtClean="0">
                <a:solidFill>
                  <a:srgbClr val="FF0000"/>
                </a:solidFill>
              </a:rPr>
              <a:t>. It should be </a:t>
            </a:r>
          </a:p>
          <a:p>
            <a:pPr lvl="3"/>
            <a:r>
              <a:rPr lang="en-US" dirty="0" smtClean="0">
                <a:solidFill>
                  <a:srgbClr val="0000CC"/>
                </a:solidFill>
              </a:rPr>
              <a:t>Select ISBN10 from book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DISTINCT carefully, but not miserly</a:t>
            </a:r>
          </a:p>
          <a:p>
            <a:pPr lvl="1"/>
            <a:r>
              <a:rPr lang="en-US" dirty="0" smtClean="0"/>
              <a:t>When tables join together, the primary key is changed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</a:t>
            </a:r>
            <a:r>
              <a:rPr lang="en-US" dirty="0" smtClean="0">
                <a:solidFill>
                  <a:srgbClr val="0000CC"/>
                </a:solidFill>
              </a:rPr>
              <a:t>Student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CC"/>
                </a:solidFill>
              </a:rPr>
              <a:t>email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</a:t>
            </a:r>
            <a:r>
              <a:rPr lang="en-US" dirty="0" smtClean="0">
                <a:solidFill>
                  <a:srgbClr val="0000CC"/>
                </a:solidFill>
              </a:rPr>
              <a:t>Loan</a:t>
            </a:r>
            <a:r>
              <a:rPr lang="en-US" dirty="0" smtClean="0"/>
              <a:t> is  </a:t>
            </a:r>
            <a:r>
              <a:rPr lang="en-US" dirty="0" smtClean="0">
                <a:solidFill>
                  <a:srgbClr val="0000CC"/>
                </a:solidFill>
              </a:rPr>
              <a:t>(owner, book, copy)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key of table  </a:t>
            </a:r>
            <a:r>
              <a:rPr lang="en-US" dirty="0" smtClean="0">
                <a:solidFill>
                  <a:srgbClr val="0000CC"/>
                </a:solidFill>
              </a:rPr>
              <a:t>Book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CC"/>
                </a:solidFill>
              </a:rPr>
              <a:t>ISBN13</a:t>
            </a:r>
          </a:p>
          <a:p>
            <a:pPr lvl="2">
              <a:buFont typeface="Wingdings" pitchFamily="2" charset="2"/>
              <a:buChar char="v"/>
            </a:pPr>
            <a:endParaRPr lang="en-US" dirty="0" smtClean="0">
              <a:solidFill>
                <a:srgbClr val="0000CC"/>
              </a:solidFill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BUT, </a:t>
            </a:r>
            <a:r>
              <a:rPr lang="en-US" dirty="0" smtClean="0"/>
              <a:t>if we get a new table by the following query: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The primary of the new table should be </a:t>
            </a:r>
            <a:r>
              <a:rPr lang="en-US" dirty="0" smtClean="0">
                <a:solidFill>
                  <a:srgbClr val="0000CC"/>
                </a:solidFill>
              </a:rPr>
              <a:t>( email,    owner, book, copy,     ISBN13)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419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*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l.owner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Appendix II</a:t>
            </a:r>
            <a:r>
              <a:rPr lang="en-US" dirty="0" smtClean="0"/>
              <a:t>: When to use “Distinct”, consider </a:t>
            </a:r>
            <a:r>
              <a:rPr lang="en-US" i="1" dirty="0" smtClean="0"/>
              <a:t>Question 6(Cont.)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in Q6? </a:t>
            </a:r>
          </a:p>
          <a:p>
            <a:pPr lvl="1"/>
            <a:r>
              <a:rPr lang="en-US" dirty="0" smtClean="0"/>
              <a:t>Because we get a new table by</a:t>
            </a:r>
          </a:p>
          <a:p>
            <a:pPr lvl="1"/>
            <a:r>
              <a:rPr lang="en-US" dirty="0" smtClean="0"/>
              <a:t> In this new table, ISBN13</a:t>
            </a:r>
          </a:p>
          <a:p>
            <a:pPr lvl="1">
              <a:buNone/>
            </a:pPr>
            <a:r>
              <a:rPr lang="en-US" dirty="0" smtClean="0"/>
              <a:t>	is not primary key. 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There may be duplicated ISBN13,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    for example, Jim may borrow book “978” twice. Then there are two “978” records in</a:t>
            </a:r>
            <a:r>
              <a:rPr lang="en-US" dirty="0" smtClean="0">
                <a:solidFill>
                  <a:srgbClr val="0000CC"/>
                </a:solidFill>
              </a:rPr>
              <a:t> Table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Loan.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WHERE </a:t>
            </a:r>
            <a:r>
              <a:rPr lang="en-US" sz="1200" dirty="0" err="1" smtClean="0">
                <a:solidFill>
                  <a:srgbClr val="0000CC"/>
                </a:solidFill>
              </a:rPr>
              <a:t>l.borrower</a:t>
            </a:r>
            <a:r>
              <a:rPr lang="en-US" sz="1200" dirty="0" smtClean="0">
                <a:solidFill>
                  <a:srgbClr val="0000CC"/>
                </a:solidFill>
              </a:rPr>
              <a:t>=</a:t>
            </a:r>
            <a:r>
              <a:rPr lang="en-US" sz="1200" dirty="0" err="1" smtClean="0">
                <a:solidFill>
                  <a:srgbClr val="0000CC"/>
                </a:solidFill>
              </a:rPr>
              <a:t>s.email</a:t>
            </a:r>
            <a:r>
              <a:rPr lang="en-US" sz="1200" dirty="0" smtClean="0">
                <a:solidFill>
                  <a:srgbClr val="0000CC"/>
                </a:solidFill>
              </a:rPr>
              <a:t> AND </a:t>
            </a:r>
            <a:r>
              <a:rPr lang="en-US" sz="1200" dirty="0" err="1" smtClean="0">
                <a:solidFill>
                  <a:srgbClr val="0000CC"/>
                </a:solidFill>
              </a:rPr>
              <a:t>l.book</a:t>
            </a:r>
            <a:r>
              <a:rPr lang="en-US" sz="1200" dirty="0" smtClean="0">
                <a:solidFill>
                  <a:srgbClr val="0000CC"/>
                </a:solidFill>
              </a:rPr>
              <a:t>=b.ISBN13 AND </a:t>
            </a:r>
            <a:r>
              <a:rPr lang="en-US" sz="1200" dirty="0" err="1" smtClean="0">
                <a:solidFill>
                  <a:srgbClr val="0000CC"/>
                </a:solidFill>
              </a:rPr>
              <a:t>b.authors</a:t>
            </a:r>
            <a:r>
              <a:rPr lang="en-US" sz="1200" dirty="0" smtClean="0">
                <a:solidFill>
                  <a:srgbClr val="0000CC"/>
                </a:solidFill>
              </a:rPr>
              <a:t>='Charles Dickens'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GROUP BY s.name, </a:t>
            </a:r>
            <a:r>
              <a:rPr lang="en-US" sz="1200" dirty="0" err="1" smtClean="0">
                <a:solidFill>
                  <a:srgbClr val="0000CC"/>
                </a:solidFill>
              </a:rPr>
              <a:t>s.email</a:t>
            </a:r>
            <a:endParaRPr lang="en-US" sz="1200" dirty="0" smtClean="0">
              <a:solidFill>
                <a:srgbClr val="0000CC"/>
              </a:solidFill>
            </a:endParaRPr>
          </a:p>
          <a:p>
            <a:r>
              <a:rPr lang="en-US" sz="1200" dirty="0" smtClean="0">
                <a:solidFill>
                  <a:srgbClr val="0000CC"/>
                </a:solidFill>
              </a:rPr>
              <a:t>HAVING COUNT(</a:t>
            </a:r>
            <a:r>
              <a:rPr lang="en-US" sz="1200" dirty="0" smtClean="0">
                <a:solidFill>
                  <a:srgbClr val="FF0000"/>
                </a:solidFill>
              </a:rPr>
              <a:t>DISTINCT</a:t>
            </a:r>
            <a:r>
              <a:rPr lang="en-US" sz="1200" dirty="0" smtClean="0">
                <a:solidFill>
                  <a:srgbClr val="0000CC"/>
                </a:solidFill>
              </a:rPr>
              <a:t> b.ISBN13) = (SELECT COUNT(*)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	FROM book b</a:t>
            </a:r>
          </a:p>
          <a:p>
            <a:r>
              <a:rPr lang="en-US" sz="1200" dirty="0" smtClean="0">
                <a:solidFill>
                  <a:srgbClr val="0000CC"/>
                </a:solidFill>
              </a:rPr>
              <a:t>	WHERE </a:t>
            </a:r>
            <a:r>
              <a:rPr lang="en-US" sz="1200" dirty="0" err="1" smtClean="0">
                <a:solidFill>
                  <a:srgbClr val="0000CC"/>
                </a:solidFill>
              </a:rPr>
              <a:t>b.authors</a:t>
            </a:r>
            <a:r>
              <a:rPr lang="en-US" sz="1200" dirty="0" smtClean="0">
                <a:solidFill>
                  <a:srgbClr val="0000CC"/>
                </a:solidFill>
              </a:rPr>
              <a:t>='Charles Dickens')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257800" y="2895600"/>
            <a:ext cx="3505200" cy="1371600"/>
          </a:xfrm>
          <a:prstGeom prst="wedgeRectCallout">
            <a:avLst>
              <a:gd name="adj1" fmla="val -59343"/>
              <a:gd name="adj2" fmla="val 49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s, loan l, book 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l.borrower</a:t>
            </a:r>
            <a:r>
              <a:rPr lang="en-US" dirty="0" smtClean="0">
                <a:solidFill>
                  <a:srgbClr val="0000CC"/>
                </a:solidFill>
              </a:rPr>
              <a:t>=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l.book</a:t>
            </a:r>
            <a:r>
              <a:rPr lang="en-US" dirty="0" smtClean="0">
                <a:solidFill>
                  <a:srgbClr val="0000CC"/>
                </a:solidFill>
              </a:rPr>
              <a:t>=b.ISBN13 AND </a:t>
            </a:r>
            <a:r>
              <a:rPr lang="en-US" dirty="0" err="1" smtClean="0">
                <a:solidFill>
                  <a:srgbClr val="0000CC"/>
                </a:solidFill>
              </a:rPr>
              <a:t>b.authors</a:t>
            </a:r>
            <a:r>
              <a:rPr lang="en-US" dirty="0" smtClean="0">
                <a:solidFill>
                  <a:srgbClr val="0000CC"/>
                </a:solidFill>
              </a:rPr>
              <a:t>='Charles Dickens'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840</Words>
  <Application>Microsoft Office PowerPoint</Application>
  <PresentationFormat>On-screen Show (4:3)</PresentationFormat>
  <Paragraphs>141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Appendix I: Question 9***(Cont.)  NOT…NOT…</vt:lpstr>
      <vt:lpstr>Appendix I Explanation of Question 9</vt:lpstr>
      <vt:lpstr>Appendix I Explanation of Question 9(Cont.)</vt:lpstr>
      <vt:lpstr>Appendix I Explanation of Question 9(Cont.)</vt:lpstr>
      <vt:lpstr>Appendix II: When to use “Distinct”</vt:lpstr>
      <vt:lpstr>Appendix II: When to use “Distinct”</vt:lpstr>
      <vt:lpstr>Appendix II: When to use “Distinct”</vt:lpstr>
      <vt:lpstr>Appendix II: When to use “Distinct”, consider Question 6(Cont.)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I: Question 9***(Cont.)  NOT…NOT…</dc:title>
  <dc:creator/>
  <cp:lastModifiedBy>workshop</cp:lastModifiedBy>
  <cp:revision>2</cp:revision>
  <dcterms:created xsi:type="dcterms:W3CDTF">2006-08-16T00:00:00Z</dcterms:created>
  <dcterms:modified xsi:type="dcterms:W3CDTF">2012-09-13T13:26:53Z</dcterms:modified>
</cp:coreProperties>
</file>