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1"/>
  </p:notesMasterIdLst>
  <p:sldIdLst>
    <p:sldId id="256" r:id="rId2"/>
    <p:sldId id="269" r:id="rId3"/>
    <p:sldId id="279" r:id="rId4"/>
    <p:sldId id="282" r:id="rId5"/>
    <p:sldId id="257" r:id="rId6"/>
    <p:sldId id="258" r:id="rId7"/>
    <p:sldId id="259" r:id="rId8"/>
    <p:sldId id="262" r:id="rId9"/>
    <p:sldId id="290" r:id="rId10"/>
    <p:sldId id="263" r:id="rId11"/>
    <p:sldId id="264" r:id="rId12"/>
    <p:sldId id="283" r:id="rId13"/>
    <p:sldId id="260" r:id="rId14"/>
    <p:sldId id="265" r:id="rId15"/>
    <p:sldId id="288" r:id="rId16"/>
    <p:sldId id="266" r:id="rId17"/>
    <p:sldId id="267" r:id="rId18"/>
    <p:sldId id="284" r:id="rId19"/>
    <p:sldId id="268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80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30" autoAdjust="0"/>
  </p:normalViewPr>
  <p:slideViewPr>
    <p:cSldViewPr>
      <p:cViewPr varScale="1">
        <p:scale>
          <a:sx n="73" d="100"/>
          <a:sy n="73" d="100"/>
        </p:scale>
        <p:origin x="-18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8E910-9609-46A2-8033-915F174B7D12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4A15C-5EC8-409D-AB6E-1EEBEBC7C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Descending </a:t>
            </a:r>
            <a:r>
              <a:rPr lang="en-US" dirty="0" smtClean="0"/>
              <a:t> </a:t>
            </a:r>
            <a:r>
              <a:rPr lang="en-US" b="1" dirty="0" smtClean="0"/>
              <a:t>[</a:t>
            </a:r>
            <a:r>
              <a:rPr lang="en-US" b="1" dirty="0" err="1" smtClean="0"/>
              <a:t>diˈsendiŋ</a:t>
            </a:r>
            <a:r>
              <a:rPr lang="en-US" b="1" dirty="0" smtClean="0"/>
              <a:t>]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Alphabetical  [ˌ</a:t>
            </a:r>
            <a:r>
              <a:rPr lang="en-US" b="1" dirty="0" err="1" smtClean="0"/>
              <a:t>ælfəˈbɛtɪkəl</a:t>
            </a:r>
            <a:r>
              <a:rPr lang="en-US" b="1" dirty="0" smtClean="0"/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Disambiguate   [ˌ</a:t>
            </a:r>
            <a:r>
              <a:rPr lang="en-US" b="1" dirty="0" err="1" smtClean="0"/>
              <a:t>dɪsæmˈbɪɡjuˌet</a:t>
            </a:r>
            <a:r>
              <a:rPr lang="en-US" b="1" dirty="0" smtClean="0"/>
              <a:t>]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Cartesian   </a:t>
            </a:r>
            <a:r>
              <a:rPr lang="en-US" b="1" dirty="0" smtClean="0"/>
              <a:t>[</a:t>
            </a:r>
            <a:r>
              <a:rPr lang="en-US" b="1" dirty="0" err="1" smtClean="0"/>
              <a:t>kɑrˈtiʒən</a:t>
            </a:r>
            <a:r>
              <a:rPr lang="en-US" b="1" dirty="0" smtClean="0"/>
              <a:t>]</a:t>
            </a:r>
            <a:r>
              <a:rPr lang="en-US" dirty="0" smtClean="0"/>
              <a:t> 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4A15C-5EC8-409D-AB6E-1EEBEBC7CEB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zhou@nus.edu.s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0900477@nus.edu.sg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jim@nus.edu.s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vle.nus.edu.sg/forum/download_file.aspx?forumid=c30eaedc-f445-42c4-9ff0-de091e5832b2&amp;referrer=&amp;path=ed99329a-b549-423e-9927-adc4eb093b87\group2lab1.sq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CS2102-Lab2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Queries, duplicates, referential integrity, multiple relations and conditions and complex conditions, UNION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/>
              <a:t>Print the names of students in descending alphabetical order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990600" y="2743201"/>
            <a:ext cx="533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SELECT s.name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FROM student s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ORDER BY name DESC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/>
              <a:t>Are there students with the same name?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752600" y="3429000"/>
            <a:ext cx="6477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SELECT * 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FROM student s1, student s2 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WHERE s1.name=s2.name AND s1.email &lt;&gt; s2.email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Options:</a:t>
            </a:r>
            <a:br>
              <a:rPr lang="en-US" sz="3200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SELECT * </a:t>
            </a:r>
          </a:p>
          <a:p>
            <a:pPr>
              <a:buNone/>
            </a:pPr>
            <a:r>
              <a:rPr lang="en-US" b="1" dirty="0" smtClean="0">
                <a:solidFill>
                  <a:srgbClr val="0000CC"/>
                </a:solidFill>
              </a:rPr>
              <a:t>FROM student s1, student s2 </a:t>
            </a:r>
          </a:p>
          <a:p>
            <a:pPr>
              <a:buNone/>
            </a:pPr>
            <a:r>
              <a:rPr lang="en-US" b="1" dirty="0" smtClean="0">
                <a:solidFill>
                  <a:srgbClr val="0000CC"/>
                </a:solidFill>
              </a:rPr>
              <a:t>WHERE s1.name=s2.name AND s1.email &gt; s2.email</a:t>
            </a:r>
          </a:p>
          <a:p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SELECT * </a:t>
            </a:r>
          </a:p>
          <a:p>
            <a:pPr>
              <a:buNone/>
            </a:pPr>
            <a:r>
              <a:rPr lang="en-US" b="1" dirty="0" smtClean="0">
                <a:solidFill>
                  <a:srgbClr val="0000CC"/>
                </a:solidFill>
              </a:rPr>
              <a:t>FROM student s1, student s2 </a:t>
            </a:r>
          </a:p>
          <a:p>
            <a:pPr>
              <a:buNone/>
            </a:pPr>
            <a:r>
              <a:rPr lang="en-US" b="1" dirty="0" smtClean="0">
                <a:solidFill>
                  <a:srgbClr val="0000CC"/>
                </a:solidFill>
              </a:rPr>
              <a:t>WHERE s1.name=s2.name AND s1.email &lt;&gt; s2.email</a:t>
            </a:r>
          </a:p>
          <a:p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select </a:t>
            </a:r>
            <a:r>
              <a:rPr lang="en-US" b="1" dirty="0" err="1" smtClean="0">
                <a:solidFill>
                  <a:srgbClr val="0000CC"/>
                </a:solidFill>
              </a:rPr>
              <a:t>s.name,count</a:t>
            </a:r>
            <a:r>
              <a:rPr lang="en-US" b="1" dirty="0" smtClean="0">
                <a:solidFill>
                  <a:srgbClr val="0000CC"/>
                </a:solidFill>
              </a:rPr>
              <a:t>(*) from student s group by s.name having count(*)&gt;1</a:t>
            </a:r>
          </a:p>
          <a:p>
            <a:endParaRPr lang="en-US" sz="100" b="1" dirty="0" smtClean="0">
              <a:solidFill>
                <a:srgbClr val="0000CC"/>
              </a:solidFill>
            </a:endParaRPr>
          </a:p>
          <a:p>
            <a:endParaRPr lang="en-US" sz="100" b="1" dirty="0" smtClean="0"/>
          </a:p>
          <a:p>
            <a:endParaRPr lang="en-US" sz="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 the different names of students. Is the result sorted?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8956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SELECT DISTINCT s.name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FROM student s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4343400"/>
            <a:ext cx="647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NO! You may be luck that result may be sorted, but it is not guaranteed.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 the names of students who owned a copy of book ‘978-0262033848’.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381071"/>
            <a:ext cx="5867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SELECT s.name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FROM student s, copy c 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WHERE </a:t>
            </a:r>
            <a:r>
              <a:rPr lang="en-US" sz="2400" b="1" dirty="0" err="1" smtClean="0">
                <a:solidFill>
                  <a:srgbClr val="0000CC"/>
                </a:solidFill>
              </a:rPr>
              <a:t>c.owner</a:t>
            </a:r>
            <a:r>
              <a:rPr lang="en-US" sz="2400" b="1" dirty="0" smtClean="0">
                <a:solidFill>
                  <a:srgbClr val="0000CC"/>
                </a:solidFill>
              </a:rPr>
              <a:t>=</a:t>
            </a:r>
            <a:r>
              <a:rPr lang="en-US" sz="2400" b="1" dirty="0" err="1" smtClean="0">
                <a:solidFill>
                  <a:srgbClr val="0000CC"/>
                </a:solidFill>
              </a:rPr>
              <a:t>s.email</a:t>
            </a:r>
            <a:r>
              <a:rPr lang="en-US" sz="2400" b="1" dirty="0" smtClean="0">
                <a:solidFill>
                  <a:srgbClr val="0000CC"/>
                </a:solidFill>
              </a:rPr>
              <a:t> AND </a:t>
            </a:r>
            <a:r>
              <a:rPr lang="en-US" sz="2400" b="1" dirty="0" err="1" smtClean="0">
                <a:solidFill>
                  <a:srgbClr val="0000CC"/>
                </a:solidFill>
              </a:rPr>
              <a:t>c.book</a:t>
            </a:r>
            <a:r>
              <a:rPr lang="en-US" sz="2400" b="1" dirty="0" smtClean="0">
                <a:solidFill>
                  <a:srgbClr val="0000CC"/>
                </a:solidFill>
              </a:rPr>
              <a:t>='978-0262033848'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5486400"/>
            <a:ext cx="7467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Do not use table book as it is guaranteed by referential integrity that there is such a book if it appears in table copy.</a:t>
            </a:r>
          </a:p>
          <a:p>
            <a:endParaRPr lang="en-US" sz="2400" b="1" dirty="0" smtClean="0"/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“It is possible that the database records books that are not owned by any students (because the owners of a copy graduated or because the book was advised by a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lecturer for a course but not yet purchased by any student.)”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--Student guide, page 4</a:t>
            </a:r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0" y="21336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select s.name </a:t>
            </a:r>
          </a:p>
          <a:p>
            <a:r>
              <a:rPr lang="en-US" sz="2400" dirty="0" smtClean="0"/>
              <a:t>from student s, copy c</a:t>
            </a:r>
          </a:p>
          <a:p>
            <a:r>
              <a:rPr lang="en-US" sz="2400" strike="sngStrike" dirty="0" smtClean="0"/>
              <a:t>where </a:t>
            </a:r>
            <a:r>
              <a:rPr lang="en-US" sz="2400" strike="sngStrike" dirty="0" err="1" smtClean="0"/>
              <a:t>c.book</a:t>
            </a:r>
            <a:r>
              <a:rPr lang="en-US" sz="2400" strike="sngStrike" dirty="0" smtClean="0"/>
              <a:t>='978-0262033848</a:t>
            </a:r>
            <a:r>
              <a:rPr lang="en-US" sz="2400" dirty="0" smtClean="0"/>
              <a:t>'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981200" y="41910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SELECT name FROM student WHERE email = ANY(SELECT owner FROM copy WHERE book = '978-0262033848')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 the names of students who owned a copy of book whose title contains ‘computer’ with more than 100 pages.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3505200"/>
            <a:ext cx="5715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>
              <a:solidFill>
                <a:srgbClr val="0000CC"/>
              </a:solidFill>
            </a:endParaRPr>
          </a:p>
          <a:p>
            <a:r>
              <a:rPr lang="en-US" sz="2400" b="1" dirty="0" smtClean="0">
                <a:solidFill>
                  <a:srgbClr val="0000CC"/>
                </a:solidFill>
              </a:rPr>
              <a:t>SELECT s.name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FROM student s, copy c, book b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WHERE </a:t>
            </a:r>
            <a:r>
              <a:rPr lang="en-US" sz="2400" b="1" dirty="0" err="1" smtClean="0">
                <a:solidFill>
                  <a:srgbClr val="0000CC"/>
                </a:solidFill>
              </a:rPr>
              <a:t>c.owner</a:t>
            </a:r>
            <a:r>
              <a:rPr lang="en-US" sz="2400" b="1" dirty="0" smtClean="0">
                <a:solidFill>
                  <a:srgbClr val="0000CC"/>
                </a:solidFill>
              </a:rPr>
              <a:t>=</a:t>
            </a:r>
            <a:r>
              <a:rPr lang="en-US" sz="2400" b="1" dirty="0" err="1" smtClean="0">
                <a:solidFill>
                  <a:srgbClr val="0000CC"/>
                </a:solidFill>
              </a:rPr>
              <a:t>s.email</a:t>
            </a:r>
            <a:r>
              <a:rPr lang="en-US" sz="2400" b="1" dirty="0" smtClean="0">
                <a:solidFill>
                  <a:srgbClr val="0000CC"/>
                </a:solidFill>
              </a:rPr>
              <a:t> AND </a:t>
            </a:r>
            <a:r>
              <a:rPr lang="en-US" sz="2400" b="1" dirty="0" err="1" smtClean="0">
                <a:solidFill>
                  <a:srgbClr val="0000CC"/>
                </a:solidFill>
              </a:rPr>
              <a:t>c.book</a:t>
            </a:r>
            <a:r>
              <a:rPr lang="en-US" sz="2400" b="1" dirty="0" smtClean="0">
                <a:solidFill>
                  <a:srgbClr val="0000CC"/>
                </a:solidFill>
              </a:rPr>
              <a:t>=b.ISBN13 AND LOWER(</a:t>
            </a:r>
            <a:r>
              <a:rPr lang="en-US" sz="2400" b="1" dirty="0" err="1" smtClean="0">
                <a:solidFill>
                  <a:srgbClr val="0000CC"/>
                </a:solidFill>
              </a:rPr>
              <a:t>b.title</a:t>
            </a:r>
            <a:r>
              <a:rPr lang="en-US" sz="2400" b="1" dirty="0" smtClean="0">
                <a:solidFill>
                  <a:srgbClr val="0000CC"/>
                </a:solidFill>
              </a:rPr>
              <a:t>) LIKE '%computer%' AND </a:t>
            </a:r>
            <a:r>
              <a:rPr lang="en-US" sz="2400" b="1" dirty="0" err="1" smtClean="0">
                <a:solidFill>
                  <a:srgbClr val="0000CC"/>
                </a:solidFill>
              </a:rPr>
              <a:t>b.pages</a:t>
            </a:r>
            <a:r>
              <a:rPr lang="en-US" sz="2400" b="1" dirty="0" smtClean="0">
                <a:solidFill>
                  <a:srgbClr val="0000CC"/>
                </a:solidFill>
              </a:rPr>
              <a:t> &gt; 100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 the number of A4 pages needed to photocopy the two books with ISBN-13 '978-0262033848' and '978-0321295354' (if you own the books and for personal use only!)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3200400"/>
            <a:ext cx="6324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SELECT b1.pages + b2.pages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FROM book b1, book b2 WHERE b1.ISBN13 = '978-0262033848' AND b2.ISBN13='978-0321295354'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14478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SELECT SUM(pages) FROM book WHERE book.ISBN13 = '978-0262033848' OR ISBN13 = '978-0321295354'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295400" y="4876800"/>
            <a:ext cx="6477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select count(b1.pages) + count(b2.pages) from book b1, book b2 where b1.ISBN13 = '978-0262033848'  and b2.ISBN13= '978-0321295354' 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66800" y="4800600"/>
            <a:ext cx="61722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295400" y="4876800"/>
            <a:ext cx="53340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8800" y="3124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SELECT </a:t>
            </a:r>
            <a:r>
              <a:rPr lang="en-US" b="1" dirty="0" smtClean="0">
                <a:solidFill>
                  <a:srgbClr val="0000CC"/>
                </a:solidFill>
              </a:rPr>
              <a:t>(b1.pages </a:t>
            </a:r>
            <a:r>
              <a:rPr lang="en-US" b="1" dirty="0" smtClean="0">
                <a:solidFill>
                  <a:srgbClr val="0000CC"/>
                </a:solidFill>
              </a:rPr>
              <a:t>+ </a:t>
            </a:r>
            <a:r>
              <a:rPr lang="en-US" b="1" dirty="0" smtClean="0">
                <a:solidFill>
                  <a:srgbClr val="0000CC"/>
                </a:solidFill>
              </a:rPr>
              <a:t>b2.pages)/2</a:t>
            </a:r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FROM book b1, book b2 WHERE b1.ISBN13 = '978-0262033848' AND b2.ISBN13='978-0321295354'</a:t>
            </a:r>
            <a:endParaRPr 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 the different names of students who owned a copy of book other that ‘978-0262033848’.</a:t>
            </a:r>
          </a:p>
          <a:p>
            <a:r>
              <a:rPr lang="en-US" b="1" dirty="0" smtClean="0"/>
              <a:t>Disambiguate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Find the different names of students who own book(s), but a copy of book is not ‘978-0262033848’.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3962400"/>
            <a:ext cx="5943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SELECT DISTINCT s.name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FROM student s, copy c 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WHERE </a:t>
            </a:r>
            <a:r>
              <a:rPr lang="en-US" sz="2400" dirty="0" err="1" smtClean="0">
                <a:solidFill>
                  <a:srgbClr val="0000CC"/>
                </a:solidFill>
              </a:rPr>
              <a:t>c.owner</a:t>
            </a:r>
            <a:r>
              <a:rPr lang="en-US" sz="2400" dirty="0" smtClean="0">
                <a:solidFill>
                  <a:srgbClr val="0000CC"/>
                </a:solidFill>
              </a:rPr>
              <a:t>=</a:t>
            </a:r>
            <a:r>
              <a:rPr lang="en-US" sz="2400" dirty="0" err="1" smtClean="0">
                <a:solidFill>
                  <a:srgbClr val="0000CC"/>
                </a:solidFill>
              </a:rPr>
              <a:t>s.email</a:t>
            </a:r>
            <a:r>
              <a:rPr lang="en-US" sz="2400" dirty="0" smtClean="0">
                <a:solidFill>
                  <a:srgbClr val="0000CC"/>
                </a:solidFill>
              </a:rPr>
              <a:t> AND </a:t>
            </a:r>
            <a:r>
              <a:rPr lang="en-US" sz="2400" dirty="0" err="1" smtClean="0">
                <a:solidFill>
                  <a:srgbClr val="0000CC"/>
                </a:solidFill>
              </a:rPr>
              <a:t>c.book</a:t>
            </a:r>
            <a:r>
              <a:rPr lang="en-US" sz="2400" dirty="0" smtClean="0">
                <a:solidFill>
                  <a:srgbClr val="0000CC"/>
                </a:solidFill>
              </a:rPr>
              <a:t> &lt;&gt; '978-0262033848'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5638800"/>
            <a:ext cx="647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This is not “Print the names of </a:t>
            </a:r>
            <a:r>
              <a:rPr lang="en-US" sz="2400" strike="sngStrike" dirty="0" smtClean="0"/>
              <a:t>the different </a:t>
            </a:r>
            <a:r>
              <a:rPr lang="en-US" sz="2400" dirty="0" smtClean="0"/>
              <a:t>students …” why?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Zhou </a:t>
            </a:r>
            <a:r>
              <a:rPr lang="en-US" dirty="0" err="1" smtClean="0"/>
              <a:t>Jingbo</a:t>
            </a:r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jzhou@nus.edu.sg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dirty="0" smtClean="0">
                <a:hlinkClick r:id="rId4"/>
              </a:rPr>
              <a:t>g0900477@nus.edu.sg</a:t>
            </a:r>
            <a:endParaRPr lang="en-US" dirty="0" smtClean="0"/>
          </a:p>
          <a:p>
            <a:r>
              <a:rPr lang="en-US" dirty="0" smtClean="0"/>
              <a:t>Lab: DB Research Lab-1</a:t>
            </a:r>
          </a:p>
          <a:p>
            <a:endParaRPr lang="en-US" dirty="0" smtClean="0"/>
          </a:p>
          <a:p>
            <a:r>
              <a:rPr lang="en-US" dirty="0" smtClean="0"/>
              <a:t>Notes:</a:t>
            </a:r>
          </a:p>
          <a:p>
            <a:r>
              <a:rPr lang="en-US" dirty="0" smtClean="0"/>
              <a:t>Lab1=&gt;lab2=&gt;lab3 what different?</a:t>
            </a:r>
          </a:p>
          <a:p>
            <a:pPr>
              <a:buNone/>
            </a:pPr>
            <a:r>
              <a:rPr lang="en-US" dirty="0" smtClean="0"/>
              <a:t>     Hard=&gt;harder=&gt;hardest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Every note is important, but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*</a:t>
            </a:r>
            <a:r>
              <a:rPr lang="en-US" dirty="0" smtClean="0"/>
              <a:t>  is very important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**</a:t>
            </a:r>
            <a:r>
              <a:rPr lang="en-US" dirty="0" smtClean="0"/>
              <a:t>  is very very important (always test)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***</a:t>
            </a:r>
            <a:r>
              <a:rPr lang="en-US" dirty="0" smtClean="0"/>
              <a:t> is very </a:t>
            </a:r>
            <a:r>
              <a:rPr lang="en-US" dirty="0" err="1" smtClean="0"/>
              <a:t>very</a:t>
            </a:r>
            <a:r>
              <a:rPr lang="en-US" dirty="0" smtClean="0"/>
              <a:t> </a:t>
            </a:r>
            <a:r>
              <a:rPr lang="en-US" dirty="0" err="1" smtClean="0"/>
              <a:t>very</a:t>
            </a:r>
            <a:r>
              <a:rPr lang="en-US" dirty="0" smtClean="0"/>
              <a:t> important (test every time)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01980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NOTE: they are only my understanding, Prof </a:t>
            </a:r>
            <a:r>
              <a:rPr lang="en-US" sz="2400" b="1" dirty="0" err="1" smtClean="0">
                <a:solidFill>
                  <a:srgbClr val="FF0000"/>
                </a:solidFill>
              </a:rPr>
              <a:t>Stephane</a:t>
            </a:r>
            <a:r>
              <a:rPr lang="en-US" sz="2400" b="1" dirty="0" smtClean="0">
                <a:solidFill>
                  <a:srgbClr val="FF0000"/>
                </a:solidFill>
              </a:rPr>
              <a:t> may not agree!!!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is not “Print the names of the different students …” why?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Name is not primary key (duplicates)  ***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the meaning of the following query? SELECT DISTINCT  s.name FROM student s, copy c WHERE NOT(</a:t>
            </a:r>
            <a:r>
              <a:rPr lang="en-US" dirty="0" err="1" smtClean="0"/>
              <a:t>c.owner</a:t>
            </a:r>
            <a:r>
              <a:rPr lang="en-US" dirty="0" smtClean="0"/>
              <a:t>=</a:t>
            </a:r>
            <a:r>
              <a:rPr lang="en-US" dirty="0" err="1" smtClean="0"/>
              <a:t>s.email</a:t>
            </a:r>
            <a:r>
              <a:rPr lang="en-US" dirty="0" smtClean="0"/>
              <a:t> AND </a:t>
            </a:r>
            <a:r>
              <a:rPr lang="en-US" dirty="0" err="1" smtClean="0"/>
              <a:t>c.book</a:t>
            </a:r>
            <a:r>
              <a:rPr lang="en-US" dirty="0" smtClean="0"/>
              <a:t> &lt;&gt; ‘978-0262033848’)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Note: not( A and B)=&gt; not A OR not B**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4038600"/>
            <a:ext cx="640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SELECT </a:t>
            </a:r>
            <a:r>
              <a:rPr lang="en-US" sz="2400" strike="sngStrike" dirty="0" smtClean="0"/>
              <a:t>DISTINCT</a:t>
            </a:r>
            <a:r>
              <a:rPr lang="en-US" sz="2400" dirty="0" smtClean="0"/>
              <a:t> s.name</a:t>
            </a:r>
          </a:p>
          <a:p>
            <a:r>
              <a:rPr lang="en-US" sz="2400" dirty="0" smtClean="0"/>
              <a:t>FROM student s, copy c </a:t>
            </a:r>
          </a:p>
          <a:p>
            <a:r>
              <a:rPr lang="en-US" sz="2400" dirty="0" smtClean="0"/>
              <a:t>WHERE </a:t>
            </a:r>
            <a:r>
              <a:rPr lang="en-US" sz="2400" dirty="0" err="1" smtClean="0"/>
              <a:t>c.owner</a:t>
            </a:r>
            <a:r>
              <a:rPr lang="en-US" sz="2400" dirty="0" smtClean="0"/>
              <a:t>&lt;&gt;</a:t>
            </a:r>
            <a:r>
              <a:rPr lang="en-US" sz="2400" dirty="0" err="1" smtClean="0"/>
              <a:t>s.email</a:t>
            </a:r>
            <a:r>
              <a:rPr lang="en-US" sz="2400" dirty="0" smtClean="0"/>
              <a:t> OR </a:t>
            </a:r>
            <a:r>
              <a:rPr lang="en-US" sz="2400" dirty="0" err="1" smtClean="0"/>
              <a:t>c.book</a:t>
            </a:r>
            <a:r>
              <a:rPr lang="en-US" sz="2400" dirty="0" smtClean="0"/>
              <a:t> = ‘978-0262033848’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59436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Print all the different names in the table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467600" cy="1143000"/>
          </a:xfrm>
        </p:spPr>
        <p:txBody>
          <a:bodyPr/>
          <a:lstStyle/>
          <a:p>
            <a:r>
              <a:rPr lang="en-US" dirty="0" smtClean="0"/>
              <a:t>Question 10 (Cont.)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4419600" y="1371600"/>
          <a:ext cx="4343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464"/>
                <a:gridCol w="2129936"/>
              </a:tblGrid>
              <a:tr h="32559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owner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ISBN</a:t>
                      </a:r>
                      <a:endParaRPr lang="en-US" b="0" dirty="0"/>
                    </a:p>
                  </a:txBody>
                  <a:tcPr/>
                </a:tc>
              </a:tr>
              <a:tr h="3527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jim@nus.edu.sg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978-0262033848</a:t>
                      </a:r>
                      <a:endParaRPr lang="en-US" b="0" dirty="0"/>
                    </a:p>
                  </a:txBody>
                  <a:tcPr/>
                </a:tc>
              </a:tr>
              <a:tr h="3527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…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371600"/>
          <a:ext cx="3429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7"/>
                <a:gridCol w="12430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jim@nus.edu.sg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anny@nus.edu.sg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8382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Table student 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8382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Table copy c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24384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 ×C </a:t>
            </a:r>
            <a:r>
              <a:rPr lang="en-US" sz="2400" dirty="0" smtClean="0">
                <a:solidFill>
                  <a:srgbClr val="0000CC"/>
                </a:solidFill>
              </a:rPr>
              <a:t>( i.e. from student s, copy c)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114800" y="2819400"/>
            <a:ext cx="3810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3124200"/>
          <a:ext cx="8153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ISBN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jim@nus.edu.sg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jim@nus.edu.sg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978-0262033848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anny@nus.edu.sg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jim@nus.edu.sg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978-0262033848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>
            <a:off x="4038600" y="50292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48200" y="5029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Select Distinct s.name</a:t>
            </a:r>
            <a:endParaRPr lang="en-US" dirty="0">
              <a:solidFill>
                <a:srgbClr val="0000CC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048000" y="5410200"/>
          <a:ext cx="2057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Jim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Down Arrow 13"/>
          <p:cNvSpPr/>
          <p:nvPr/>
        </p:nvSpPr>
        <p:spPr>
          <a:xfrm>
            <a:off x="4038600" y="43434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19600" y="4267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WHERE </a:t>
            </a:r>
            <a:r>
              <a:rPr lang="en-US" dirty="0" err="1" smtClean="0">
                <a:solidFill>
                  <a:srgbClr val="0000CC"/>
                </a:solidFill>
              </a:rPr>
              <a:t>c.owner</a:t>
            </a:r>
            <a:r>
              <a:rPr lang="en-US" dirty="0" smtClean="0">
                <a:solidFill>
                  <a:srgbClr val="0000CC"/>
                </a:solidFill>
              </a:rPr>
              <a:t>&lt;&gt;</a:t>
            </a:r>
            <a:r>
              <a:rPr lang="en-US" dirty="0" err="1" smtClean="0">
                <a:solidFill>
                  <a:srgbClr val="0000CC"/>
                </a:solidFill>
              </a:rPr>
              <a:t>s.email</a:t>
            </a:r>
            <a:r>
              <a:rPr lang="en-US" dirty="0" smtClean="0">
                <a:solidFill>
                  <a:srgbClr val="0000CC"/>
                </a:solidFill>
              </a:rPr>
              <a:t> OR </a:t>
            </a:r>
            <a:r>
              <a:rPr lang="en-US" dirty="0" err="1" smtClean="0">
                <a:solidFill>
                  <a:srgbClr val="0000CC"/>
                </a:solidFill>
              </a:rPr>
              <a:t>c.book</a:t>
            </a:r>
            <a:r>
              <a:rPr lang="en-US" dirty="0" smtClean="0">
                <a:solidFill>
                  <a:srgbClr val="0000CC"/>
                </a:solidFill>
              </a:rPr>
              <a:t> = ‘978-0262033848’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2" grpId="0"/>
      <p:bldP spid="14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 the names of students who borrowed a copy of book ‘978-0262033848’.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6670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SELECT s.name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FROM student s, loan l 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WHERE </a:t>
            </a:r>
            <a:r>
              <a:rPr lang="en-US" sz="2400" dirty="0" err="1" smtClean="0">
                <a:solidFill>
                  <a:srgbClr val="0000CC"/>
                </a:solidFill>
              </a:rPr>
              <a:t>l.borrower</a:t>
            </a:r>
            <a:r>
              <a:rPr lang="en-US" sz="2400" dirty="0" smtClean="0">
                <a:solidFill>
                  <a:srgbClr val="0000CC"/>
                </a:solidFill>
              </a:rPr>
              <a:t>=</a:t>
            </a:r>
            <a:r>
              <a:rPr lang="en-US" sz="2400" dirty="0" err="1" smtClean="0">
                <a:solidFill>
                  <a:srgbClr val="0000CC"/>
                </a:solidFill>
              </a:rPr>
              <a:t>s.email</a:t>
            </a:r>
            <a:r>
              <a:rPr lang="en-US" sz="2400" dirty="0" smtClean="0">
                <a:solidFill>
                  <a:srgbClr val="0000CC"/>
                </a:solidFill>
              </a:rPr>
              <a:t> AND </a:t>
            </a:r>
            <a:r>
              <a:rPr lang="en-US" sz="2400" dirty="0" err="1" smtClean="0">
                <a:solidFill>
                  <a:srgbClr val="0000CC"/>
                </a:solidFill>
              </a:rPr>
              <a:t>l.book</a:t>
            </a:r>
            <a:r>
              <a:rPr lang="en-US" sz="2400" dirty="0" smtClean="0">
                <a:solidFill>
                  <a:srgbClr val="0000CC"/>
                </a:solidFill>
              </a:rPr>
              <a:t>=‘978-0262033848’</a:t>
            </a:r>
            <a:endParaRPr lang="en-US" sz="24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Find the names of students who owned or borrowed a copy of book ‘978-0262033848’. Use UNION.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20040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SELECT s.name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FROM student s, copy c 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WHERE </a:t>
            </a:r>
            <a:r>
              <a:rPr lang="en-US" sz="2400" dirty="0" err="1" smtClean="0">
                <a:solidFill>
                  <a:srgbClr val="0000CC"/>
                </a:solidFill>
              </a:rPr>
              <a:t>c.owner</a:t>
            </a:r>
            <a:r>
              <a:rPr lang="en-US" sz="2400" dirty="0" smtClean="0">
                <a:solidFill>
                  <a:srgbClr val="0000CC"/>
                </a:solidFill>
              </a:rPr>
              <a:t>=</a:t>
            </a:r>
            <a:r>
              <a:rPr lang="en-US" sz="2400" dirty="0" err="1" smtClean="0">
                <a:solidFill>
                  <a:srgbClr val="0000CC"/>
                </a:solidFill>
              </a:rPr>
              <a:t>s.email</a:t>
            </a:r>
            <a:r>
              <a:rPr lang="en-US" sz="2400" dirty="0" smtClean="0">
                <a:solidFill>
                  <a:srgbClr val="0000CC"/>
                </a:solidFill>
              </a:rPr>
              <a:t> AND </a:t>
            </a:r>
            <a:r>
              <a:rPr lang="en-US" sz="2400" dirty="0" err="1" smtClean="0">
                <a:solidFill>
                  <a:srgbClr val="0000CC"/>
                </a:solidFill>
              </a:rPr>
              <a:t>c.book</a:t>
            </a:r>
            <a:r>
              <a:rPr lang="en-US" sz="2400" dirty="0" smtClean="0">
                <a:solidFill>
                  <a:srgbClr val="0000CC"/>
                </a:solidFill>
              </a:rPr>
              <a:t>=‘978-0262033848’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UNION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SELECT s.name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FROM student s, loan l 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WHERE </a:t>
            </a:r>
            <a:r>
              <a:rPr lang="en-US" sz="2400" dirty="0" err="1" smtClean="0">
                <a:solidFill>
                  <a:srgbClr val="0000CC"/>
                </a:solidFill>
              </a:rPr>
              <a:t>l.borrower</a:t>
            </a:r>
            <a:r>
              <a:rPr lang="en-US" sz="2400" dirty="0" smtClean="0">
                <a:solidFill>
                  <a:srgbClr val="0000CC"/>
                </a:solidFill>
              </a:rPr>
              <a:t>=</a:t>
            </a:r>
            <a:r>
              <a:rPr lang="en-US" sz="2400" dirty="0" err="1" smtClean="0">
                <a:solidFill>
                  <a:srgbClr val="0000CC"/>
                </a:solidFill>
              </a:rPr>
              <a:t>s.email</a:t>
            </a:r>
            <a:r>
              <a:rPr lang="en-US" sz="2400" dirty="0" smtClean="0">
                <a:solidFill>
                  <a:srgbClr val="0000CC"/>
                </a:solidFill>
              </a:rPr>
              <a:t> AND </a:t>
            </a:r>
            <a:r>
              <a:rPr lang="en-US" sz="2400" dirty="0" err="1" smtClean="0">
                <a:solidFill>
                  <a:srgbClr val="0000CC"/>
                </a:solidFill>
              </a:rPr>
              <a:t>l.book</a:t>
            </a:r>
            <a:r>
              <a:rPr lang="en-US" sz="2400" dirty="0" smtClean="0">
                <a:solidFill>
                  <a:srgbClr val="0000CC"/>
                </a:solidFill>
              </a:rPr>
              <a:t>=‘978-0262033848’</a:t>
            </a:r>
            <a:endParaRPr lang="en-US" sz="24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 the names of students who owned or borrowed a copy of book ‘978-0262033848’. USE OR.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048000"/>
            <a:ext cx="845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SELECT s.name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FROM student s, copy c, loan l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WHERE (</a:t>
            </a:r>
            <a:r>
              <a:rPr lang="en-US" sz="2400" dirty="0" err="1" smtClean="0">
                <a:solidFill>
                  <a:srgbClr val="0000CC"/>
                </a:solidFill>
              </a:rPr>
              <a:t>c.owner</a:t>
            </a:r>
            <a:r>
              <a:rPr lang="en-US" sz="2400" dirty="0" smtClean="0">
                <a:solidFill>
                  <a:srgbClr val="0000CC"/>
                </a:solidFill>
              </a:rPr>
              <a:t>=</a:t>
            </a:r>
            <a:r>
              <a:rPr lang="en-US" sz="2400" dirty="0" err="1" smtClean="0">
                <a:solidFill>
                  <a:srgbClr val="0000CC"/>
                </a:solidFill>
              </a:rPr>
              <a:t>s.email</a:t>
            </a:r>
            <a:r>
              <a:rPr lang="en-US" sz="2400" dirty="0" smtClean="0">
                <a:solidFill>
                  <a:srgbClr val="0000CC"/>
                </a:solidFill>
              </a:rPr>
              <a:t> AND </a:t>
            </a:r>
            <a:r>
              <a:rPr lang="en-US" sz="2400" dirty="0" err="1" smtClean="0">
                <a:solidFill>
                  <a:srgbClr val="0000CC"/>
                </a:solidFill>
              </a:rPr>
              <a:t>c.book</a:t>
            </a:r>
            <a:r>
              <a:rPr lang="en-US" sz="2400" dirty="0" smtClean="0">
                <a:solidFill>
                  <a:srgbClr val="0000CC"/>
                </a:solidFill>
              </a:rPr>
              <a:t>=‘978-0262033848’)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OR (</a:t>
            </a:r>
            <a:r>
              <a:rPr lang="en-US" sz="2400" dirty="0" err="1" smtClean="0">
                <a:solidFill>
                  <a:srgbClr val="0000CC"/>
                </a:solidFill>
              </a:rPr>
              <a:t>l.borrower</a:t>
            </a:r>
            <a:r>
              <a:rPr lang="en-US" sz="2400" dirty="0" smtClean="0">
                <a:solidFill>
                  <a:srgbClr val="0000CC"/>
                </a:solidFill>
              </a:rPr>
              <a:t>=</a:t>
            </a:r>
            <a:r>
              <a:rPr lang="en-US" sz="2400" dirty="0" err="1" smtClean="0">
                <a:solidFill>
                  <a:srgbClr val="0000CC"/>
                </a:solidFill>
              </a:rPr>
              <a:t>s.email</a:t>
            </a:r>
            <a:r>
              <a:rPr lang="en-US" sz="2400" dirty="0" smtClean="0">
                <a:solidFill>
                  <a:srgbClr val="0000CC"/>
                </a:solidFill>
              </a:rPr>
              <a:t> AND </a:t>
            </a:r>
            <a:r>
              <a:rPr lang="en-US" sz="2400" dirty="0" err="1" smtClean="0">
                <a:solidFill>
                  <a:srgbClr val="0000CC"/>
                </a:solidFill>
              </a:rPr>
              <a:t>l.book</a:t>
            </a:r>
            <a:r>
              <a:rPr lang="en-US" sz="2400" dirty="0" smtClean="0">
                <a:solidFill>
                  <a:srgbClr val="0000CC"/>
                </a:solidFill>
              </a:rPr>
              <a:t>=‘978-0262033848’)</a:t>
            </a:r>
            <a:endParaRPr lang="en-US" sz="24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Delete all the data in table copy</a:t>
            </a:r>
          </a:p>
          <a:p>
            <a:r>
              <a:rPr lang="en-US" dirty="0" smtClean="0"/>
              <a:t>Correct:</a:t>
            </a:r>
          </a:p>
          <a:p>
            <a:pPr lvl="1"/>
            <a:r>
              <a:rPr lang="en-US" dirty="0" smtClean="0"/>
              <a:t>Delete all the data in table loan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3733800"/>
            <a:ext cx="3238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DELETE FROM loan</a:t>
            </a:r>
            <a:endParaRPr lang="en-US" sz="24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15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Try again queries (12) and (13)</a:t>
            </a:r>
            <a:endParaRPr lang="en-US" dirty="0"/>
          </a:p>
        </p:txBody>
      </p:sp>
      <p:pic>
        <p:nvPicPr>
          <p:cNvPr id="4" name="Picture 3" descr="1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895600"/>
            <a:ext cx="3428999" cy="3000374"/>
          </a:xfrm>
          <a:prstGeom prst="rect">
            <a:avLst/>
          </a:prstGeom>
        </p:spPr>
      </p:pic>
      <p:pic>
        <p:nvPicPr>
          <p:cNvPr id="5" name="Picture 4" descr="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3048000"/>
            <a:ext cx="3430583" cy="28955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6800" y="2209800"/>
            <a:ext cx="817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(12)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562600" y="2133600"/>
            <a:ext cx="732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(13)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15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>
                <a:solidFill>
                  <a:srgbClr val="002060"/>
                </a:solidFill>
              </a:rPr>
              <a:t>(Cont.)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load is empty (</a:t>
            </a:r>
            <a:r>
              <a:rPr lang="en-US" dirty="0" smtClean="0">
                <a:solidFill>
                  <a:srgbClr val="0000CC"/>
                </a:solidFill>
              </a:rPr>
              <a:t>null)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SELECT s.name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FROM student s, copy c, loan l</a:t>
            </a:r>
            <a:endParaRPr lang="en-US" dirty="0" smtClean="0"/>
          </a:p>
          <a:p>
            <a:pPr lvl="1"/>
            <a:r>
              <a:rPr lang="en-US" dirty="0" smtClean="0"/>
              <a:t>=&gt; empty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" y="3962400"/>
            <a:ext cx="670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We see that the query with OR returns no results. This is wrong. That means that the query was not correct</a:t>
            </a:r>
            <a:r>
              <a:rPr lang="en-US" sz="2400" dirty="0" smtClean="0">
                <a:solidFill>
                  <a:srgbClr val="FF0000"/>
                </a:solidFill>
              </a:rPr>
              <a:t>. It happens because the Cartesian product in the FROM clause is empty*</a:t>
            </a:r>
            <a:r>
              <a:rPr lang="en-US" sz="2400" dirty="0" smtClean="0"/>
              <a:t>. When is it correct to use OR? </a:t>
            </a:r>
            <a:r>
              <a:rPr lang="en-US" sz="2400" b="1" dirty="0" smtClean="0">
                <a:solidFill>
                  <a:srgbClr val="FF0000"/>
                </a:solidFill>
              </a:rPr>
              <a:t>“</a:t>
            </a:r>
            <a:r>
              <a:rPr lang="en-US" sz="2400" b="1" dirty="0" err="1" smtClean="0">
                <a:solidFill>
                  <a:srgbClr val="FF0000"/>
                </a:solidFill>
              </a:rPr>
              <a:t>OR”should</a:t>
            </a:r>
            <a:r>
              <a:rPr lang="en-US" sz="2400" b="1" dirty="0" smtClean="0">
                <a:solidFill>
                  <a:srgbClr val="FF0000"/>
                </a:solidFill>
              </a:rPr>
              <a:t> be used among conditions on the exactly same tables.*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15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>
                <a:solidFill>
                  <a:srgbClr val="002060"/>
                </a:solidFill>
              </a:rPr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However, if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0" y="167640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DELETE FROM copy</a:t>
            </a:r>
            <a:endParaRPr lang="en-US" dirty="0">
              <a:solidFill>
                <a:srgbClr val="0000CC"/>
              </a:solidFill>
            </a:endParaRPr>
          </a:p>
        </p:txBody>
      </p:sp>
      <p:pic>
        <p:nvPicPr>
          <p:cNvPr id="5" name="Picture 4" descr="3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2362200"/>
            <a:ext cx="1847850" cy="1703751"/>
          </a:xfrm>
          <a:prstGeom prst="rect">
            <a:avLst/>
          </a:prstGeom>
        </p:spPr>
      </p:pic>
      <p:pic>
        <p:nvPicPr>
          <p:cNvPr id="6" name="Picture 5" descr="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2400" y="2514600"/>
            <a:ext cx="1805570" cy="1523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4572000"/>
            <a:ext cx="548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Referential Integrity, e.g. Delete cascade, if records in copy are deleted, records in loan are also deleted*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Objective of Lab 2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Queries, duplicates, referential integrity, multiple relations and conditions and complex conditions, UNION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multiple relations, referential integrity,* conditions and complex conditions* UNION*, Duplicates***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volunteers</a:t>
            </a:r>
          </a:p>
          <a:p>
            <a:pPr lvl="1"/>
            <a:r>
              <a:rPr lang="en-US" dirty="0" smtClean="0"/>
              <a:t>Upload your solutions to forum of IVLE</a:t>
            </a:r>
          </a:p>
          <a:p>
            <a:pPr lvl="2"/>
            <a:r>
              <a:rPr lang="en-US" u="sng" dirty="0" smtClean="0">
                <a:hlinkClick r:id="rId3"/>
              </a:rPr>
              <a:t>GroupXXlabXX.sql</a:t>
            </a:r>
            <a:r>
              <a:rPr lang="en-US" dirty="0" smtClean="0"/>
              <a:t> 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Send your solution to my email</a:t>
            </a:r>
          </a:p>
          <a:p>
            <a:pPr lvl="1"/>
            <a:r>
              <a:rPr lang="en-US" dirty="0" smtClean="0"/>
              <a:t>jzhou@nus.edu.sg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correction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1.</a:t>
            </a:r>
          </a:p>
          <a:p>
            <a:pPr lvl="1"/>
            <a:r>
              <a:rPr lang="en-US" b="1" dirty="0" smtClean="0"/>
              <a:t>Original</a:t>
            </a:r>
            <a:r>
              <a:rPr lang="en-US" dirty="0" smtClean="0"/>
              <a:t>: Find the </a:t>
            </a:r>
            <a:r>
              <a:rPr lang="en-US" strike="sngStrike" dirty="0" smtClean="0">
                <a:solidFill>
                  <a:srgbClr val="FF0000"/>
                </a:solidFill>
              </a:rPr>
              <a:t>different</a:t>
            </a:r>
            <a:r>
              <a:rPr lang="en-US" dirty="0" smtClean="0"/>
              <a:t> emails of students</a:t>
            </a:r>
          </a:p>
          <a:p>
            <a:pPr lvl="1"/>
            <a:r>
              <a:rPr lang="en-US" b="1" dirty="0" smtClean="0"/>
              <a:t>Correction</a:t>
            </a:r>
            <a:r>
              <a:rPr lang="en-US" dirty="0" smtClean="0"/>
              <a:t>: Find the emails of students</a:t>
            </a:r>
          </a:p>
          <a:p>
            <a:r>
              <a:rPr lang="en-US" sz="2900" dirty="0" smtClean="0"/>
              <a:t>Question 9</a:t>
            </a:r>
          </a:p>
          <a:p>
            <a:pPr lvl="1"/>
            <a:r>
              <a:rPr lang="en-US" sz="2400" b="1" dirty="0" smtClean="0"/>
              <a:t>Original: </a:t>
            </a:r>
            <a:r>
              <a:rPr lang="en-US" dirty="0" smtClean="0"/>
              <a:t>Find the different names of students who owned a copy of book </a:t>
            </a:r>
            <a:r>
              <a:rPr lang="en-US" strike="sngStrike" dirty="0" smtClean="0">
                <a:solidFill>
                  <a:srgbClr val="FF0000"/>
                </a:solidFill>
              </a:rPr>
              <a:t>other that </a:t>
            </a:r>
            <a:r>
              <a:rPr lang="en-US" dirty="0" smtClean="0"/>
              <a:t>‘978-0262033848’.</a:t>
            </a:r>
          </a:p>
          <a:p>
            <a:pPr lvl="1"/>
            <a:r>
              <a:rPr lang="en-US" b="1" dirty="0" smtClean="0"/>
              <a:t>Correction (Disambiguate)</a:t>
            </a:r>
            <a:r>
              <a:rPr lang="en-US" dirty="0" smtClean="0"/>
              <a:t>: Find the different names of students who own book(s), but a copy of book is not ‘978-0262033848’.</a:t>
            </a:r>
          </a:p>
          <a:p>
            <a:r>
              <a:rPr lang="en-US" dirty="0" smtClean="0"/>
              <a:t>Question 14</a:t>
            </a:r>
          </a:p>
          <a:p>
            <a:pPr lvl="1"/>
            <a:r>
              <a:rPr lang="en-US" b="1" dirty="0" smtClean="0"/>
              <a:t>Original: </a:t>
            </a:r>
            <a:r>
              <a:rPr lang="en-US" dirty="0" smtClean="0"/>
              <a:t>Delete all the data in table </a:t>
            </a:r>
            <a:r>
              <a:rPr lang="en-US" strike="sngStrike" dirty="0" smtClean="0">
                <a:solidFill>
                  <a:srgbClr val="FF0000"/>
                </a:solidFill>
              </a:rPr>
              <a:t>copy</a:t>
            </a:r>
          </a:p>
          <a:p>
            <a:pPr lvl="1"/>
            <a:r>
              <a:rPr lang="en-US" b="1" dirty="0" smtClean="0"/>
              <a:t>Correction</a:t>
            </a:r>
            <a:r>
              <a:rPr lang="en-US" dirty="0" smtClean="0"/>
              <a:t>: Delete all the data in table </a:t>
            </a:r>
            <a:r>
              <a:rPr lang="en-US" dirty="0" smtClean="0">
                <a:solidFill>
                  <a:srgbClr val="FF0000"/>
                </a:solidFill>
              </a:rPr>
              <a:t>loan</a:t>
            </a:r>
          </a:p>
          <a:p>
            <a:endParaRPr lang="en-US" sz="29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up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SELECT name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sysobjects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type = 'U' AND </a:t>
            </a:r>
            <a:r>
              <a:rPr lang="en-US" dirty="0" err="1" smtClean="0"/>
              <a:t>uid</a:t>
            </a:r>
            <a:r>
              <a:rPr lang="en-US" dirty="0" smtClean="0"/>
              <a:t> = </a:t>
            </a:r>
            <a:r>
              <a:rPr lang="en-US" dirty="0" err="1" smtClean="0"/>
              <a:t>user_id</a:t>
            </a:r>
            <a:r>
              <a:rPr lang="en-US" dirty="0" smtClean="0"/>
              <a:t>('</a:t>
            </a:r>
            <a:r>
              <a:rPr lang="en-US" i="1" dirty="0" err="1" smtClean="0"/>
              <a:t>put_your_login_here</a:t>
            </a:r>
            <a:r>
              <a:rPr lang="en-US" dirty="0" smtClean="0"/>
              <a:t>');</a:t>
            </a:r>
            <a:endParaRPr lang="en-US" dirty="0"/>
          </a:p>
        </p:txBody>
      </p:sp>
      <p:pic>
        <p:nvPicPr>
          <p:cNvPr id="4" name="Picture 3" descr="untitl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3581400"/>
            <a:ext cx="2819400" cy="23804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91000" y="6096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http://www.comp.nus.edu.sg/~tang1987/lab.htm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Up(II)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Create the tables using the file NUNStASchema.sql. </a:t>
            </a:r>
          </a:p>
          <a:p>
            <a:pPr lvl="1"/>
            <a:r>
              <a:rPr lang="en-US" dirty="0" smtClean="0"/>
              <a:t>Remember: Rearrange the statements </a:t>
            </a:r>
          </a:p>
          <a:p>
            <a:pPr lvl="0"/>
            <a:r>
              <a:rPr lang="en-US" dirty="0" smtClean="0"/>
              <a:t>Populate the database using the files NUMNStAStudent.sql , NUMNStABook.sql, NUMNStACopy.sql, NUMNStALoan.sql and.</a:t>
            </a:r>
          </a:p>
          <a:p>
            <a:pPr lvl="1"/>
            <a:r>
              <a:rPr lang="en-US" dirty="0" smtClean="0"/>
              <a:t>Check the foreign key constraints to decide in which order to insert the data.</a:t>
            </a:r>
          </a:p>
          <a:p>
            <a:pPr lvl="0"/>
            <a:r>
              <a:rPr lang="en-US" dirty="0" smtClean="0"/>
              <a:t>You can clean up data and tables anytime using the file NUNStAClean.sql.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3200" dirty="0" smtClean="0"/>
              <a:t>Find the different emails of students</a:t>
            </a:r>
          </a:p>
          <a:p>
            <a:pPr lvl="0"/>
            <a:r>
              <a:rPr lang="en-US" sz="3200" dirty="0" smtClean="0"/>
              <a:t>Correct:</a:t>
            </a:r>
          </a:p>
          <a:p>
            <a:pPr lvl="1"/>
            <a:r>
              <a:rPr lang="en-US" sz="2900" dirty="0" smtClean="0"/>
              <a:t>Find the emails of students</a:t>
            </a:r>
          </a:p>
          <a:p>
            <a:pPr lvl="0"/>
            <a:endParaRPr lang="en-US" sz="3200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3962400"/>
            <a:ext cx="533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SELECT </a:t>
            </a:r>
            <a:r>
              <a:rPr lang="en-US" sz="2400" b="1" dirty="0" err="1" smtClean="0"/>
              <a:t>s.email</a:t>
            </a:r>
            <a:endParaRPr lang="en-US" sz="2400" b="1" dirty="0" smtClean="0"/>
          </a:p>
          <a:p>
            <a:r>
              <a:rPr lang="en-US" sz="2400" b="1" dirty="0" smtClean="0"/>
              <a:t>FROM student s 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3200" dirty="0" smtClean="0"/>
              <a:t>Find the different emails of students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362200"/>
            <a:ext cx="617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SELECT </a:t>
            </a:r>
            <a:r>
              <a:rPr lang="en-US" sz="2400" b="1" dirty="0" err="1" smtClean="0">
                <a:solidFill>
                  <a:srgbClr val="0000CC"/>
                </a:solidFill>
              </a:rPr>
              <a:t>s.email</a:t>
            </a:r>
            <a:endParaRPr lang="en-US" sz="2400" b="1" dirty="0" smtClean="0">
              <a:solidFill>
                <a:srgbClr val="0000CC"/>
              </a:solidFill>
            </a:endParaRPr>
          </a:p>
          <a:p>
            <a:r>
              <a:rPr lang="en-US" sz="2400" b="1" dirty="0" smtClean="0">
                <a:solidFill>
                  <a:srgbClr val="0000CC"/>
                </a:solidFill>
              </a:rPr>
              <a:t>FROM student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 s 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4419600"/>
            <a:ext cx="82092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DISTINCT is not needed  * * *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 Only use DISTINCT when strictly necessary  * * * </a:t>
            </a:r>
          </a:p>
          <a:p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219200" y="35814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SELECT DISTINCT </a:t>
            </a:r>
            <a:r>
              <a:rPr lang="en-US" sz="2400" dirty="0" err="1" smtClean="0"/>
              <a:t>s.email</a:t>
            </a:r>
            <a:r>
              <a:rPr lang="en-US" sz="2400" dirty="0" smtClean="0"/>
              <a:t> FROM student s 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38200" y="3581400"/>
            <a:ext cx="5181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143000" y="3352800"/>
            <a:ext cx="54102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2: When to use “Distinct”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DISTINCT can only be used when it is strictly necessary</a:t>
            </a:r>
          </a:p>
          <a:p>
            <a:endParaRPr lang="en-US" dirty="0" smtClean="0"/>
          </a:p>
          <a:p>
            <a:r>
              <a:rPr lang="en-US" dirty="0" smtClean="0"/>
              <a:t>The DISTINCT should be used when </a:t>
            </a:r>
            <a:r>
              <a:rPr lang="en-US" dirty="0" smtClean="0">
                <a:solidFill>
                  <a:srgbClr val="FF0000"/>
                </a:solidFill>
              </a:rPr>
              <a:t>two rules are satisfied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1) Your are required to find </a:t>
            </a:r>
            <a:r>
              <a:rPr lang="en-US" dirty="0" smtClean="0">
                <a:solidFill>
                  <a:srgbClr val="FF0000"/>
                </a:solidFill>
              </a:rPr>
              <a:t>different</a:t>
            </a:r>
            <a:r>
              <a:rPr lang="en-US" dirty="0" smtClean="0"/>
              <a:t> elements of a column  i.e. 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 When it is “find the </a:t>
            </a:r>
            <a:r>
              <a:rPr lang="en-US" dirty="0" smtClean="0">
                <a:solidFill>
                  <a:srgbClr val="FF0000"/>
                </a:solidFill>
              </a:rPr>
              <a:t>different</a:t>
            </a:r>
            <a:r>
              <a:rPr lang="en-US" dirty="0" smtClean="0"/>
              <a:t> names…”, you may consider to use DISTINCT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When it is  “find the names”, DISTINCT is not necessary…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AND</a:t>
            </a:r>
          </a:p>
          <a:p>
            <a:pPr lvl="1"/>
            <a:r>
              <a:rPr lang="en-US" dirty="0" smtClean="0"/>
              <a:t>2) There are duplicates in this column.</a:t>
            </a:r>
          </a:p>
          <a:p>
            <a:pPr marL="1074420" lvl="2" indent="-342900"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When are there duplicates in column?</a:t>
            </a:r>
          </a:p>
          <a:p>
            <a:pPr lvl="3"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Most of columns may have duplicates</a:t>
            </a:r>
          </a:p>
          <a:p>
            <a:pPr lvl="3"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However, 1) column of  </a:t>
            </a:r>
            <a:r>
              <a:rPr lang="en-US" sz="2600" b="1" dirty="0" smtClean="0">
                <a:solidFill>
                  <a:srgbClr val="FF0000"/>
                </a:solidFill>
              </a:rPr>
              <a:t>primary key </a:t>
            </a:r>
            <a:r>
              <a:rPr lang="en-US" dirty="0" smtClean="0">
                <a:solidFill>
                  <a:srgbClr val="FF0000"/>
                </a:solidFill>
              </a:rPr>
              <a:t>does not have duplicates 1) column with </a:t>
            </a:r>
            <a:r>
              <a:rPr lang="en-US" sz="2600" b="1" dirty="0" smtClean="0">
                <a:solidFill>
                  <a:srgbClr val="FF0000"/>
                </a:solidFill>
              </a:rPr>
              <a:t>unique</a:t>
            </a:r>
            <a:r>
              <a:rPr lang="en-US" dirty="0" smtClean="0">
                <a:solidFill>
                  <a:srgbClr val="FF0000"/>
                </a:solidFill>
              </a:rPr>
              <a:t> does not have duplicates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792</TotalTime>
  <Words>1470</Words>
  <Application>Microsoft Office PowerPoint</Application>
  <PresentationFormat>On-screen Show (4:3)</PresentationFormat>
  <Paragraphs>254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Oriel</vt:lpstr>
      <vt:lpstr>CS2102-Lab2 </vt:lpstr>
      <vt:lpstr>Introduction (I)</vt:lpstr>
      <vt:lpstr>Introduction (II)</vt:lpstr>
      <vt:lpstr>correction</vt:lpstr>
      <vt:lpstr>Warm up (I)</vt:lpstr>
      <vt:lpstr>Warm Up(II)</vt:lpstr>
      <vt:lpstr>Question 1</vt:lpstr>
      <vt:lpstr>Question 2</vt:lpstr>
      <vt:lpstr>Question 2: When to use “Distinct”</vt:lpstr>
      <vt:lpstr>Question 3</vt:lpstr>
      <vt:lpstr>Question 4</vt:lpstr>
      <vt:lpstr>Options: </vt:lpstr>
      <vt:lpstr>Question 5</vt:lpstr>
      <vt:lpstr>Question 6</vt:lpstr>
      <vt:lpstr>Slide 15</vt:lpstr>
      <vt:lpstr>Question 7</vt:lpstr>
      <vt:lpstr>Question 8</vt:lpstr>
      <vt:lpstr>Slide 18</vt:lpstr>
      <vt:lpstr>Question 9</vt:lpstr>
      <vt:lpstr>Question 9 (Cont.)</vt:lpstr>
      <vt:lpstr>Question 10</vt:lpstr>
      <vt:lpstr>Question 10 (Cont.)</vt:lpstr>
      <vt:lpstr>Question 11</vt:lpstr>
      <vt:lpstr>Question 12</vt:lpstr>
      <vt:lpstr>Question 13</vt:lpstr>
      <vt:lpstr>Question 14</vt:lpstr>
      <vt:lpstr>Question 15*</vt:lpstr>
      <vt:lpstr>Question 15*(Cont.)</vt:lpstr>
      <vt:lpstr>Question 15*(Cont.)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CS2102-Lab2 </dc:title>
  <dc:creator/>
  <cp:lastModifiedBy>workshop</cp:lastModifiedBy>
  <cp:revision>87</cp:revision>
  <dcterms:created xsi:type="dcterms:W3CDTF">2006-08-16T00:00:00Z</dcterms:created>
  <dcterms:modified xsi:type="dcterms:W3CDTF">2012-09-28T08:09:40Z</dcterms:modified>
</cp:coreProperties>
</file>