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3"/>
  </p:notesMasterIdLst>
  <p:sldIdLst>
    <p:sldId id="256" r:id="rId2"/>
    <p:sldId id="269" r:id="rId3"/>
    <p:sldId id="279" r:id="rId4"/>
    <p:sldId id="303" r:id="rId5"/>
    <p:sldId id="257" r:id="rId6"/>
    <p:sldId id="287" r:id="rId7"/>
    <p:sldId id="258" r:id="rId8"/>
    <p:sldId id="259" r:id="rId9"/>
    <p:sldId id="288" r:id="rId10"/>
    <p:sldId id="291" r:id="rId11"/>
    <p:sldId id="289" r:id="rId12"/>
    <p:sldId id="292" r:id="rId13"/>
    <p:sldId id="294" r:id="rId14"/>
    <p:sldId id="315" r:id="rId15"/>
    <p:sldId id="295" r:id="rId16"/>
    <p:sldId id="296" r:id="rId17"/>
    <p:sldId id="298" r:id="rId18"/>
    <p:sldId id="299" r:id="rId19"/>
    <p:sldId id="300" r:id="rId20"/>
    <p:sldId id="317" r:id="rId21"/>
    <p:sldId id="301" r:id="rId22"/>
    <p:sldId id="302" r:id="rId23"/>
    <p:sldId id="316" r:id="rId24"/>
    <p:sldId id="297" r:id="rId25"/>
    <p:sldId id="305" r:id="rId26"/>
    <p:sldId id="306" r:id="rId27"/>
    <p:sldId id="307" r:id="rId28"/>
    <p:sldId id="310" r:id="rId29"/>
    <p:sldId id="311" r:id="rId30"/>
    <p:sldId id="312" r:id="rId31"/>
    <p:sldId id="309" r:id="rId32"/>
    <p:sldId id="313" r:id="rId33"/>
    <p:sldId id="314" r:id="rId34"/>
    <p:sldId id="321" r:id="rId35"/>
    <p:sldId id="319" r:id="rId36"/>
    <p:sldId id="324" r:id="rId37"/>
    <p:sldId id="325" r:id="rId38"/>
    <p:sldId id="326" r:id="rId39"/>
    <p:sldId id="328" r:id="rId40"/>
    <p:sldId id="329" r:id="rId41"/>
    <p:sldId id="33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81" autoAdjust="0"/>
  </p:normalViewPr>
  <p:slideViewPr>
    <p:cSldViewPr>
      <p:cViewPr varScale="1">
        <p:scale>
          <a:sx n="80" d="100"/>
          <a:sy n="80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8E910-9609-46A2-8033-915F174B7D12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4A15C-5EC8-409D-AB6E-1EEBEBC7CE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zhou@nus.edu.s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0900477@nus.edu.sg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vle.nus.edu.sg/forum/download_file.aspx?forumid=c30eaedc-f445-42c4-9ff0-de091e5832b2&amp;referrer=&amp;path=ed99329a-b549-423e-9927-adc4eb093b87\group2lab1.sq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CS2102-Lab3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Aggregate functions, nested queries, views </a:t>
            </a:r>
            <a:r>
              <a:rPr lang="en-US" b="1" strike="sngStrike" dirty="0" smtClean="0"/>
              <a:t>and triggers</a:t>
            </a:r>
            <a:endParaRPr lang="en-US" strike="sngStrik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 (Cont.)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 smtClean="0">
                <a:solidFill>
                  <a:srgbClr val="0000CC"/>
                </a:solidFill>
              </a:rPr>
              <a:t>SELECT </a:t>
            </a:r>
            <a:r>
              <a:rPr lang="en-US" sz="1800" dirty="0" err="1" smtClean="0">
                <a:solidFill>
                  <a:srgbClr val="0000CC"/>
                </a:solidFill>
              </a:rPr>
              <a:t>c.book</a:t>
            </a:r>
            <a:r>
              <a:rPr lang="en-US" sz="1800" dirty="0" smtClean="0">
                <a:solidFill>
                  <a:srgbClr val="0000CC"/>
                </a:solidFill>
              </a:rPr>
              <a:t>, </a:t>
            </a:r>
            <a:r>
              <a:rPr lang="en-US" sz="1800" dirty="0" err="1" smtClean="0">
                <a:solidFill>
                  <a:srgbClr val="0000CC"/>
                </a:solidFill>
              </a:rPr>
              <a:t>c.owner</a:t>
            </a:r>
            <a:r>
              <a:rPr lang="en-US" sz="1800" dirty="0" smtClean="0">
                <a:solidFill>
                  <a:srgbClr val="0000CC"/>
                </a:solidFill>
              </a:rPr>
              <a:t>, COUNT(*)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</a:rPr>
              <a:t>FROM copy c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</a:rPr>
              <a:t>GROUP BY </a:t>
            </a:r>
            <a:r>
              <a:rPr lang="en-US" sz="1800" dirty="0" err="1" smtClean="0">
                <a:solidFill>
                  <a:srgbClr val="0000CC"/>
                </a:solidFill>
              </a:rPr>
              <a:t>c.book</a:t>
            </a:r>
            <a:r>
              <a:rPr lang="en-US" sz="1800" dirty="0" smtClean="0">
                <a:solidFill>
                  <a:srgbClr val="0000CC"/>
                </a:solidFill>
              </a:rPr>
              <a:t> , </a:t>
            </a:r>
            <a:r>
              <a:rPr lang="en-US" sz="1800" dirty="0" err="1" smtClean="0">
                <a:solidFill>
                  <a:srgbClr val="0000CC"/>
                </a:solidFill>
              </a:rPr>
              <a:t>c.owner</a:t>
            </a:r>
            <a:endParaRPr lang="en-US" sz="1800" dirty="0" smtClean="0">
              <a:solidFill>
                <a:srgbClr val="0000CC"/>
              </a:solidFill>
            </a:endParaRPr>
          </a:p>
          <a:p>
            <a:endParaRPr lang="en-US" sz="1800" dirty="0" smtClean="0">
              <a:solidFill>
                <a:srgbClr val="0000CC"/>
              </a:solidFill>
            </a:endParaRPr>
          </a:p>
          <a:p>
            <a:r>
              <a:rPr lang="en-US" sz="1800" dirty="0" smtClean="0">
                <a:solidFill>
                  <a:srgbClr val="0000CC"/>
                </a:solidFill>
              </a:rPr>
              <a:t>SELECT </a:t>
            </a:r>
            <a:r>
              <a:rPr lang="en-US" sz="1800" dirty="0" err="1" smtClean="0">
                <a:solidFill>
                  <a:srgbClr val="0000CC"/>
                </a:solidFill>
              </a:rPr>
              <a:t>c.book</a:t>
            </a:r>
            <a:r>
              <a:rPr lang="en-US" sz="1800" dirty="0" smtClean="0">
                <a:solidFill>
                  <a:srgbClr val="0000CC"/>
                </a:solidFill>
              </a:rPr>
              <a:t>, COUNT(*)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</a:rPr>
              <a:t>FROM copy c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</a:rPr>
              <a:t>GROUP BY </a:t>
            </a:r>
            <a:r>
              <a:rPr lang="en-US" sz="1800" dirty="0" err="1" smtClean="0">
                <a:solidFill>
                  <a:srgbClr val="0000CC"/>
                </a:solidFill>
              </a:rPr>
              <a:t>c.book</a:t>
            </a:r>
            <a:r>
              <a:rPr lang="en-US" sz="1800" dirty="0" smtClean="0">
                <a:solidFill>
                  <a:srgbClr val="0000CC"/>
                </a:solidFill>
              </a:rPr>
              <a:t>, </a:t>
            </a:r>
            <a:r>
              <a:rPr lang="en-US" sz="1800" dirty="0" err="1" smtClean="0">
                <a:solidFill>
                  <a:srgbClr val="0000CC"/>
                </a:solidFill>
              </a:rPr>
              <a:t>c.owner</a:t>
            </a:r>
            <a:endParaRPr lang="en-US" sz="1800" dirty="0" smtClean="0">
              <a:solidFill>
                <a:srgbClr val="0000CC"/>
              </a:solidFill>
            </a:endParaRP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>
                <a:solidFill>
                  <a:srgbClr val="0000CC"/>
                </a:solidFill>
              </a:rPr>
              <a:t>SELECT </a:t>
            </a:r>
            <a:r>
              <a:rPr lang="en-US" sz="1800" dirty="0" err="1" smtClean="0">
                <a:solidFill>
                  <a:srgbClr val="0000CC"/>
                </a:solidFill>
              </a:rPr>
              <a:t>c.book</a:t>
            </a:r>
            <a:r>
              <a:rPr lang="en-US" sz="1800" dirty="0" smtClean="0">
                <a:solidFill>
                  <a:srgbClr val="0000CC"/>
                </a:solidFill>
              </a:rPr>
              <a:t>, </a:t>
            </a:r>
            <a:r>
              <a:rPr lang="en-US" sz="1800" dirty="0" err="1" smtClean="0">
                <a:solidFill>
                  <a:srgbClr val="0000CC"/>
                </a:solidFill>
              </a:rPr>
              <a:t>c.owner</a:t>
            </a:r>
            <a:r>
              <a:rPr lang="en-US" sz="1800" dirty="0" smtClean="0">
                <a:solidFill>
                  <a:srgbClr val="0000CC"/>
                </a:solidFill>
              </a:rPr>
              <a:t>, COUNT(*)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</a:rPr>
              <a:t>FROM copy c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</a:rPr>
              <a:t>GROUP BY </a:t>
            </a:r>
            <a:r>
              <a:rPr lang="en-US" sz="1800" dirty="0" err="1" smtClean="0">
                <a:solidFill>
                  <a:srgbClr val="0000CC"/>
                </a:solidFill>
              </a:rPr>
              <a:t>c.book</a:t>
            </a:r>
            <a:endParaRPr lang="en-US" sz="1800" dirty="0" smtClean="0">
              <a:solidFill>
                <a:srgbClr val="0000CC"/>
              </a:solidFill>
            </a:endParaRPr>
          </a:p>
          <a:p>
            <a:pPr>
              <a:buNone/>
            </a:pPr>
            <a:endParaRPr lang="en-US" sz="1800" dirty="0" smtClean="0">
              <a:solidFill>
                <a:srgbClr val="0000CC"/>
              </a:solidFill>
            </a:endParaRPr>
          </a:p>
          <a:p>
            <a:r>
              <a:rPr lang="en-US" sz="1800" dirty="0" smtClean="0">
                <a:solidFill>
                  <a:srgbClr val="0000CC"/>
                </a:solidFill>
              </a:rPr>
              <a:t>SELECT  </a:t>
            </a:r>
            <a:r>
              <a:rPr lang="en-US" sz="1800" dirty="0" err="1" smtClean="0">
                <a:solidFill>
                  <a:srgbClr val="0000CC"/>
                </a:solidFill>
              </a:rPr>
              <a:t>c.book</a:t>
            </a:r>
            <a:r>
              <a:rPr lang="en-US" sz="1800" dirty="0" smtClean="0">
                <a:solidFill>
                  <a:srgbClr val="0000CC"/>
                </a:solidFill>
              </a:rPr>
              <a:t>, count(</a:t>
            </a:r>
            <a:r>
              <a:rPr lang="en-US" sz="1800" dirty="0" err="1" smtClean="0">
                <a:solidFill>
                  <a:srgbClr val="0000CC"/>
                </a:solidFill>
              </a:rPr>
              <a:t>c.owner</a:t>
            </a:r>
            <a:r>
              <a:rPr lang="en-US" sz="1800" dirty="0" smtClean="0">
                <a:solidFill>
                  <a:srgbClr val="0000CC"/>
                </a:solidFill>
              </a:rPr>
              <a:t>)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</a:rPr>
              <a:t>FROM copy c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</a:rPr>
              <a:t>GROUP BY </a:t>
            </a:r>
            <a:r>
              <a:rPr lang="en-US" sz="1800" dirty="0" err="1" smtClean="0">
                <a:solidFill>
                  <a:srgbClr val="0000CC"/>
                </a:solidFill>
              </a:rPr>
              <a:t>c.book</a:t>
            </a:r>
            <a:endParaRPr lang="en-US" sz="1800" dirty="0" smtClean="0">
              <a:solidFill>
                <a:srgbClr val="0000CC"/>
              </a:solidFill>
            </a:endParaRP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0600" y="1524000"/>
            <a:ext cx="99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√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6800" y="2971800"/>
            <a:ext cx="99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√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4038600"/>
            <a:ext cx="99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×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76800" y="5257800"/>
            <a:ext cx="99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√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3200" dirty="0" smtClean="0"/>
              <a:t>Find the available books with the largest number of copies.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2667000"/>
            <a:ext cx="6553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SELECT </a:t>
            </a:r>
            <a:r>
              <a:rPr lang="en-US" sz="2400" b="1" dirty="0" err="1" smtClean="0">
                <a:solidFill>
                  <a:srgbClr val="0000CC"/>
                </a:solidFill>
              </a:rPr>
              <a:t>c.book</a:t>
            </a:r>
            <a:endParaRPr lang="en-US" sz="2400" b="1" dirty="0" smtClean="0">
              <a:solidFill>
                <a:srgbClr val="0000CC"/>
              </a:solidFill>
            </a:endParaRPr>
          </a:p>
          <a:p>
            <a:r>
              <a:rPr lang="en-US" sz="2400" b="1" dirty="0" smtClean="0">
                <a:solidFill>
                  <a:srgbClr val="0000CC"/>
                </a:solidFill>
              </a:rPr>
              <a:t>FROM copy c</a:t>
            </a:r>
          </a:p>
          <a:p>
            <a:r>
              <a:rPr lang="en-US" sz="2400" b="1" dirty="0" smtClean="0">
                <a:solidFill>
                  <a:srgbClr val="0000CC"/>
                </a:solidFill>
              </a:rPr>
              <a:t>WHERE </a:t>
            </a:r>
            <a:r>
              <a:rPr lang="en-US" sz="2400" b="1" dirty="0" err="1" smtClean="0">
                <a:solidFill>
                  <a:srgbClr val="0000CC"/>
                </a:solidFill>
              </a:rPr>
              <a:t>c.available</a:t>
            </a:r>
            <a:r>
              <a:rPr lang="en-US" sz="2400" b="1" dirty="0" smtClean="0">
                <a:solidFill>
                  <a:srgbClr val="0000CC"/>
                </a:solidFill>
              </a:rPr>
              <a:t>='TRUE'</a:t>
            </a:r>
          </a:p>
          <a:p>
            <a:r>
              <a:rPr lang="en-US" sz="2400" b="1" dirty="0" smtClean="0">
                <a:solidFill>
                  <a:srgbClr val="0000CC"/>
                </a:solidFill>
              </a:rPr>
              <a:t>GROUP BY </a:t>
            </a:r>
            <a:r>
              <a:rPr lang="en-US" sz="2400" b="1" dirty="0" err="1" smtClean="0">
                <a:solidFill>
                  <a:srgbClr val="0000CC"/>
                </a:solidFill>
              </a:rPr>
              <a:t>c.book</a:t>
            </a:r>
            <a:endParaRPr lang="en-US" sz="2400" b="1" dirty="0" smtClean="0">
              <a:solidFill>
                <a:srgbClr val="0000CC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HAVING</a:t>
            </a:r>
            <a:r>
              <a:rPr lang="en-US" sz="2400" b="1" dirty="0" smtClean="0">
                <a:solidFill>
                  <a:srgbClr val="0000CC"/>
                </a:solidFill>
              </a:rPr>
              <a:t> COUNT(*) </a:t>
            </a:r>
            <a:r>
              <a:rPr lang="en-US" sz="2400" b="1" dirty="0" smtClean="0">
                <a:solidFill>
                  <a:srgbClr val="FF0000"/>
                </a:solidFill>
              </a:rPr>
              <a:t>&gt;= ALL</a:t>
            </a:r>
            <a:r>
              <a:rPr lang="en-US" sz="2400" b="1" dirty="0" smtClean="0">
                <a:solidFill>
                  <a:srgbClr val="0000CC"/>
                </a:solidFill>
              </a:rPr>
              <a:t>(	</a:t>
            </a:r>
          </a:p>
          <a:p>
            <a:r>
              <a:rPr lang="en-US" sz="2400" b="1" dirty="0" smtClean="0">
                <a:solidFill>
                  <a:srgbClr val="0000CC"/>
                </a:solidFill>
              </a:rPr>
              <a:t>	SELECT COUNT(*) </a:t>
            </a:r>
          </a:p>
          <a:p>
            <a:r>
              <a:rPr lang="en-US" sz="2400" b="1" dirty="0" smtClean="0">
                <a:solidFill>
                  <a:srgbClr val="0000CC"/>
                </a:solidFill>
              </a:rPr>
              <a:t>	FROM copy c </a:t>
            </a:r>
          </a:p>
          <a:p>
            <a:r>
              <a:rPr lang="en-US" sz="2400" b="1" dirty="0" smtClean="0">
                <a:solidFill>
                  <a:srgbClr val="0000CC"/>
                </a:solidFill>
              </a:rPr>
              <a:t>	WHERE </a:t>
            </a:r>
            <a:r>
              <a:rPr lang="en-US" sz="2400" b="1" dirty="0" err="1" smtClean="0">
                <a:solidFill>
                  <a:srgbClr val="0000CC"/>
                </a:solidFill>
              </a:rPr>
              <a:t>c.available</a:t>
            </a:r>
            <a:r>
              <a:rPr lang="en-US" sz="2400" b="1" dirty="0" smtClean="0">
                <a:solidFill>
                  <a:srgbClr val="0000CC"/>
                </a:solidFill>
              </a:rPr>
              <a:t>='TRUE' 	GROUP BY </a:t>
            </a:r>
            <a:r>
              <a:rPr lang="en-US" sz="2400" b="1" dirty="0" err="1" smtClean="0">
                <a:solidFill>
                  <a:srgbClr val="0000CC"/>
                </a:solidFill>
              </a:rPr>
              <a:t>c.book</a:t>
            </a:r>
            <a:r>
              <a:rPr lang="en-US" sz="2400" b="1" dirty="0" smtClean="0">
                <a:solidFill>
                  <a:srgbClr val="0000CC"/>
                </a:solidFill>
              </a:rPr>
              <a:t>)</a:t>
            </a: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6324600" y="4495800"/>
            <a:ext cx="609600" cy="152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7239000" y="3733800"/>
            <a:ext cx="838200" cy="2514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***A column appearing in </a:t>
            </a:r>
            <a:r>
              <a:rPr lang="en-US" b="1" dirty="0" smtClean="0">
                <a:solidFill>
                  <a:srgbClr val="0000CC"/>
                </a:solidFill>
              </a:rPr>
              <a:t>HAVING</a:t>
            </a:r>
            <a:r>
              <a:rPr lang="en-US" b="1" dirty="0" smtClean="0">
                <a:solidFill>
                  <a:srgbClr val="FF0000"/>
                </a:solidFill>
              </a:rPr>
              <a:t> must also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it must also appear in </a:t>
            </a:r>
            <a:r>
              <a:rPr lang="en-US" b="1" dirty="0" smtClean="0">
                <a:solidFill>
                  <a:srgbClr val="0000CC"/>
                </a:solidFill>
              </a:rPr>
              <a:t>GROUP BY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2060"/>
                </a:solidFill>
              </a:rPr>
              <a:t>OR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appear as the argument to an aggregation operator,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/>
          <a:lstStyle/>
          <a:p>
            <a:r>
              <a:rPr lang="en-US" dirty="0" smtClean="0"/>
              <a:t>Question 3 (Cont.)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5178552"/>
          </a:xfrm>
        </p:spPr>
        <p:txBody>
          <a:bodyPr>
            <a:normAutofit fontScale="77500" lnSpcReduction="20000"/>
          </a:bodyPr>
          <a:lstStyle/>
          <a:p>
            <a:r>
              <a:rPr lang="en-US" sz="2300" dirty="0" smtClean="0">
                <a:solidFill>
                  <a:srgbClr val="0000CC"/>
                </a:solidFill>
              </a:rPr>
              <a:t>SELECT </a:t>
            </a:r>
            <a:r>
              <a:rPr lang="en-US" sz="2300" dirty="0" err="1" smtClean="0">
                <a:solidFill>
                  <a:srgbClr val="0000CC"/>
                </a:solidFill>
              </a:rPr>
              <a:t>c.book</a:t>
            </a:r>
            <a:endParaRPr lang="en-US" sz="23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2300" dirty="0" smtClean="0">
                <a:solidFill>
                  <a:srgbClr val="0000CC"/>
                </a:solidFill>
              </a:rPr>
              <a:t>FROM copy c</a:t>
            </a:r>
          </a:p>
          <a:p>
            <a:pPr>
              <a:buNone/>
            </a:pPr>
            <a:r>
              <a:rPr lang="en-US" sz="2300" dirty="0" smtClean="0">
                <a:solidFill>
                  <a:srgbClr val="0000CC"/>
                </a:solidFill>
              </a:rPr>
              <a:t>WHERE </a:t>
            </a:r>
            <a:r>
              <a:rPr lang="en-US" sz="2300" dirty="0" err="1" smtClean="0">
                <a:solidFill>
                  <a:srgbClr val="0000CC"/>
                </a:solidFill>
              </a:rPr>
              <a:t>c.available</a:t>
            </a:r>
            <a:r>
              <a:rPr lang="en-US" sz="2300" dirty="0" smtClean="0">
                <a:solidFill>
                  <a:srgbClr val="0000CC"/>
                </a:solidFill>
              </a:rPr>
              <a:t>='TRUE'</a:t>
            </a:r>
          </a:p>
          <a:p>
            <a:pPr>
              <a:buNone/>
            </a:pPr>
            <a:r>
              <a:rPr lang="en-US" sz="2300" dirty="0" smtClean="0">
                <a:solidFill>
                  <a:srgbClr val="0000CC"/>
                </a:solidFill>
              </a:rPr>
              <a:t>GROUP BY </a:t>
            </a:r>
            <a:r>
              <a:rPr lang="en-US" sz="2300" dirty="0" err="1" smtClean="0">
                <a:solidFill>
                  <a:srgbClr val="0000CC"/>
                </a:solidFill>
              </a:rPr>
              <a:t>c.book</a:t>
            </a:r>
            <a:endParaRPr lang="en-US" sz="23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2300" dirty="0" smtClean="0">
                <a:solidFill>
                  <a:srgbClr val="0000CC"/>
                </a:solidFill>
              </a:rPr>
              <a:t>HAVING </a:t>
            </a:r>
            <a:r>
              <a:rPr lang="en-US" sz="2300" dirty="0" err="1" smtClean="0">
                <a:solidFill>
                  <a:srgbClr val="0000CC"/>
                </a:solidFill>
              </a:rPr>
              <a:t>c.book</a:t>
            </a:r>
            <a:r>
              <a:rPr lang="en-US" sz="2300" dirty="0" smtClean="0">
                <a:solidFill>
                  <a:srgbClr val="0000CC"/>
                </a:solidFill>
              </a:rPr>
              <a:t> &gt;'978‘</a:t>
            </a:r>
          </a:p>
          <a:p>
            <a:endParaRPr lang="en-US" sz="1800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SELECT </a:t>
            </a:r>
            <a:r>
              <a:rPr lang="en-US" dirty="0" err="1" smtClean="0">
                <a:solidFill>
                  <a:srgbClr val="0000CC"/>
                </a:solidFill>
              </a:rPr>
              <a:t>c.book</a:t>
            </a:r>
            <a:endParaRPr lang="en-US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FROM copy c</a:t>
            </a: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WHERE </a:t>
            </a:r>
            <a:r>
              <a:rPr lang="en-US" dirty="0" err="1" smtClean="0">
                <a:solidFill>
                  <a:srgbClr val="0000CC"/>
                </a:solidFill>
              </a:rPr>
              <a:t>c.available</a:t>
            </a:r>
            <a:r>
              <a:rPr lang="en-US" dirty="0" smtClean="0">
                <a:solidFill>
                  <a:srgbClr val="0000CC"/>
                </a:solidFill>
              </a:rPr>
              <a:t>='TRUE'</a:t>
            </a: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GROUP BY </a:t>
            </a:r>
            <a:r>
              <a:rPr lang="en-US" dirty="0" err="1" smtClean="0">
                <a:solidFill>
                  <a:srgbClr val="0000CC"/>
                </a:solidFill>
              </a:rPr>
              <a:t>c.book</a:t>
            </a:r>
            <a:endParaRPr lang="en-US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HAVING </a:t>
            </a:r>
            <a:r>
              <a:rPr lang="en-US" dirty="0" err="1" smtClean="0">
                <a:solidFill>
                  <a:srgbClr val="0000CC"/>
                </a:solidFill>
              </a:rPr>
              <a:t>c.copy</a:t>
            </a:r>
            <a:r>
              <a:rPr lang="en-US" dirty="0" smtClean="0">
                <a:solidFill>
                  <a:srgbClr val="0000CC"/>
                </a:solidFill>
              </a:rPr>
              <a:t> &gt;2</a:t>
            </a:r>
            <a:endParaRPr lang="en-US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sz="2600" dirty="0" smtClean="0">
                <a:solidFill>
                  <a:srgbClr val="0000CC"/>
                </a:solidFill>
              </a:rPr>
              <a:t>SELECT </a:t>
            </a:r>
            <a:r>
              <a:rPr lang="en-US" sz="2600" dirty="0" err="1" smtClean="0">
                <a:solidFill>
                  <a:srgbClr val="0000CC"/>
                </a:solidFill>
              </a:rPr>
              <a:t>c.book</a:t>
            </a:r>
            <a:endParaRPr lang="en-US" sz="26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2600" dirty="0" smtClean="0">
                <a:solidFill>
                  <a:srgbClr val="0000CC"/>
                </a:solidFill>
              </a:rPr>
              <a:t>FROM copy c</a:t>
            </a:r>
          </a:p>
          <a:p>
            <a:pPr>
              <a:buNone/>
            </a:pPr>
            <a:r>
              <a:rPr lang="en-US" sz="2600" dirty="0" smtClean="0">
                <a:solidFill>
                  <a:srgbClr val="0000CC"/>
                </a:solidFill>
              </a:rPr>
              <a:t>WHERE </a:t>
            </a:r>
            <a:r>
              <a:rPr lang="en-US" sz="2600" dirty="0" err="1" smtClean="0">
                <a:solidFill>
                  <a:srgbClr val="0000CC"/>
                </a:solidFill>
              </a:rPr>
              <a:t>c.available</a:t>
            </a:r>
            <a:r>
              <a:rPr lang="en-US" sz="2600" dirty="0" smtClean="0">
                <a:solidFill>
                  <a:srgbClr val="0000CC"/>
                </a:solidFill>
              </a:rPr>
              <a:t>='TRUE'</a:t>
            </a:r>
          </a:p>
          <a:p>
            <a:pPr>
              <a:buNone/>
            </a:pPr>
            <a:r>
              <a:rPr lang="en-US" sz="2600" dirty="0" smtClean="0">
                <a:solidFill>
                  <a:srgbClr val="0000CC"/>
                </a:solidFill>
              </a:rPr>
              <a:t>GROUP BY </a:t>
            </a:r>
            <a:r>
              <a:rPr lang="en-US" sz="2600" dirty="0" err="1" smtClean="0">
                <a:solidFill>
                  <a:srgbClr val="0000CC"/>
                </a:solidFill>
              </a:rPr>
              <a:t>c.book</a:t>
            </a:r>
            <a:endParaRPr lang="en-US" sz="26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2600" dirty="0" smtClean="0">
                <a:solidFill>
                  <a:srgbClr val="0000CC"/>
                </a:solidFill>
              </a:rPr>
              <a:t>HAVING  </a:t>
            </a:r>
            <a:r>
              <a:rPr lang="en-US" sz="2600" dirty="0" smtClean="0">
                <a:solidFill>
                  <a:srgbClr val="FF0000"/>
                </a:solidFill>
              </a:rPr>
              <a:t>COUNT</a:t>
            </a:r>
            <a:r>
              <a:rPr lang="en-US" sz="2600" dirty="0" smtClean="0">
                <a:solidFill>
                  <a:srgbClr val="0000CC"/>
                </a:solidFill>
              </a:rPr>
              <a:t>(</a:t>
            </a:r>
            <a:r>
              <a:rPr lang="en-US" sz="2600" dirty="0" err="1" smtClean="0">
                <a:solidFill>
                  <a:srgbClr val="0000CC"/>
                </a:solidFill>
              </a:rPr>
              <a:t>c.copy</a:t>
            </a:r>
            <a:r>
              <a:rPr lang="en-US" sz="2600" dirty="0" smtClean="0">
                <a:solidFill>
                  <a:srgbClr val="0000CC"/>
                </a:solidFill>
              </a:rPr>
              <a:t>) &gt;2</a:t>
            </a:r>
            <a:endParaRPr lang="en-US" sz="2600" dirty="0" smtClean="0"/>
          </a:p>
          <a:p>
            <a:pPr>
              <a:buNone/>
            </a:pPr>
            <a:endParaRPr lang="en-US" sz="1800" dirty="0" smtClean="0">
              <a:solidFill>
                <a:srgbClr val="0000CC"/>
              </a:solidFill>
            </a:endParaRP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0600" y="1752600"/>
            <a:ext cx="99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√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4400" y="5257800"/>
            <a:ext cx="99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√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0600" y="3657600"/>
            <a:ext cx="99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×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*Difference between OP ALL and OP ANY. (</a:t>
            </a:r>
            <a:r>
              <a:rPr lang="en-US" dirty="0" smtClean="0"/>
              <a:t>OP={&lt;,&lt;=,=,&lt;&gt;,&gt;=,&gt;}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Example: Query set: {1,2,3}</a:t>
            </a:r>
            <a:endParaRPr lang="en-US" dirty="0" smtClean="0"/>
          </a:p>
          <a:p>
            <a:pPr lvl="1"/>
            <a:r>
              <a:rPr lang="en-US" dirty="0" smtClean="0"/>
              <a:t>2</a:t>
            </a:r>
            <a:r>
              <a:rPr lang="en-US" dirty="0" smtClean="0">
                <a:solidFill>
                  <a:srgbClr val="FF0000"/>
                </a:solidFill>
              </a:rPr>
              <a:t>&gt;ALL </a:t>
            </a:r>
            <a:r>
              <a:rPr lang="en-US" dirty="0" smtClean="0"/>
              <a:t>{1,2,3}   return </a:t>
            </a:r>
            <a:r>
              <a:rPr lang="en-US" dirty="0" smtClean="0">
                <a:solidFill>
                  <a:srgbClr val="FF0000"/>
                </a:solidFill>
              </a:rPr>
              <a:t>FALSE ; </a:t>
            </a:r>
            <a:r>
              <a:rPr lang="en-US" dirty="0" smtClean="0"/>
              <a:t>if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&gt; ALL</a:t>
            </a:r>
            <a:r>
              <a:rPr lang="en-US" dirty="0" smtClean="0"/>
              <a:t>{1,0</a:t>
            </a:r>
            <a:r>
              <a:rPr lang="en-US" dirty="0" smtClean="0"/>
              <a:t>,-1} return true</a:t>
            </a:r>
          </a:p>
          <a:p>
            <a:pPr lvl="1"/>
            <a:r>
              <a:rPr lang="en-US" dirty="0" smtClean="0"/>
              <a:t>2</a:t>
            </a:r>
            <a:r>
              <a:rPr lang="en-US" dirty="0" smtClean="0">
                <a:solidFill>
                  <a:srgbClr val="FF0000"/>
                </a:solidFill>
              </a:rPr>
              <a:t>&gt; ANY </a:t>
            </a:r>
            <a:r>
              <a:rPr lang="en-US" dirty="0" smtClean="0"/>
              <a:t>{1,2,3} return </a:t>
            </a:r>
            <a:r>
              <a:rPr lang="en-US" dirty="0" smtClean="0">
                <a:solidFill>
                  <a:srgbClr val="FF0000"/>
                </a:solidFill>
              </a:rPr>
              <a:t>TRUE</a:t>
            </a:r>
            <a:r>
              <a:rPr lang="en-US" dirty="0" smtClean="0"/>
              <a:t> (since 2&gt;1,); if </a:t>
            </a:r>
            <a:r>
              <a:rPr lang="en-US" dirty="0" smtClean="0"/>
              <a:t>2&gt;</a:t>
            </a:r>
            <a:r>
              <a:rPr lang="en-US" dirty="0" smtClean="0">
                <a:solidFill>
                  <a:srgbClr val="FF0000"/>
                </a:solidFill>
              </a:rPr>
              <a:t>ANY</a:t>
            </a:r>
            <a:r>
              <a:rPr lang="en-US" dirty="0" smtClean="0"/>
              <a:t> {2,3,4</a:t>
            </a:r>
            <a:r>
              <a:rPr lang="en-US" dirty="0" smtClean="0"/>
              <a:t>} return false</a:t>
            </a:r>
          </a:p>
          <a:p>
            <a:r>
              <a:rPr lang="en-US" dirty="0" smtClean="0"/>
              <a:t>Intuitively</a:t>
            </a:r>
          </a:p>
          <a:p>
            <a:pPr lvl="1"/>
            <a:r>
              <a:rPr lang="en-US" dirty="0" smtClean="0"/>
              <a:t>It must be </a:t>
            </a:r>
            <a:r>
              <a:rPr lang="en-US" dirty="0" smtClean="0">
                <a:solidFill>
                  <a:srgbClr val="FF0000"/>
                </a:solidFill>
              </a:rPr>
              <a:t>very rows</a:t>
            </a:r>
            <a:r>
              <a:rPr lang="en-US" dirty="0" smtClean="0"/>
              <a:t> make the comparison TRUE, in order for </a:t>
            </a:r>
            <a:r>
              <a:rPr lang="en-US" dirty="0" smtClean="0">
                <a:solidFill>
                  <a:srgbClr val="FF0000"/>
                </a:solidFill>
              </a:rPr>
              <a:t>OP ALL </a:t>
            </a:r>
            <a:r>
              <a:rPr lang="en-US" dirty="0" smtClean="0"/>
              <a:t>to return TRUE</a:t>
            </a:r>
          </a:p>
          <a:p>
            <a:pPr lvl="1"/>
            <a:r>
              <a:rPr lang="en-US" dirty="0" smtClean="0"/>
              <a:t>It must be </a:t>
            </a:r>
            <a:r>
              <a:rPr lang="en-US" dirty="0" smtClean="0">
                <a:solidFill>
                  <a:srgbClr val="FF0000"/>
                </a:solidFill>
              </a:rPr>
              <a:t>one row </a:t>
            </a:r>
            <a:r>
              <a:rPr lang="en-US" dirty="0" smtClean="0"/>
              <a:t>makes the comparison TRUE, in order for </a:t>
            </a:r>
            <a:r>
              <a:rPr lang="en-US" dirty="0" smtClean="0">
                <a:solidFill>
                  <a:srgbClr val="FF0000"/>
                </a:solidFill>
              </a:rPr>
              <a:t>OP ANY </a:t>
            </a:r>
            <a:r>
              <a:rPr lang="en-US" dirty="0" smtClean="0"/>
              <a:t>to return TRUE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Find the names of the students that have borrowed some book by ‘Charles Dickens.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2667000"/>
            <a:ext cx="6553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SELECT s.name</a:t>
            </a:r>
          </a:p>
          <a:p>
            <a:r>
              <a:rPr lang="en-US" sz="2400" b="1" dirty="0" smtClean="0">
                <a:solidFill>
                  <a:srgbClr val="0000CC"/>
                </a:solidFill>
              </a:rPr>
              <a:t>FROM student s, loan l, book b</a:t>
            </a:r>
          </a:p>
          <a:p>
            <a:r>
              <a:rPr lang="en-US" sz="2400" b="1" dirty="0" smtClean="0">
                <a:solidFill>
                  <a:srgbClr val="0000CC"/>
                </a:solidFill>
              </a:rPr>
              <a:t>WHERE </a:t>
            </a:r>
            <a:r>
              <a:rPr lang="en-US" sz="2400" b="1" dirty="0" err="1" smtClean="0">
                <a:solidFill>
                  <a:srgbClr val="0000CC"/>
                </a:solidFill>
              </a:rPr>
              <a:t>l.borrower</a:t>
            </a:r>
            <a:r>
              <a:rPr lang="en-US" sz="2400" b="1" dirty="0" smtClean="0">
                <a:solidFill>
                  <a:srgbClr val="0000CC"/>
                </a:solidFill>
              </a:rPr>
              <a:t>=</a:t>
            </a:r>
            <a:r>
              <a:rPr lang="en-US" sz="2400" b="1" dirty="0" err="1" smtClean="0">
                <a:solidFill>
                  <a:srgbClr val="0000CC"/>
                </a:solidFill>
              </a:rPr>
              <a:t>s.email</a:t>
            </a:r>
            <a:r>
              <a:rPr lang="en-US" sz="2400" b="1" dirty="0" smtClean="0">
                <a:solidFill>
                  <a:srgbClr val="0000CC"/>
                </a:solidFill>
              </a:rPr>
              <a:t> AND </a:t>
            </a:r>
            <a:r>
              <a:rPr lang="en-US" sz="2400" b="1" dirty="0" err="1" smtClean="0">
                <a:solidFill>
                  <a:srgbClr val="0000CC"/>
                </a:solidFill>
              </a:rPr>
              <a:t>l.book</a:t>
            </a:r>
            <a:r>
              <a:rPr lang="en-US" sz="2400" b="1" dirty="0" smtClean="0">
                <a:solidFill>
                  <a:srgbClr val="0000CC"/>
                </a:solidFill>
              </a:rPr>
              <a:t>=b.ISBN13 AND </a:t>
            </a:r>
            <a:r>
              <a:rPr lang="en-US" sz="2400" b="1" dirty="0" err="1" smtClean="0">
                <a:solidFill>
                  <a:srgbClr val="0000CC"/>
                </a:solidFill>
              </a:rPr>
              <a:t>b.authors</a:t>
            </a:r>
            <a:r>
              <a:rPr lang="en-US" sz="2400" b="1" dirty="0" smtClean="0">
                <a:solidFill>
                  <a:srgbClr val="0000CC"/>
                </a:solidFill>
              </a:rPr>
              <a:t>='Charles Dickens'</a:t>
            </a:r>
            <a:endParaRPr lang="en-US" sz="24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Find the number of different books by ‘Charles Dickens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6800" y="2438400"/>
            <a:ext cx="6553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CC"/>
                </a:solidFill>
              </a:rPr>
              <a:t>SELECT COUNT(*)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FROM book b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WHERE </a:t>
            </a:r>
            <a:r>
              <a:rPr lang="en-US" sz="2400" dirty="0" err="1" smtClean="0">
                <a:solidFill>
                  <a:srgbClr val="0000CC"/>
                </a:solidFill>
              </a:rPr>
              <a:t>b.authors</a:t>
            </a:r>
            <a:r>
              <a:rPr lang="en-US" sz="2400" dirty="0" smtClean="0">
                <a:solidFill>
                  <a:srgbClr val="0000CC"/>
                </a:solidFill>
              </a:rPr>
              <a:t>='Charles Dickens'</a:t>
            </a:r>
            <a:endParaRPr lang="en-US" sz="24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Question 6***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Find the names of the different students that have borrowed all the books by ‘Charles Dickens’. Use aggregate functions.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2819400"/>
            <a:ext cx="6553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CC"/>
                </a:solidFill>
              </a:rPr>
              <a:t>SELECT s.name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FROM student s, loan l, book b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WHERE </a:t>
            </a:r>
            <a:r>
              <a:rPr lang="en-US" sz="2400" dirty="0" err="1" smtClean="0">
                <a:solidFill>
                  <a:srgbClr val="0000CC"/>
                </a:solidFill>
              </a:rPr>
              <a:t>l.borrower</a:t>
            </a:r>
            <a:r>
              <a:rPr lang="en-US" sz="2400" dirty="0" smtClean="0">
                <a:solidFill>
                  <a:srgbClr val="0000CC"/>
                </a:solidFill>
              </a:rPr>
              <a:t>=</a:t>
            </a:r>
            <a:r>
              <a:rPr lang="en-US" sz="2400" dirty="0" err="1" smtClean="0">
                <a:solidFill>
                  <a:srgbClr val="0000CC"/>
                </a:solidFill>
              </a:rPr>
              <a:t>s.email</a:t>
            </a:r>
            <a:r>
              <a:rPr lang="en-US" sz="2400" dirty="0" smtClean="0">
                <a:solidFill>
                  <a:srgbClr val="0000CC"/>
                </a:solidFill>
              </a:rPr>
              <a:t> AND </a:t>
            </a:r>
            <a:r>
              <a:rPr lang="en-US" sz="2400" dirty="0" err="1" smtClean="0">
                <a:solidFill>
                  <a:srgbClr val="0000CC"/>
                </a:solidFill>
              </a:rPr>
              <a:t>l.book</a:t>
            </a:r>
            <a:r>
              <a:rPr lang="en-US" sz="2400" dirty="0" smtClean="0">
                <a:solidFill>
                  <a:srgbClr val="0000CC"/>
                </a:solidFill>
              </a:rPr>
              <a:t>=b.ISBN13 AND </a:t>
            </a:r>
            <a:r>
              <a:rPr lang="en-US" sz="2400" dirty="0" err="1" smtClean="0">
                <a:solidFill>
                  <a:srgbClr val="0000CC"/>
                </a:solidFill>
              </a:rPr>
              <a:t>b.authors</a:t>
            </a:r>
            <a:r>
              <a:rPr lang="en-US" sz="2400" dirty="0" smtClean="0">
                <a:solidFill>
                  <a:srgbClr val="0000CC"/>
                </a:solidFill>
              </a:rPr>
              <a:t>='Charles Dickens'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GROUP BY s.name, </a:t>
            </a:r>
            <a:r>
              <a:rPr lang="en-US" sz="2400" dirty="0" err="1" smtClean="0">
                <a:solidFill>
                  <a:srgbClr val="0000CC"/>
                </a:solidFill>
              </a:rPr>
              <a:t>s.email</a:t>
            </a:r>
            <a:endParaRPr lang="en-US" sz="2400" dirty="0" smtClean="0">
              <a:solidFill>
                <a:srgbClr val="0000CC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HAVING COUNT(DISTINCT b.ISBN13) </a:t>
            </a:r>
            <a:r>
              <a:rPr lang="en-US" sz="2400" dirty="0" smtClean="0">
                <a:solidFill>
                  <a:srgbClr val="0000CC"/>
                </a:solidFill>
              </a:rPr>
              <a:t>= 	(SELECT COUNT(*)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	FROM book b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	WHERE </a:t>
            </a:r>
            <a:r>
              <a:rPr lang="en-US" sz="2400" dirty="0" err="1" smtClean="0">
                <a:solidFill>
                  <a:srgbClr val="0000CC"/>
                </a:solidFill>
              </a:rPr>
              <a:t>b.authors</a:t>
            </a:r>
            <a:r>
              <a:rPr lang="en-US" sz="2400" dirty="0" smtClean="0">
                <a:solidFill>
                  <a:srgbClr val="0000CC"/>
                </a:solidFill>
              </a:rPr>
              <a:t>='Charles Dickens')</a:t>
            </a:r>
          </a:p>
        </p:txBody>
      </p:sp>
      <p:sp>
        <p:nvSpPr>
          <p:cNvPr id="7" name="Right Brace 6"/>
          <p:cNvSpPr/>
          <p:nvPr/>
        </p:nvSpPr>
        <p:spPr>
          <a:xfrm>
            <a:off x="7162800" y="2743200"/>
            <a:ext cx="838200" cy="1905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7543800" y="5562600"/>
            <a:ext cx="5334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6(Cont.)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905000"/>
            <a:ext cx="6553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CC"/>
                </a:solidFill>
              </a:rPr>
              <a:t>SELECT s.name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FROM student s, loan l, book b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WHERE </a:t>
            </a:r>
            <a:r>
              <a:rPr lang="en-US" sz="2400" dirty="0" err="1" smtClean="0">
                <a:solidFill>
                  <a:srgbClr val="0000CC"/>
                </a:solidFill>
              </a:rPr>
              <a:t>l.borrower</a:t>
            </a:r>
            <a:r>
              <a:rPr lang="en-US" sz="2400" dirty="0" smtClean="0">
                <a:solidFill>
                  <a:srgbClr val="0000CC"/>
                </a:solidFill>
              </a:rPr>
              <a:t>=</a:t>
            </a:r>
            <a:r>
              <a:rPr lang="en-US" sz="2400" dirty="0" err="1" smtClean="0">
                <a:solidFill>
                  <a:srgbClr val="0000CC"/>
                </a:solidFill>
              </a:rPr>
              <a:t>s.email</a:t>
            </a:r>
            <a:r>
              <a:rPr lang="en-US" sz="2400" dirty="0" smtClean="0">
                <a:solidFill>
                  <a:srgbClr val="0000CC"/>
                </a:solidFill>
              </a:rPr>
              <a:t> AND </a:t>
            </a:r>
            <a:r>
              <a:rPr lang="en-US" sz="2400" dirty="0" err="1" smtClean="0">
                <a:solidFill>
                  <a:srgbClr val="0000CC"/>
                </a:solidFill>
              </a:rPr>
              <a:t>l.book</a:t>
            </a:r>
            <a:r>
              <a:rPr lang="en-US" sz="2400" dirty="0" smtClean="0">
                <a:solidFill>
                  <a:srgbClr val="0000CC"/>
                </a:solidFill>
              </a:rPr>
              <a:t>=b.ISBN13 AND </a:t>
            </a:r>
            <a:r>
              <a:rPr lang="en-US" sz="2400" dirty="0" err="1" smtClean="0">
                <a:solidFill>
                  <a:srgbClr val="0000CC"/>
                </a:solidFill>
              </a:rPr>
              <a:t>b.authors</a:t>
            </a:r>
            <a:r>
              <a:rPr lang="en-US" sz="2400" dirty="0" smtClean="0">
                <a:solidFill>
                  <a:srgbClr val="0000CC"/>
                </a:solidFill>
              </a:rPr>
              <a:t>='Charles Dickens'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GROUP BY s.name, </a:t>
            </a:r>
            <a:r>
              <a:rPr lang="en-US" sz="2400" dirty="0" err="1" smtClean="0">
                <a:solidFill>
                  <a:srgbClr val="0000CC"/>
                </a:solidFill>
              </a:rPr>
              <a:t>s.email</a:t>
            </a:r>
            <a:endParaRPr lang="en-US" sz="2400" dirty="0" smtClean="0">
              <a:solidFill>
                <a:srgbClr val="0000CC"/>
              </a:solidFill>
            </a:endParaRPr>
          </a:p>
          <a:p>
            <a:r>
              <a:rPr lang="en-US" sz="2400" dirty="0" smtClean="0">
                <a:solidFill>
                  <a:srgbClr val="0000CC"/>
                </a:solidFill>
              </a:rPr>
              <a:t>HAVING COUNT(DISTINCT b.ISBN13) = 	(SELECT COUNT(*)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	FROM book b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	WHERE </a:t>
            </a:r>
            <a:r>
              <a:rPr lang="en-US" sz="2400" dirty="0" err="1" smtClean="0">
                <a:solidFill>
                  <a:srgbClr val="0000CC"/>
                </a:solidFill>
              </a:rPr>
              <a:t>b.authors</a:t>
            </a:r>
            <a:r>
              <a:rPr lang="en-US" sz="2400" dirty="0" smtClean="0">
                <a:solidFill>
                  <a:srgbClr val="0000CC"/>
                </a:solidFill>
              </a:rPr>
              <a:t>='Charles Dickens')</a:t>
            </a:r>
          </a:p>
        </p:txBody>
      </p:sp>
      <p:sp>
        <p:nvSpPr>
          <p:cNvPr id="5" name="Oval 4"/>
          <p:cNvSpPr/>
          <p:nvPr/>
        </p:nvSpPr>
        <p:spPr>
          <a:xfrm>
            <a:off x="3505200" y="4114800"/>
            <a:ext cx="16764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81400" y="3733800"/>
            <a:ext cx="16764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Find the names of students who owned a copy of book whose title contains ‘computer’ with more than 100 pages. Use nested queries. This is not the preferred answer.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3072348"/>
            <a:ext cx="6553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CC"/>
                </a:solidFill>
              </a:rPr>
              <a:t>SELECT s.name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FROM student s, copy c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WHERE </a:t>
            </a:r>
            <a:r>
              <a:rPr lang="en-US" sz="2400" dirty="0" err="1" smtClean="0">
                <a:solidFill>
                  <a:srgbClr val="0000CC"/>
                </a:solidFill>
              </a:rPr>
              <a:t>c.owner</a:t>
            </a:r>
            <a:r>
              <a:rPr lang="en-US" sz="2400" dirty="0" smtClean="0">
                <a:solidFill>
                  <a:srgbClr val="0000CC"/>
                </a:solidFill>
              </a:rPr>
              <a:t>=</a:t>
            </a:r>
            <a:r>
              <a:rPr lang="en-US" sz="2400" dirty="0" err="1" smtClean="0">
                <a:solidFill>
                  <a:srgbClr val="0000CC"/>
                </a:solidFill>
              </a:rPr>
              <a:t>s.email</a:t>
            </a:r>
            <a:r>
              <a:rPr lang="en-US" sz="2400" dirty="0" smtClean="0">
                <a:solidFill>
                  <a:srgbClr val="0000CC"/>
                </a:solidFill>
              </a:rPr>
              <a:t> AND </a:t>
            </a:r>
            <a:r>
              <a:rPr lang="en-US" sz="2400" dirty="0" err="1" smtClean="0">
                <a:solidFill>
                  <a:srgbClr val="0000CC"/>
                </a:solidFill>
              </a:rPr>
              <a:t>c.book</a:t>
            </a:r>
            <a:r>
              <a:rPr lang="en-US" sz="2400" dirty="0" smtClean="0">
                <a:solidFill>
                  <a:srgbClr val="0000CC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IN </a:t>
            </a:r>
            <a:r>
              <a:rPr lang="en-US" sz="2400" dirty="0" smtClean="0">
                <a:solidFill>
                  <a:srgbClr val="0000CC"/>
                </a:solidFill>
              </a:rPr>
              <a:t>(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SELECT b.ISBN13 FROM book b WHERE </a:t>
            </a:r>
            <a:r>
              <a:rPr lang="en-US" sz="2400" dirty="0" err="1" smtClean="0">
                <a:solidFill>
                  <a:srgbClr val="0000CC"/>
                </a:solidFill>
              </a:rPr>
              <a:t>b.title</a:t>
            </a:r>
            <a:r>
              <a:rPr lang="en-US" sz="2400" dirty="0" smtClean="0">
                <a:solidFill>
                  <a:srgbClr val="0000CC"/>
                </a:solidFill>
              </a:rPr>
              <a:t> LIKE '%Computer%' AND </a:t>
            </a:r>
            <a:r>
              <a:rPr lang="en-US" sz="2400" dirty="0" err="1" smtClean="0">
                <a:solidFill>
                  <a:srgbClr val="0000CC"/>
                </a:solidFill>
              </a:rPr>
              <a:t>b.pages</a:t>
            </a:r>
            <a:r>
              <a:rPr lang="en-US" sz="2400" dirty="0" smtClean="0">
                <a:solidFill>
                  <a:srgbClr val="0000CC"/>
                </a:solidFill>
              </a:rPr>
              <a:t> &gt; 100)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Zhou </a:t>
            </a:r>
            <a:r>
              <a:rPr lang="en-US" dirty="0" err="1" smtClean="0"/>
              <a:t>Jingbo</a:t>
            </a:r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jzhou@nus.edu.sg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             </a:t>
            </a:r>
            <a:r>
              <a:rPr lang="en-US" dirty="0" smtClean="0">
                <a:hlinkClick r:id="rId4"/>
              </a:rPr>
              <a:t>g0900477@nus.edu.sg</a:t>
            </a:r>
            <a:endParaRPr lang="en-US" dirty="0" smtClean="0"/>
          </a:p>
          <a:p>
            <a:r>
              <a:rPr lang="en-US" dirty="0" smtClean="0"/>
              <a:t>Lab: DB Research Lab-1</a:t>
            </a:r>
          </a:p>
          <a:p>
            <a:endParaRPr lang="en-US" dirty="0" smtClean="0"/>
          </a:p>
          <a:p>
            <a:r>
              <a:rPr lang="en-US" dirty="0" smtClean="0"/>
              <a:t>Notes:</a:t>
            </a:r>
          </a:p>
          <a:p>
            <a:r>
              <a:rPr lang="en-US" dirty="0" smtClean="0"/>
              <a:t>Lab1=&gt;lab2=&gt;lab3 what different?</a:t>
            </a:r>
          </a:p>
          <a:p>
            <a:pPr>
              <a:buNone/>
            </a:pPr>
            <a:r>
              <a:rPr lang="en-US" dirty="0" smtClean="0"/>
              <a:t>     Hard=&gt;harder=&gt;hardest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Every note is important, but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*</a:t>
            </a:r>
            <a:r>
              <a:rPr lang="en-US" dirty="0" smtClean="0"/>
              <a:t>  is very important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**</a:t>
            </a:r>
            <a:r>
              <a:rPr lang="en-US" dirty="0" smtClean="0"/>
              <a:t>  is very very important (always test)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***</a:t>
            </a:r>
            <a:r>
              <a:rPr lang="en-US" dirty="0" smtClean="0"/>
              <a:t> is very </a:t>
            </a:r>
            <a:r>
              <a:rPr lang="en-US" dirty="0" err="1" smtClean="0"/>
              <a:t>very</a:t>
            </a:r>
            <a:r>
              <a:rPr lang="en-US" dirty="0" smtClean="0"/>
              <a:t> </a:t>
            </a:r>
            <a:r>
              <a:rPr lang="en-US" dirty="0" err="1" smtClean="0"/>
              <a:t>very</a:t>
            </a:r>
            <a:r>
              <a:rPr lang="en-US" dirty="0" smtClean="0"/>
              <a:t> important (test every time)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019800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NOTE: they are only my understanding, Prof </a:t>
            </a:r>
            <a:r>
              <a:rPr lang="en-US" sz="2400" b="1" dirty="0" err="1" smtClean="0">
                <a:solidFill>
                  <a:srgbClr val="FF0000"/>
                </a:solidFill>
              </a:rPr>
              <a:t>Stephane</a:t>
            </a:r>
            <a:r>
              <a:rPr lang="en-US" sz="2400" b="1" dirty="0" smtClean="0">
                <a:solidFill>
                  <a:srgbClr val="FF0000"/>
                </a:solidFill>
              </a:rPr>
              <a:t> may not agree!!!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2514600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SELECT name FROM student WHERE email </a:t>
            </a:r>
            <a:r>
              <a:rPr lang="en-US" sz="2400" dirty="0" smtClean="0">
                <a:solidFill>
                  <a:srgbClr val="FF0000"/>
                </a:solidFill>
              </a:rPr>
              <a:t>= ANY</a:t>
            </a:r>
          </a:p>
          <a:p>
            <a:r>
              <a:rPr lang="en-US" sz="2400" dirty="0" smtClean="0"/>
              <a:t>    (SELECT owner FROM copy WHERE book IN</a:t>
            </a:r>
          </a:p>
          <a:p>
            <a:r>
              <a:rPr lang="en-US" sz="2400" dirty="0" smtClean="0"/>
              <a:t>        (SELECT isbn13 FROM book WHERE title like '%Computer%' AND pages &gt; 100))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655638"/>
          </a:xfrm>
        </p:spPr>
        <p:txBody>
          <a:bodyPr/>
          <a:lstStyle/>
          <a:p>
            <a:r>
              <a:rPr lang="en-US" dirty="0" smtClean="0"/>
              <a:t>Question 7(Cont.)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990600"/>
            <a:ext cx="6553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CC"/>
                </a:solidFill>
              </a:rPr>
              <a:t>SELECT s.name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FROM student s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WHERE </a:t>
            </a:r>
            <a:r>
              <a:rPr lang="en-US" sz="2400" dirty="0" err="1" smtClean="0">
                <a:solidFill>
                  <a:srgbClr val="0000CC"/>
                </a:solidFill>
              </a:rPr>
              <a:t>s.email</a:t>
            </a:r>
            <a:r>
              <a:rPr lang="en-US" sz="2400" dirty="0" smtClean="0">
                <a:solidFill>
                  <a:srgbClr val="0000CC"/>
                </a:solidFill>
              </a:rPr>
              <a:t> IN (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SELECT </a:t>
            </a:r>
            <a:r>
              <a:rPr lang="en-US" sz="2400" dirty="0" err="1" smtClean="0">
                <a:solidFill>
                  <a:srgbClr val="0000CC"/>
                </a:solidFill>
              </a:rPr>
              <a:t>c.owner</a:t>
            </a:r>
            <a:r>
              <a:rPr lang="en-US" sz="2400" dirty="0" smtClean="0">
                <a:solidFill>
                  <a:srgbClr val="0000CC"/>
                </a:solidFill>
              </a:rPr>
              <a:t> FROM copy c WHERE </a:t>
            </a:r>
            <a:r>
              <a:rPr lang="en-US" sz="2400" dirty="0" err="1" smtClean="0">
                <a:solidFill>
                  <a:srgbClr val="0000CC"/>
                </a:solidFill>
              </a:rPr>
              <a:t>c.book</a:t>
            </a:r>
            <a:r>
              <a:rPr lang="en-US" sz="2400" dirty="0" smtClean="0">
                <a:solidFill>
                  <a:srgbClr val="0000CC"/>
                </a:solidFill>
              </a:rPr>
              <a:t> IN (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SELECT b.ISBN13 FROM book b WHERE </a:t>
            </a:r>
            <a:r>
              <a:rPr lang="en-US" sz="2400" dirty="0" err="1" smtClean="0">
                <a:solidFill>
                  <a:srgbClr val="0000CC"/>
                </a:solidFill>
              </a:rPr>
              <a:t>b.title</a:t>
            </a:r>
            <a:r>
              <a:rPr lang="en-US" sz="2400" dirty="0" smtClean="0">
                <a:solidFill>
                  <a:srgbClr val="0000CC"/>
                </a:solidFill>
              </a:rPr>
              <a:t> LIKE '%computer%' AND </a:t>
            </a:r>
            <a:r>
              <a:rPr lang="en-US" sz="2400" dirty="0" err="1" smtClean="0">
                <a:solidFill>
                  <a:srgbClr val="0000CC"/>
                </a:solidFill>
              </a:rPr>
              <a:t>b.pages</a:t>
            </a:r>
            <a:r>
              <a:rPr lang="en-US" sz="2400" dirty="0" smtClean="0">
                <a:solidFill>
                  <a:srgbClr val="0000CC"/>
                </a:solidFill>
              </a:rPr>
              <a:t> &gt; 100))  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4495800"/>
            <a:ext cx="6553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CC"/>
                </a:solidFill>
              </a:rPr>
              <a:t>SELECT s.name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FROM student s, copy c, book b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WHERE </a:t>
            </a:r>
            <a:r>
              <a:rPr lang="en-US" sz="2400" dirty="0" err="1" smtClean="0">
                <a:solidFill>
                  <a:srgbClr val="0000CC"/>
                </a:solidFill>
              </a:rPr>
              <a:t>s.email</a:t>
            </a:r>
            <a:r>
              <a:rPr lang="en-US" sz="2400" dirty="0" smtClean="0">
                <a:solidFill>
                  <a:srgbClr val="0000CC"/>
                </a:solidFill>
              </a:rPr>
              <a:t> = </a:t>
            </a:r>
            <a:r>
              <a:rPr lang="en-US" sz="2400" dirty="0" err="1" smtClean="0">
                <a:solidFill>
                  <a:srgbClr val="0000CC"/>
                </a:solidFill>
              </a:rPr>
              <a:t>c.owner</a:t>
            </a:r>
            <a:r>
              <a:rPr lang="en-US" sz="2400" dirty="0" smtClean="0">
                <a:solidFill>
                  <a:srgbClr val="0000CC"/>
                </a:solidFill>
              </a:rPr>
              <a:t> AND </a:t>
            </a:r>
            <a:r>
              <a:rPr lang="en-US" sz="2400" dirty="0" err="1" smtClean="0">
                <a:solidFill>
                  <a:srgbClr val="0000CC"/>
                </a:solidFill>
              </a:rPr>
              <a:t>c.book</a:t>
            </a:r>
            <a:r>
              <a:rPr lang="en-US" sz="2400" dirty="0" smtClean="0">
                <a:solidFill>
                  <a:srgbClr val="0000CC"/>
                </a:solidFill>
              </a:rPr>
              <a:t> = b.ISBN13 AND </a:t>
            </a:r>
            <a:r>
              <a:rPr lang="en-US" sz="2400" dirty="0" err="1" smtClean="0">
                <a:solidFill>
                  <a:srgbClr val="0000CC"/>
                </a:solidFill>
              </a:rPr>
              <a:t>b.title</a:t>
            </a:r>
            <a:r>
              <a:rPr lang="en-US" sz="2400" dirty="0" smtClean="0">
                <a:solidFill>
                  <a:srgbClr val="0000CC"/>
                </a:solidFill>
              </a:rPr>
              <a:t> LIKE '%computer%' AND </a:t>
            </a:r>
            <a:r>
              <a:rPr lang="en-US" sz="2400" dirty="0" err="1" smtClean="0">
                <a:solidFill>
                  <a:srgbClr val="0000CC"/>
                </a:solidFill>
              </a:rPr>
              <a:t>b.pages</a:t>
            </a:r>
            <a:r>
              <a:rPr lang="en-US" sz="2400" dirty="0" smtClean="0">
                <a:solidFill>
                  <a:srgbClr val="0000CC"/>
                </a:solidFill>
              </a:rPr>
              <a:t> &lt;100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Find the different names of students who never owned a copy of book </a:t>
            </a:r>
            <a:r>
              <a:rPr lang="en-US" strike="sngStrike" dirty="0" smtClean="0">
                <a:solidFill>
                  <a:srgbClr val="FF0000"/>
                </a:solidFill>
              </a:rPr>
              <a:t>other</a:t>
            </a:r>
            <a:r>
              <a:rPr lang="en-US" dirty="0" smtClean="0"/>
              <a:t> that </a:t>
            </a:r>
            <a:r>
              <a:rPr lang="en-US" dirty="0" smtClean="0">
                <a:solidFill>
                  <a:srgbClr val="FF0000"/>
                </a:solidFill>
              </a:rPr>
              <a:t>is</a:t>
            </a:r>
            <a:r>
              <a:rPr lang="en-US" dirty="0" smtClean="0"/>
              <a:t> ‘978-0262033848’.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3072348"/>
            <a:ext cx="6553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CC"/>
                </a:solidFill>
              </a:rPr>
              <a:t>SELECT DISTINCT s.name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FROM student s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WHERE </a:t>
            </a:r>
            <a:r>
              <a:rPr lang="en-US" sz="2400" dirty="0" err="1" smtClean="0">
                <a:solidFill>
                  <a:srgbClr val="0000CC"/>
                </a:solidFill>
              </a:rPr>
              <a:t>s.email</a:t>
            </a:r>
            <a:r>
              <a:rPr lang="en-US" sz="2400" dirty="0" smtClean="0">
                <a:solidFill>
                  <a:srgbClr val="0000CC"/>
                </a:solidFill>
              </a:rPr>
              <a:t> NOT IN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	(SELECT </a:t>
            </a:r>
            <a:r>
              <a:rPr lang="en-US" sz="2400" dirty="0" err="1" smtClean="0">
                <a:solidFill>
                  <a:srgbClr val="0000CC"/>
                </a:solidFill>
              </a:rPr>
              <a:t>c.owner</a:t>
            </a:r>
            <a:r>
              <a:rPr lang="en-US" sz="2400" dirty="0" smtClean="0">
                <a:solidFill>
                  <a:srgbClr val="0000CC"/>
                </a:solidFill>
              </a:rPr>
              <a:t> 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	FROM copy c 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	WHERE  </a:t>
            </a:r>
            <a:r>
              <a:rPr lang="en-US" sz="2400" dirty="0" err="1" smtClean="0">
                <a:solidFill>
                  <a:srgbClr val="0000CC"/>
                </a:solidFill>
              </a:rPr>
              <a:t>c.book</a:t>
            </a:r>
            <a:r>
              <a:rPr lang="en-US" sz="2400" dirty="0" smtClean="0">
                <a:solidFill>
                  <a:srgbClr val="0000CC"/>
                </a:solidFill>
              </a:rPr>
              <a:t> = '978-0470128725')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71600" y="2286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SELECT  DISTINCT s.name</a:t>
            </a:r>
          </a:p>
          <a:p>
            <a:r>
              <a:rPr lang="en-US" dirty="0" smtClean="0"/>
              <a:t>FROM student s, copy c</a:t>
            </a:r>
          </a:p>
          <a:p>
            <a:r>
              <a:rPr lang="en-US" dirty="0" smtClean="0"/>
              <a:t>WHERE </a:t>
            </a:r>
            <a:r>
              <a:rPr lang="en-US" dirty="0" err="1" smtClean="0"/>
              <a:t>c.owner</a:t>
            </a:r>
            <a:r>
              <a:rPr lang="en-US" dirty="0" smtClean="0"/>
              <a:t> = </a:t>
            </a:r>
            <a:r>
              <a:rPr lang="en-US" dirty="0" err="1" smtClean="0"/>
              <a:t>s.email</a:t>
            </a:r>
            <a:r>
              <a:rPr lang="en-US" dirty="0" smtClean="0"/>
              <a:t> AND </a:t>
            </a:r>
            <a:r>
              <a:rPr lang="en-US" dirty="0" err="1" smtClean="0"/>
              <a:t>c.book</a:t>
            </a:r>
            <a:r>
              <a:rPr lang="en-US" dirty="0" smtClean="0"/>
              <a:t> &lt;&gt; '978-0262033848' order by s.name;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0" y="2362200"/>
            <a:ext cx="44958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143000" y="2133600"/>
            <a:ext cx="39624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Options: 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SELECT DISTINCT s.name</a:t>
            </a: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FROM student s</a:t>
            </a: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WHERE </a:t>
            </a:r>
            <a:r>
              <a:rPr lang="en-US" dirty="0" err="1" smtClean="0">
                <a:solidFill>
                  <a:srgbClr val="0000CC"/>
                </a:solidFill>
              </a:rPr>
              <a:t>s.email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&lt;&gt; ALL</a:t>
            </a: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	(SELECT </a:t>
            </a:r>
            <a:r>
              <a:rPr lang="en-US" dirty="0" err="1" smtClean="0">
                <a:solidFill>
                  <a:srgbClr val="0000CC"/>
                </a:solidFill>
              </a:rPr>
              <a:t>c.owner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	FROM copy c </a:t>
            </a: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	WHERE  </a:t>
            </a:r>
            <a:r>
              <a:rPr lang="en-US" dirty="0" err="1" smtClean="0">
                <a:solidFill>
                  <a:srgbClr val="0000CC"/>
                </a:solidFill>
              </a:rPr>
              <a:t>c.book</a:t>
            </a:r>
            <a:r>
              <a:rPr lang="en-US" dirty="0" smtClean="0">
                <a:solidFill>
                  <a:srgbClr val="0000CC"/>
                </a:solidFill>
              </a:rPr>
              <a:t> = '978-0470128725')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**Note that IN and NOT IN are equivalent to =ANY and &lt;&gt; ALL, respectively.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SELECT DISTINCT s.name</a:t>
            </a: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	FROM student s</a:t>
            </a: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	WHERE </a:t>
            </a:r>
            <a:r>
              <a:rPr lang="en-US" dirty="0" smtClean="0">
                <a:solidFill>
                  <a:srgbClr val="FF0000"/>
                </a:solidFill>
              </a:rPr>
              <a:t>NOT EXISTS </a:t>
            </a: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		(SELECT *</a:t>
            </a: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		FROM copy c </a:t>
            </a: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		WHERE  </a:t>
            </a:r>
            <a:r>
              <a:rPr lang="en-US" dirty="0" err="1" smtClean="0">
                <a:solidFill>
                  <a:srgbClr val="0000CC"/>
                </a:solidFill>
              </a:rPr>
              <a:t>c.book</a:t>
            </a:r>
            <a:r>
              <a:rPr lang="en-US" dirty="0" smtClean="0">
                <a:solidFill>
                  <a:srgbClr val="0000CC"/>
                </a:solidFill>
              </a:rPr>
              <a:t> = '978-0470128725' and 	</a:t>
            </a:r>
            <a:r>
              <a:rPr lang="en-US" dirty="0" err="1" smtClean="0">
                <a:solidFill>
                  <a:srgbClr val="0000CC"/>
                </a:solidFill>
              </a:rPr>
              <a:t>c.owner</a:t>
            </a:r>
            <a:r>
              <a:rPr lang="en-US" dirty="0" smtClean="0">
                <a:solidFill>
                  <a:srgbClr val="0000CC"/>
                </a:solidFill>
              </a:rPr>
              <a:t>=</a:t>
            </a:r>
            <a:r>
              <a:rPr lang="en-US" dirty="0" err="1" smtClean="0">
                <a:solidFill>
                  <a:srgbClr val="0000CC"/>
                </a:solidFill>
              </a:rPr>
              <a:t>s.email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</a:p>
          <a:p>
            <a:pPr>
              <a:buNone/>
            </a:pPr>
            <a:endParaRPr lang="en-US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dirty="0" smtClean="0"/>
              <a:t>The inner sub-query is </a:t>
            </a:r>
            <a:r>
              <a:rPr lang="en-US" dirty="0" smtClean="0">
                <a:solidFill>
                  <a:srgbClr val="FF0000"/>
                </a:solidFill>
              </a:rPr>
              <a:t>corrected</a:t>
            </a:r>
            <a:r>
              <a:rPr lang="en-US" dirty="0" smtClean="0"/>
              <a:t> with outer query.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971800" y="2133600"/>
            <a:ext cx="228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667000" y="4267200"/>
            <a:ext cx="228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Question 9***( test every time)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800" dirty="0" smtClean="0"/>
              <a:t>Find the names of the different students that have borrowed all the books by ‘Charles Dickens’. Use NOT EXISTS. (You may also try with NOT IN and EXCEPT.)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914400" y="2514600"/>
            <a:ext cx="6553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CC"/>
                </a:solidFill>
              </a:rPr>
              <a:t>SELECT s.name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FROM student s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WHERE NOT EXISTS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(SELECT *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FROM book b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WHERE </a:t>
            </a:r>
            <a:r>
              <a:rPr lang="en-US" sz="2400" dirty="0" err="1" smtClean="0">
                <a:solidFill>
                  <a:srgbClr val="0000CC"/>
                </a:solidFill>
              </a:rPr>
              <a:t>b.authors</a:t>
            </a:r>
            <a:r>
              <a:rPr lang="en-US" sz="2400" dirty="0" smtClean="0">
                <a:solidFill>
                  <a:srgbClr val="0000CC"/>
                </a:solidFill>
              </a:rPr>
              <a:t>='Charles Dickens' AND NOT EXISTS 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(SELECT *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FROM loan l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WHERE </a:t>
            </a:r>
            <a:r>
              <a:rPr lang="en-US" sz="2400" dirty="0" err="1" smtClean="0">
                <a:solidFill>
                  <a:srgbClr val="0000CC"/>
                </a:solidFill>
              </a:rPr>
              <a:t>l.book</a:t>
            </a:r>
            <a:r>
              <a:rPr lang="en-US" sz="2400" dirty="0" smtClean="0">
                <a:solidFill>
                  <a:srgbClr val="0000CC"/>
                </a:solidFill>
              </a:rPr>
              <a:t>=b.ISBN13 AND </a:t>
            </a:r>
            <a:r>
              <a:rPr lang="en-US" sz="2400" dirty="0" err="1" smtClean="0">
                <a:solidFill>
                  <a:srgbClr val="0000CC"/>
                </a:solidFill>
              </a:rPr>
              <a:t>l.borrower</a:t>
            </a:r>
            <a:r>
              <a:rPr lang="en-US" sz="2400" dirty="0" smtClean="0">
                <a:solidFill>
                  <a:srgbClr val="0000CC"/>
                </a:solidFill>
              </a:rPr>
              <a:t>=</a:t>
            </a:r>
            <a:r>
              <a:rPr lang="en-US" sz="2400" dirty="0" err="1" smtClean="0">
                <a:solidFill>
                  <a:srgbClr val="0000CC"/>
                </a:solidFill>
              </a:rPr>
              <a:t>s.email</a:t>
            </a:r>
            <a:r>
              <a:rPr lang="en-US" sz="2400" dirty="0" smtClean="0">
                <a:solidFill>
                  <a:srgbClr val="0000CC"/>
                </a:solidFill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Question 9***(Cont.)  NOT…NOT…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Intuitively, for each student, we check that there is </a:t>
            </a:r>
            <a:r>
              <a:rPr lang="en-US" dirty="0" smtClean="0">
                <a:solidFill>
                  <a:srgbClr val="7030A0"/>
                </a:solidFill>
              </a:rPr>
              <a:t>no book</a:t>
            </a:r>
            <a:r>
              <a:rPr lang="en-US" dirty="0" smtClean="0">
                <a:solidFill>
                  <a:srgbClr val="FF0000"/>
                </a:solidFill>
              </a:rPr>
              <a:t>( by ‘Charles Dickens’) that </a:t>
            </a:r>
            <a:r>
              <a:rPr lang="en-US" dirty="0" smtClean="0">
                <a:solidFill>
                  <a:srgbClr val="7030A0"/>
                </a:solidFill>
              </a:rPr>
              <a:t>has not been borrowed</a:t>
            </a:r>
            <a:r>
              <a:rPr lang="en-US" dirty="0" smtClean="0">
                <a:solidFill>
                  <a:srgbClr val="FF0000"/>
                </a:solidFill>
              </a:rPr>
              <a:t> by this student. ***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query is equivalent to division operation in relational algebra.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67640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SELECT s.name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FROM student s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WHERE </a:t>
            </a:r>
            <a:r>
              <a:rPr lang="en-US" dirty="0" smtClean="0">
                <a:solidFill>
                  <a:srgbClr val="FF0000"/>
                </a:solidFill>
              </a:rPr>
              <a:t>NOT EXISTS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(SELECT *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FROM book b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WHERE </a:t>
            </a:r>
            <a:r>
              <a:rPr lang="en-US" dirty="0" err="1" smtClean="0">
                <a:solidFill>
                  <a:srgbClr val="0000CC"/>
                </a:solidFill>
              </a:rPr>
              <a:t>b.authors</a:t>
            </a:r>
            <a:r>
              <a:rPr lang="en-US" dirty="0" smtClean="0">
                <a:solidFill>
                  <a:srgbClr val="0000CC"/>
                </a:solidFill>
              </a:rPr>
              <a:t>='Charles Dickens' AND </a:t>
            </a:r>
            <a:r>
              <a:rPr lang="en-US" dirty="0" smtClean="0">
                <a:solidFill>
                  <a:srgbClr val="FF0000"/>
                </a:solidFill>
              </a:rPr>
              <a:t>NOT EXISTS 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(SELECT *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FROM loan l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WHERE </a:t>
            </a:r>
            <a:r>
              <a:rPr lang="en-US" dirty="0" err="1" smtClean="0">
                <a:solidFill>
                  <a:srgbClr val="0000CC"/>
                </a:solidFill>
              </a:rPr>
              <a:t>l.book</a:t>
            </a:r>
            <a:r>
              <a:rPr lang="en-US" dirty="0" smtClean="0">
                <a:solidFill>
                  <a:srgbClr val="0000CC"/>
                </a:solidFill>
              </a:rPr>
              <a:t>=b.ISBN13 AND </a:t>
            </a:r>
            <a:r>
              <a:rPr lang="en-US" dirty="0" err="1" smtClean="0">
                <a:solidFill>
                  <a:srgbClr val="0000CC"/>
                </a:solidFill>
              </a:rPr>
              <a:t>l.borrower</a:t>
            </a:r>
            <a:r>
              <a:rPr lang="en-US" dirty="0" smtClean="0">
                <a:solidFill>
                  <a:srgbClr val="0000CC"/>
                </a:solidFill>
              </a:rPr>
              <a:t>=</a:t>
            </a:r>
            <a:r>
              <a:rPr lang="en-US" dirty="0" err="1" smtClean="0">
                <a:solidFill>
                  <a:srgbClr val="0000CC"/>
                </a:solidFill>
              </a:rPr>
              <a:t>s.email</a:t>
            </a:r>
            <a:r>
              <a:rPr lang="en-US" dirty="0" smtClean="0">
                <a:solidFill>
                  <a:srgbClr val="0000CC"/>
                </a:solidFill>
              </a:rPr>
              <a:t>))</a:t>
            </a:r>
          </a:p>
        </p:txBody>
      </p:sp>
      <p:sp>
        <p:nvSpPr>
          <p:cNvPr id="5" name="Right Brace 4"/>
          <p:cNvSpPr/>
          <p:nvPr/>
        </p:nvSpPr>
        <p:spPr>
          <a:xfrm>
            <a:off x="4343400" y="3352800"/>
            <a:ext cx="381000" cy="14478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29200" y="2362200"/>
            <a:ext cx="1371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book (by ‘Charles Dickens’) </a:t>
            </a:r>
            <a:r>
              <a:rPr lang="en-US" dirty="0" smtClean="0">
                <a:solidFill>
                  <a:srgbClr val="FF0000"/>
                </a:solidFill>
              </a:rPr>
              <a:t>has not been borrowed </a:t>
            </a:r>
            <a:r>
              <a:rPr lang="en-US" dirty="0" smtClean="0"/>
              <a:t>by this student (</a:t>
            </a:r>
            <a:r>
              <a:rPr lang="en-US" dirty="0" err="1" smtClean="0"/>
              <a:t>s.email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6400800" y="2209800"/>
            <a:ext cx="457200" cy="27432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10400" y="1905000"/>
            <a:ext cx="990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</a:t>
            </a:r>
            <a:r>
              <a:rPr lang="en-US" dirty="0" smtClean="0">
                <a:solidFill>
                  <a:srgbClr val="FF0000"/>
                </a:solidFill>
              </a:rPr>
              <a:t>no such book </a:t>
            </a:r>
            <a:r>
              <a:rPr lang="en-US" dirty="0" smtClean="0"/>
              <a:t>( or  this book </a:t>
            </a:r>
            <a:r>
              <a:rPr lang="en-US" dirty="0" smtClean="0">
                <a:solidFill>
                  <a:srgbClr val="FF0000"/>
                </a:solidFill>
              </a:rPr>
              <a:t>dose not exist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219200" y="3352800"/>
            <a:ext cx="175260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24400" y="3200400"/>
            <a:ext cx="1676400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00200" y="2209800"/>
            <a:ext cx="1752600" cy="3810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05600" y="2286000"/>
            <a:ext cx="1524000" cy="8382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 (Cont.) with EXCEPT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Options: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1964353"/>
            <a:ext cx="6553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CC"/>
                </a:solidFill>
              </a:rPr>
              <a:t>SELECT s.name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FROM student s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WHERE NOT EXISTS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(SELECT b.ISBN13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FROM book b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WHERE </a:t>
            </a:r>
            <a:r>
              <a:rPr lang="en-US" sz="2400" dirty="0" err="1" smtClean="0">
                <a:solidFill>
                  <a:srgbClr val="0000CC"/>
                </a:solidFill>
              </a:rPr>
              <a:t>b.authors</a:t>
            </a:r>
            <a:r>
              <a:rPr lang="en-US" sz="2400" dirty="0" smtClean="0">
                <a:solidFill>
                  <a:srgbClr val="0000CC"/>
                </a:solidFill>
              </a:rPr>
              <a:t>='Charles Dickens'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EXCEPT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(SELECT </a:t>
            </a:r>
            <a:r>
              <a:rPr lang="en-US" sz="2400" dirty="0" err="1" smtClean="0">
                <a:solidFill>
                  <a:srgbClr val="0000CC"/>
                </a:solidFill>
              </a:rPr>
              <a:t>l.book</a:t>
            </a:r>
            <a:endParaRPr lang="en-US" sz="2400" dirty="0" smtClean="0">
              <a:solidFill>
                <a:srgbClr val="0000CC"/>
              </a:solidFill>
            </a:endParaRPr>
          </a:p>
          <a:p>
            <a:r>
              <a:rPr lang="en-US" sz="2400" dirty="0" smtClean="0">
                <a:solidFill>
                  <a:srgbClr val="0000CC"/>
                </a:solidFill>
              </a:rPr>
              <a:t>FROM loan l, book b1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WHERE </a:t>
            </a:r>
            <a:r>
              <a:rPr lang="en-US" sz="2400" dirty="0" err="1" smtClean="0">
                <a:solidFill>
                  <a:srgbClr val="0000CC"/>
                </a:solidFill>
              </a:rPr>
              <a:t>l.book</a:t>
            </a:r>
            <a:r>
              <a:rPr lang="en-US" sz="2400" dirty="0" smtClean="0">
                <a:solidFill>
                  <a:srgbClr val="0000CC"/>
                </a:solidFill>
              </a:rPr>
              <a:t>=b1.ISBN13 AND b1.authors='Charles Dickens'  AND </a:t>
            </a:r>
            <a:r>
              <a:rPr lang="en-US" sz="2400" dirty="0" err="1" smtClean="0">
                <a:solidFill>
                  <a:srgbClr val="0000CC"/>
                </a:solidFill>
              </a:rPr>
              <a:t>l.borrower</a:t>
            </a:r>
            <a:r>
              <a:rPr lang="en-US" sz="2400" dirty="0" smtClean="0">
                <a:solidFill>
                  <a:srgbClr val="0000CC"/>
                </a:solidFill>
              </a:rPr>
              <a:t>=</a:t>
            </a:r>
            <a:r>
              <a:rPr lang="en-US" sz="2400" dirty="0" err="1" smtClean="0">
                <a:solidFill>
                  <a:srgbClr val="0000CC"/>
                </a:solidFill>
              </a:rPr>
              <a:t>s.email</a:t>
            </a:r>
            <a:r>
              <a:rPr lang="en-US" sz="24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 (Cont.) with NOT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Options: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1964353"/>
            <a:ext cx="6553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00CC"/>
                </a:solidFill>
              </a:rPr>
              <a:t>SELECT s.name</a:t>
            </a:r>
          </a:p>
          <a:p>
            <a:r>
              <a:rPr lang="en-US" sz="2200" dirty="0" smtClean="0">
                <a:solidFill>
                  <a:srgbClr val="0000CC"/>
                </a:solidFill>
              </a:rPr>
              <a:t>FROM student s</a:t>
            </a:r>
          </a:p>
          <a:p>
            <a:r>
              <a:rPr lang="en-US" sz="2200" dirty="0" smtClean="0">
                <a:solidFill>
                  <a:srgbClr val="0000CC"/>
                </a:solidFill>
              </a:rPr>
              <a:t>where NOT EXISTS</a:t>
            </a:r>
          </a:p>
          <a:p>
            <a:r>
              <a:rPr lang="en-US" sz="2200" dirty="0" smtClean="0">
                <a:solidFill>
                  <a:srgbClr val="0000CC"/>
                </a:solidFill>
              </a:rPr>
              <a:t>(SELECT b1.ISBN13</a:t>
            </a:r>
          </a:p>
          <a:p>
            <a:r>
              <a:rPr lang="en-US" sz="2200" dirty="0" smtClean="0">
                <a:solidFill>
                  <a:srgbClr val="0000CC"/>
                </a:solidFill>
              </a:rPr>
              <a:t>FROM book b1</a:t>
            </a:r>
          </a:p>
          <a:p>
            <a:r>
              <a:rPr lang="en-US" sz="2200" dirty="0" smtClean="0">
                <a:solidFill>
                  <a:srgbClr val="0000CC"/>
                </a:solidFill>
              </a:rPr>
              <a:t>WHERE b1.authors='Charles Dickens' and b1.ISBN13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NOT IN</a:t>
            </a:r>
          </a:p>
          <a:p>
            <a:r>
              <a:rPr lang="en-US" sz="2200" dirty="0" smtClean="0">
                <a:solidFill>
                  <a:srgbClr val="0000CC"/>
                </a:solidFill>
              </a:rPr>
              <a:t>(SELECT l2.book</a:t>
            </a:r>
          </a:p>
          <a:p>
            <a:r>
              <a:rPr lang="en-US" sz="2200" dirty="0" smtClean="0">
                <a:solidFill>
                  <a:srgbClr val="0000CC"/>
                </a:solidFill>
              </a:rPr>
              <a:t>FROM loan l2, book b2</a:t>
            </a:r>
          </a:p>
          <a:p>
            <a:r>
              <a:rPr lang="en-US" sz="2200" dirty="0" smtClean="0">
                <a:solidFill>
                  <a:srgbClr val="0000CC"/>
                </a:solidFill>
              </a:rPr>
              <a:t>WHERE l2.book=b2.ISBN13 AND b2.authors='Charles Dickens'  AND l2.borrower=</a:t>
            </a:r>
            <a:r>
              <a:rPr lang="en-US" sz="2200" dirty="0" err="1" smtClean="0">
                <a:solidFill>
                  <a:srgbClr val="0000CC"/>
                </a:solidFill>
              </a:rPr>
              <a:t>s.email</a:t>
            </a:r>
            <a:r>
              <a:rPr lang="en-US" sz="22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2200" dirty="0" smtClean="0">
                <a:solidFill>
                  <a:srgbClr val="0000CC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 of Lab 3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Aggregate function, nested queries, views</a:t>
            </a:r>
            <a:r>
              <a:rPr lang="en-US" b="1" strike="sngStrike" dirty="0" smtClean="0">
                <a:solidFill>
                  <a:srgbClr val="FF0000"/>
                </a:solidFill>
              </a:rPr>
              <a:t> and triggers</a:t>
            </a:r>
          </a:p>
          <a:p>
            <a:endParaRPr lang="en-US" dirty="0" smtClean="0"/>
          </a:p>
          <a:p>
            <a:r>
              <a:rPr lang="en-US" dirty="0" smtClean="0"/>
              <a:t>Two volunteers</a:t>
            </a:r>
          </a:p>
          <a:p>
            <a:pPr lvl="1"/>
            <a:r>
              <a:rPr lang="en-US" dirty="0" smtClean="0"/>
              <a:t>Upload your solutions to forum of IVLE</a:t>
            </a:r>
          </a:p>
          <a:p>
            <a:pPr lvl="2"/>
            <a:r>
              <a:rPr lang="en-US" u="sng" dirty="0" smtClean="0">
                <a:hlinkClick r:id="rId3"/>
              </a:rPr>
              <a:t>GroupXXlabXX.sql</a:t>
            </a:r>
            <a:r>
              <a:rPr lang="en-US" dirty="0" smtClean="0"/>
              <a:t> 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Send your solution to my email</a:t>
            </a:r>
          </a:p>
          <a:p>
            <a:pPr lvl="1"/>
            <a:r>
              <a:rPr lang="en-US" dirty="0" smtClean="0"/>
              <a:t>jzhou@nus.edu.sg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 (Cont.) with GROUP BY( Q6)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Options: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900" dirty="0" smtClean="0"/>
              <a:t>However, if you must know how to write it with</a:t>
            </a:r>
            <a:r>
              <a:rPr lang="en-US" sz="2900" dirty="0" smtClean="0">
                <a:solidFill>
                  <a:srgbClr val="FF0000"/>
                </a:solidFill>
              </a:rPr>
              <a:t> NOT EXISTS, </a:t>
            </a:r>
            <a:r>
              <a:rPr lang="en-US" sz="2900" dirty="0" smtClean="0"/>
              <a:t>because in </a:t>
            </a:r>
            <a:r>
              <a:rPr lang="en-US" sz="2900" dirty="0" smtClean="0">
                <a:solidFill>
                  <a:srgbClr val="FF0000"/>
                </a:solidFill>
              </a:rPr>
              <a:t>relational algebra</a:t>
            </a:r>
            <a:r>
              <a:rPr lang="en-US" sz="2900" dirty="0" smtClean="0"/>
              <a:t>, there is no GROUP BY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4400" y="1524000"/>
            <a:ext cx="6553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dirty="0" smtClean="0">
              <a:solidFill>
                <a:srgbClr val="0000CC"/>
              </a:solidFill>
            </a:endParaRPr>
          </a:p>
          <a:p>
            <a:r>
              <a:rPr lang="en-US" sz="2200" dirty="0" smtClean="0">
                <a:solidFill>
                  <a:srgbClr val="0000CC"/>
                </a:solidFill>
              </a:rPr>
              <a:t>SELECT s1.name</a:t>
            </a:r>
          </a:p>
          <a:p>
            <a:r>
              <a:rPr lang="en-US" sz="2200" dirty="0" smtClean="0">
                <a:solidFill>
                  <a:srgbClr val="0000CC"/>
                </a:solidFill>
              </a:rPr>
              <a:t>FROM student s1, loan l1, book b1</a:t>
            </a:r>
          </a:p>
          <a:p>
            <a:r>
              <a:rPr lang="en-US" sz="2200" dirty="0" smtClean="0">
                <a:solidFill>
                  <a:srgbClr val="0000CC"/>
                </a:solidFill>
              </a:rPr>
              <a:t>WHERE b1.authors='Charles Dickens' AND l1.book=b1.ISBN13 AND l1.borrower=s1.email </a:t>
            </a:r>
          </a:p>
          <a:p>
            <a:r>
              <a:rPr lang="en-US" sz="2200" dirty="0" smtClean="0">
                <a:solidFill>
                  <a:srgbClr val="0000CC"/>
                </a:solidFill>
              </a:rPr>
              <a:t>GROUP BY s1.name, s1.email </a:t>
            </a:r>
          </a:p>
          <a:p>
            <a:r>
              <a:rPr lang="en-US" sz="2200" dirty="0" smtClean="0">
                <a:solidFill>
                  <a:srgbClr val="0000CC"/>
                </a:solidFill>
              </a:rPr>
              <a:t>HAVING COUNT(DISTINCT b1.ISBN13)=(</a:t>
            </a:r>
          </a:p>
          <a:p>
            <a:r>
              <a:rPr lang="en-US" sz="2200" dirty="0" smtClean="0">
                <a:solidFill>
                  <a:srgbClr val="0000CC"/>
                </a:solidFill>
              </a:rPr>
              <a:t>SELECT COUNT(b2.ISBN13)</a:t>
            </a:r>
          </a:p>
          <a:p>
            <a:r>
              <a:rPr lang="en-US" sz="2200" dirty="0" smtClean="0">
                <a:solidFill>
                  <a:srgbClr val="0000CC"/>
                </a:solidFill>
              </a:rPr>
              <a:t>FROM book b2</a:t>
            </a:r>
          </a:p>
          <a:p>
            <a:r>
              <a:rPr lang="en-US" sz="2200" dirty="0" smtClean="0">
                <a:solidFill>
                  <a:srgbClr val="0000CC"/>
                </a:solidFill>
              </a:rPr>
              <a:t>WHERE b2.authors='Charles Dickens'</a:t>
            </a:r>
          </a:p>
          <a:p>
            <a:r>
              <a:rPr lang="en-US" sz="2200" dirty="0" smtClean="0">
                <a:solidFill>
                  <a:srgbClr val="0000CC"/>
                </a:solidFill>
              </a:rPr>
              <a:t>)</a:t>
            </a:r>
          </a:p>
          <a:p>
            <a:endParaRPr lang="en-US" sz="2200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Find the names of the different students that have borrowed all the books by ‘</a:t>
            </a:r>
            <a:r>
              <a:rPr lang="en-US" dirty="0" err="1" smtClean="0"/>
              <a:t>Amelie</a:t>
            </a:r>
            <a:r>
              <a:rPr lang="en-US" dirty="0" smtClean="0"/>
              <a:t> </a:t>
            </a:r>
            <a:r>
              <a:rPr lang="en-US" dirty="0" err="1" smtClean="0"/>
              <a:t>Nothomb</a:t>
            </a:r>
            <a:r>
              <a:rPr lang="en-US" dirty="0" smtClean="0"/>
              <a:t>’.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2971800"/>
            <a:ext cx="555632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There is no such book… 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SELECT COUNT(*)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FROM book b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WHERE </a:t>
            </a:r>
            <a:r>
              <a:rPr lang="en-US" sz="2400" dirty="0" err="1" smtClean="0">
                <a:solidFill>
                  <a:srgbClr val="0000CC"/>
                </a:solidFill>
              </a:rPr>
              <a:t>b.authors</a:t>
            </a:r>
            <a:r>
              <a:rPr lang="en-US" sz="2400" dirty="0" smtClean="0">
                <a:solidFill>
                  <a:srgbClr val="0000CC"/>
                </a:solidFill>
              </a:rPr>
              <a:t>='</a:t>
            </a:r>
            <a:r>
              <a:rPr lang="en-US" sz="2400" dirty="0" err="1" smtClean="0">
                <a:solidFill>
                  <a:srgbClr val="0000CC"/>
                </a:solidFill>
              </a:rPr>
              <a:t>Amelie</a:t>
            </a:r>
            <a:r>
              <a:rPr lang="en-US" sz="2400" dirty="0" smtClean="0">
                <a:solidFill>
                  <a:srgbClr val="0000CC"/>
                </a:solidFill>
              </a:rPr>
              <a:t> </a:t>
            </a:r>
            <a:r>
              <a:rPr lang="en-US" sz="2400" dirty="0" err="1" smtClean="0">
                <a:solidFill>
                  <a:srgbClr val="0000CC"/>
                </a:solidFill>
              </a:rPr>
              <a:t>Nothomb</a:t>
            </a:r>
            <a:r>
              <a:rPr lang="en-US" sz="2400" dirty="0" smtClean="0">
                <a:solidFill>
                  <a:srgbClr val="0000CC"/>
                </a:solidFill>
              </a:rPr>
              <a:t>'</a:t>
            </a:r>
          </a:p>
          <a:p>
            <a:r>
              <a:rPr lang="en-US" sz="2400" dirty="0" smtClean="0"/>
              <a:t>Return 0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10(Cont.) </a:t>
            </a:r>
            <a:r>
              <a:rPr lang="en-US" dirty="0" smtClean="0">
                <a:solidFill>
                  <a:srgbClr val="FF0000"/>
                </a:solidFill>
              </a:rPr>
              <a:t>with NOT…NOT…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000" dirty="0" smtClean="0">
                <a:solidFill>
                  <a:srgbClr val="FF0000"/>
                </a:solidFill>
              </a:rPr>
              <a:t>Every student has borrowed all her books( all rows)*</a:t>
            </a:r>
          </a:p>
          <a:p>
            <a:pPr lvl="1"/>
            <a:r>
              <a:rPr lang="en-US" sz="2000" dirty="0" smtClean="0">
                <a:solidFill>
                  <a:srgbClr val="0000CC"/>
                </a:solidFill>
              </a:rPr>
              <a:t>SELECT s.name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00CC"/>
                </a:solidFill>
              </a:rPr>
              <a:t>FROM student s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00CC"/>
                </a:solidFill>
              </a:rPr>
              <a:t>WHERE NOT EXISTS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00CC"/>
                </a:solidFill>
              </a:rPr>
              <a:t>(SELECT *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00CC"/>
                </a:solidFill>
              </a:rPr>
              <a:t>FROM book b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00CC"/>
                </a:solidFill>
              </a:rPr>
              <a:t>WHERE </a:t>
            </a:r>
            <a:r>
              <a:rPr lang="en-US" sz="2000" dirty="0" err="1" smtClean="0">
                <a:solidFill>
                  <a:srgbClr val="0000CC"/>
                </a:solidFill>
              </a:rPr>
              <a:t>b.authors</a:t>
            </a:r>
            <a:r>
              <a:rPr lang="en-US" sz="2000" dirty="0" smtClean="0">
                <a:solidFill>
                  <a:srgbClr val="0000CC"/>
                </a:solidFill>
              </a:rPr>
              <a:t>='</a:t>
            </a:r>
            <a:r>
              <a:rPr lang="en-US" sz="2000" dirty="0" err="1" smtClean="0">
                <a:solidFill>
                  <a:srgbClr val="0000CC"/>
                </a:solidFill>
              </a:rPr>
              <a:t>Amelie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</a:rPr>
              <a:t>Nothomb</a:t>
            </a:r>
            <a:r>
              <a:rPr lang="en-US" sz="2000" dirty="0" smtClean="0">
                <a:solidFill>
                  <a:srgbClr val="0000CC"/>
                </a:solidFill>
              </a:rPr>
              <a:t>' AND NOT EXISTS 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00CC"/>
                </a:solidFill>
              </a:rPr>
              <a:t>(SELECT *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00CC"/>
                </a:solidFill>
              </a:rPr>
              <a:t>FROM loan l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00CC"/>
                </a:solidFill>
              </a:rPr>
              <a:t>WHERE </a:t>
            </a:r>
            <a:r>
              <a:rPr lang="en-US" sz="2000" dirty="0" err="1" smtClean="0">
                <a:solidFill>
                  <a:srgbClr val="0000CC"/>
                </a:solidFill>
              </a:rPr>
              <a:t>l.book</a:t>
            </a:r>
            <a:r>
              <a:rPr lang="en-US" sz="2000" dirty="0" smtClean="0">
                <a:solidFill>
                  <a:srgbClr val="0000CC"/>
                </a:solidFill>
              </a:rPr>
              <a:t>=b.ISBN13 AND </a:t>
            </a:r>
            <a:r>
              <a:rPr lang="en-US" sz="2000" dirty="0" err="1" smtClean="0">
                <a:solidFill>
                  <a:srgbClr val="0000CC"/>
                </a:solidFill>
              </a:rPr>
              <a:t>l.borrower</a:t>
            </a:r>
            <a:r>
              <a:rPr lang="en-US" sz="2000" dirty="0" smtClean="0">
                <a:solidFill>
                  <a:srgbClr val="0000CC"/>
                </a:solidFill>
              </a:rPr>
              <a:t>=</a:t>
            </a:r>
            <a:r>
              <a:rPr lang="en-US" sz="2000" dirty="0" err="1" smtClean="0">
                <a:solidFill>
                  <a:srgbClr val="0000CC"/>
                </a:solidFill>
              </a:rPr>
              <a:t>s.email</a:t>
            </a:r>
            <a:r>
              <a:rPr lang="en-US" sz="2000" dirty="0" smtClean="0">
                <a:solidFill>
                  <a:srgbClr val="0000CC"/>
                </a:solidFill>
              </a:rPr>
              <a:t>))</a:t>
            </a:r>
            <a:endParaRPr lang="en-US" sz="20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10(Cont.) </a:t>
            </a:r>
            <a:r>
              <a:rPr lang="en-US" dirty="0" smtClean="0">
                <a:solidFill>
                  <a:srgbClr val="FF0000"/>
                </a:solidFill>
              </a:rPr>
              <a:t>with Group By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rgbClr val="FF0000"/>
                </a:solidFill>
              </a:rPr>
              <a:t>None has borrowed all her books ( 0 row) *</a:t>
            </a:r>
          </a:p>
          <a:p>
            <a:pPr lvl="1"/>
            <a:r>
              <a:rPr lang="en-US" sz="2400" dirty="0" smtClean="0">
                <a:solidFill>
                  <a:srgbClr val="0000CC"/>
                </a:solidFill>
              </a:rPr>
              <a:t>SELECT s.name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0000CC"/>
                </a:solidFill>
              </a:rPr>
              <a:t>FROM student s, loan l, book b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0000CC"/>
                </a:solidFill>
              </a:rPr>
              <a:t>WHERE </a:t>
            </a:r>
            <a:r>
              <a:rPr lang="en-US" sz="2400" dirty="0" err="1" smtClean="0">
                <a:solidFill>
                  <a:srgbClr val="0000CC"/>
                </a:solidFill>
              </a:rPr>
              <a:t>l.borrower</a:t>
            </a:r>
            <a:r>
              <a:rPr lang="en-US" sz="2400" dirty="0" smtClean="0">
                <a:solidFill>
                  <a:srgbClr val="0000CC"/>
                </a:solidFill>
              </a:rPr>
              <a:t>=</a:t>
            </a:r>
            <a:r>
              <a:rPr lang="en-US" sz="2400" dirty="0" err="1" smtClean="0">
                <a:solidFill>
                  <a:srgbClr val="0000CC"/>
                </a:solidFill>
              </a:rPr>
              <a:t>s.email</a:t>
            </a:r>
            <a:r>
              <a:rPr lang="en-US" sz="2400" dirty="0" smtClean="0">
                <a:solidFill>
                  <a:srgbClr val="0000CC"/>
                </a:solidFill>
              </a:rPr>
              <a:t> AND </a:t>
            </a:r>
            <a:r>
              <a:rPr lang="en-US" sz="2400" dirty="0" err="1" smtClean="0">
                <a:solidFill>
                  <a:srgbClr val="0000CC"/>
                </a:solidFill>
              </a:rPr>
              <a:t>l.book</a:t>
            </a:r>
            <a:r>
              <a:rPr lang="en-US" sz="2400" dirty="0" smtClean="0">
                <a:solidFill>
                  <a:srgbClr val="0000CC"/>
                </a:solidFill>
              </a:rPr>
              <a:t>=b.ISBN13 AND </a:t>
            </a:r>
            <a:r>
              <a:rPr lang="en-US" sz="2400" dirty="0" err="1" smtClean="0">
                <a:solidFill>
                  <a:srgbClr val="0000CC"/>
                </a:solidFill>
              </a:rPr>
              <a:t>b.authors</a:t>
            </a:r>
            <a:r>
              <a:rPr lang="en-US" sz="2400" dirty="0" smtClean="0">
                <a:solidFill>
                  <a:srgbClr val="0000CC"/>
                </a:solidFill>
              </a:rPr>
              <a:t>='</a:t>
            </a:r>
            <a:r>
              <a:rPr lang="en-US" sz="2400" dirty="0" err="1" smtClean="0">
                <a:solidFill>
                  <a:srgbClr val="0000CC"/>
                </a:solidFill>
              </a:rPr>
              <a:t>Amelie</a:t>
            </a:r>
            <a:r>
              <a:rPr lang="en-US" sz="2400" dirty="0" smtClean="0">
                <a:solidFill>
                  <a:srgbClr val="0000CC"/>
                </a:solidFill>
              </a:rPr>
              <a:t> </a:t>
            </a:r>
            <a:r>
              <a:rPr lang="en-US" sz="2400" dirty="0" err="1" smtClean="0">
                <a:solidFill>
                  <a:srgbClr val="0000CC"/>
                </a:solidFill>
              </a:rPr>
              <a:t>Nothomb</a:t>
            </a:r>
            <a:r>
              <a:rPr lang="en-US" sz="2400" dirty="0" smtClean="0">
                <a:solidFill>
                  <a:srgbClr val="0000CC"/>
                </a:solidFill>
              </a:rPr>
              <a:t>'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0000CC"/>
                </a:solidFill>
              </a:rPr>
              <a:t>GROUP BY s.name, </a:t>
            </a:r>
            <a:r>
              <a:rPr lang="en-US" sz="2400" dirty="0" err="1" smtClean="0">
                <a:solidFill>
                  <a:srgbClr val="0000CC"/>
                </a:solidFill>
              </a:rPr>
              <a:t>s.email</a:t>
            </a:r>
            <a:endParaRPr lang="en-US" sz="2400" dirty="0" smtClean="0">
              <a:solidFill>
                <a:srgbClr val="0000CC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rgbClr val="0000CC"/>
                </a:solidFill>
              </a:rPr>
              <a:t>HAVING COUNT(DISTINCT b.ISBN13) = (SELECT COUNT(*)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0000CC"/>
                </a:solidFill>
              </a:rPr>
              <a:t>FROM book b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0000CC"/>
                </a:solidFill>
              </a:rPr>
              <a:t>WHERE </a:t>
            </a:r>
            <a:r>
              <a:rPr lang="en-US" sz="2400" dirty="0" err="1" smtClean="0">
                <a:solidFill>
                  <a:srgbClr val="0000CC"/>
                </a:solidFill>
              </a:rPr>
              <a:t>b.authors</a:t>
            </a:r>
            <a:r>
              <a:rPr lang="en-US" sz="2400" dirty="0" smtClean="0">
                <a:solidFill>
                  <a:srgbClr val="0000CC"/>
                </a:solidFill>
              </a:rPr>
              <a:t>='</a:t>
            </a:r>
            <a:r>
              <a:rPr lang="en-US" sz="2400" dirty="0" err="1" smtClean="0">
                <a:solidFill>
                  <a:srgbClr val="0000CC"/>
                </a:solidFill>
              </a:rPr>
              <a:t>Amelie</a:t>
            </a:r>
            <a:r>
              <a:rPr lang="en-US" sz="2400" dirty="0" smtClean="0">
                <a:solidFill>
                  <a:srgbClr val="0000CC"/>
                </a:solidFill>
              </a:rPr>
              <a:t> </a:t>
            </a:r>
            <a:r>
              <a:rPr lang="en-US" sz="2400" dirty="0" err="1" smtClean="0">
                <a:solidFill>
                  <a:srgbClr val="0000CC"/>
                </a:solidFill>
              </a:rPr>
              <a:t>Nothomb</a:t>
            </a:r>
            <a:r>
              <a:rPr lang="en-US" sz="2400" dirty="0" smtClean="0">
                <a:solidFill>
                  <a:srgbClr val="0000CC"/>
                </a:solidFill>
              </a:rPr>
              <a:t>')</a:t>
            </a:r>
            <a:endParaRPr lang="en-US" sz="24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Appendix I: Question 9***(Cont.)  NOT…NOT…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Intuitively, for each student, we check that there is </a:t>
            </a:r>
            <a:r>
              <a:rPr lang="en-US" dirty="0" smtClean="0">
                <a:solidFill>
                  <a:srgbClr val="7030A0"/>
                </a:solidFill>
              </a:rPr>
              <a:t>no book</a:t>
            </a:r>
            <a:r>
              <a:rPr lang="en-US" dirty="0" smtClean="0">
                <a:solidFill>
                  <a:srgbClr val="FF0000"/>
                </a:solidFill>
              </a:rPr>
              <a:t>( by ‘Charles Dickens’) that </a:t>
            </a:r>
            <a:r>
              <a:rPr lang="en-US" dirty="0" smtClean="0">
                <a:solidFill>
                  <a:srgbClr val="7030A0"/>
                </a:solidFill>
              </a:rPr>
              <a:t>has not been borrowed</a:t>
            </a:r>
            <a:r>
              <a:rPr lang="en-US" dirty="0" smtClean="0">
                <a:solidFill>
                  <a:srgbClr val="FF0000"/>
                </a:solidFill>
              </a:rPr>
              <a:t> by this student. ***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query is equivalent to division operation in relational algebra.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67640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SELECT s.name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FROM student s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WHERE </a:t>
            </a:r>
            <a:r>
              <a:rPr lang="en-US" dirty="0" smtClean="0">
                <a:solidFill>
                  <a:srgbClr val="FF0000"/>
                </a:solidFill>
              </a:rPr>
              <a:t>NOT EXISTS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(SELECT *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FROM book b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WHERE </a:t>
            </a:r>
            <a:r>
              <a:rPr lang="en-US" dirty="0" err="1" smtClean="0">
                <a:solidFill>
                  <a:srgbClr val="0000CC"/>
                </a:solidFill>
              </a:rPr>
              <a:t>b.authors</a:t>
            </a:r>
            <a:r>
              <a:rPr lang="en-US" dirty="0" smtClean="0">
                <a:solidFill>
                  <a:srgbClr val="0000CC"/>
                </a:solidFill>
              </a:rPr>
              <a:t>='Charles Dickens' AND </a:t>
            </a:r>
            <a:r>
              <a:rPr lang="en-US" dirty="0" smtClean="0">
                <a:solidFill>
                  <a:srgbClr val="FF0000"/>
                </a:solidFill>
              </a:rPr>
              <a:t>NOT EXISTS 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(SELECT *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FROM loan l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WHERE </a:t>
            </a:r>
            <a:r>
              <a:rPr lang="en-US" dirty="0" err="1" smtClean="0">
                <a:solidFill>
                  <a:srgbClr val="0000CC"/>
                </a:solidFill>
              </a:rPr>
              <a:t>l.book</a:t>
            </a:r>
            <a:r>
              <a:rPr lang="en-US" dirty="0" smtClean="0">
                <a:solidFill>
                  <a:srgbClr val="0000CC"/>
                </a:solidFill>
              </a:rPr>
              <a:t>=b.ISBN13 AND </a:t>
            </a:r>
            <a:r>
              <a:rPr lang="en-US" dirty="0" err="1" smtClean="0">
                <a:solidFill>
                  <a:srgbClr val="0000CC"/>
                </a:solidFill>
              </a:rPr>
              <a:t>l.borrower</a:t>
            </a:r>
            <a:r>
              <a:rPr lang="en-US" dirty="0" smtClean="0">
                <a:solidFill>
                  <a:srgbClr val="0000CC"/>
                </a:solidFill>
              </a:rPr>
              <a:t>=</a:t>
            </a:r>
            <a:r>
              <a:rPr lang="en-US" dirty="0" err="1" smtClean="0">
                <a:solidFill>
                  <a:srgbClr val="0000CC"/>
                </a:solidFill>
              </a:rPr>
              <a:t>s.email</a:t>
            </a:r>
            <a:r>
              <a:rPr lang="en-US" dirty="0" smtClean="0">
                <a:solidFill>
                  <a:srgbClr val="0000CC"/>
                </a:solidFill>
              </a:rPr>
              <a:t>))</a:t>
            </a:r>
          </a:p>
        </p:txBody>
      </p:sp>
      <p:sp>
        <p:nvSpPr>
          <p:cNvPr id="5" name="Right Brace 4"/>
          <p:cNvSpPr/>
          <p:nvPr/>
        </p:nvSpPr>
        <p:spPr>
          <a:xfrm>
            <a:off x="4343400" y="3352800"/>
            <a:ext cx="381000" cy="14478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29200" y="2362200"/>
            <a:ext cx="1371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book (by ‘Charles Dickens’) </a:t>
            </a:r>
            <a:r>
              <a:rPr lang="en-US" dirty="0" smtClean="0">
                <a:solidFill>
                  <a:srgbClr val="FF0000"/>
                </a:solidFill>
              </a:rPr>
              <a:t>has not been borrowed </a:t>
            </a:r>
            <a:r>
              <a:rPr lang="en-US" dirty="0" smtClean="0"/>
              <a:t>by this student (</a:t>
            </a:r>
            <a:r>
              <a:rPr lang="en-US" dirty="0" err="1" smtClean="0"/>
              <a:t>s.email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6400800" y="2209800"/>
            <a:ext cx="457200" cy="27432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10400" y="1905000"/>
            <a:ext cx="990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</a:t>
            </a:r>
            <a:r>
              <a:rPr lang="en-US" dirty="0" smtClean="0">
                <a:solidFill>
                  <a:srgbClr val="FF0000"/>
                </a:solidFill>
              </a:rPr>
              <a:t>no such book </a:t>
            </a:r>
            <a:r>
              <a:rPr lang="en-US" dirty="0" smtClean="0"/>
              <a:t>( or  this book </a:t>
            </a:r>
            <a:r>
              <a:rPr lang="en-US" dirty="0" smtClean="0">
                <a:solidFill>
                  <a:srgbClr val="FF0000"/>
                </a:solidFill>
              </a:rPr>
              <a:t>dose not exist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219200" y="3352800"/>
            <a:ext cx="175260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24400" y="3200400"/>
            <a:ext cx="1676400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00200" y="2209800"/>
            <a:ext cx="1752600" cy="3810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05600" y="2286000"/>
            <a:ext cx="1524000" cy="8382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Appendix I </a:t>
            </a:r>
            <a:r>
              <a:rPr lang="en-US" dirty="0" smtClean="0"/>
              <a:t>Explanation of Question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/>
          <a:lstStyle/>
          <a:p>
            <a:r>
              <a:rPr lang="en-US" dirty="0" smtClean="0"/>
              <a:t>The running flows of Q9 are: ( generally, there are </a:t>
            </a:r>
            <a:r>
              <a:rPr lang="en-US" dirty="0" smtClean="0">
                <a:solidFill>
                  <a:srgbClr val="7030A0"/>
                </a:solidFill>
              </a:rPr>
              <a:t>three loops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Step1: Select a student from </a:t>
            </a:r>
            <a:r>
              <a:rPr lang="en-US" dirty="0" smtClean="0">
                <a:solidFill>
                  <a:srgbClr val="0000CC"/>
                </a:solidFill>
              </a:rPr>
              <a:t>table “Student” </a:t>
            </a:r>
            <a:r>
              <a:rPr lang="en-US" dirty="0" smtClean="0"/>
              <a:t>( i.e. Jim)</a:t>
            </a:r>
          </a:p>
          <a:p>
            <a:pPr lvl="1"/>
            <a:r>
              <a:rPr lang="en-US" dirty="0" smtClean="0"/>
              <a:t>Step2: Select a book written by Charles </a:t>
            </a:r>
            <a:r>
              <a:rPr lang="en-US" dirty="0" err="1" smtClean="0"/>
              <a:t>Dikens</a:t>
            </a:r>
            <a:r>
              <a:rPr lang="en-US" dirty="0" smtClean="0"/>
              <a:t>  (i.e.  “a tale of two cities” )</a:t>
            </a:r>
          </a:p>
          <a:p>
            <a:pPr lvl="1"/>
            <a:r>
              <a:rPr lang="en-US" dirty="0" smtClean="0"/>
              <a:t>Step3: Scan the table loan, and check each record in </a:t>
            </a:r>
            <a:r>
              <a:rPr lang="en-US" dirty="0" smtClean="0">
                <a:solidFill>
                  <a:srgbClr val="0000CC"/>
                </a:solidFill>
              </a:rPr>
              <a:t>table “Loan”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7030A0"/>
                </a:solidFill>
              </a:rPr>
              <a:t>loop 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Step 4: Then go to  step 2 ( change books and  do Step 3 again) , until all books by Charles </a:t>
            </a:r>
            <a:r>
              <a:rPr lang="en-US" dirty="0" err="1" smtClean="0"/>
              <a:t>Dikens</a:t>
            </a:r>
            <a:r>
              <a:rPr lang="en-US" dirty="0" smtClean="0"/>
              <a:t> have been checked (</a:t>
            </a:r>
            <a:r>
              <a:rPr lang="en-US" dirty="0" smtClean="0">
                <a:solidFill>
                  <a:srgbClr val="7030A0"/>
                </a:solidFill>
              </a:rPr>
              <a:t>loop 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Step 5: go to step1 ( change students, and do step 2-4 again), until all students have been checked (</a:t>
            </a:r>
            <a:r>
              <a:rPr lang="en-US" dirty="0" smtClean="0">
                <a:solidFill>
                  <a:srgbClr val="7030A0"/>
                </a:solidFill>
              </a:rPr>
              <a:t>loop 3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Appendix I </a:t>
            </a:r>
            <a:r>
              <a:rPr lang="en-US" dirty="0" smtClean="0"/>
              <a:t>Explanation of Question 9(Cont.)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NOT EXISTS is similar to IS EMPTY</a:t>
            </a:r>
          </a:p>
          <a:p>
            <a:pPr lvl="1"/>
            <a:r>
              <a:rPr lang="en-US" dirty="0" smtClean="0"/>
              <a:t>If the set is empty, NOT EXISTS  returns true</a:t>
            </a:r>
          </a:p>
          <a:p>
            <a:pPr lvl="1"/>
            <a:r>
              <a:rPr lang="en-US" dirty="0" smtClean="0"/>
              <a:t>If the set is not empty, NOT EXISTS returns false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Consider the following SQL( We name it as</a:t>
            </a:r>
            <a:r>
              <a:rPr lang="en-US" dirty="0" smtClean="0">
                <a:solidFill>
                  <a:srgbClr val="00B050"/>
                </a:solidFill>
              </a:rPr>
              <a:t>) BORROW(</a:t>
            </a:r>
            <a:r>
              <a:rPr lang="en-US" dirty="0" err="1" smtClean="0">
                <a:solidFill>
                  <a:srgbClr val="00B050"/>
                </a:solidFill>
              </a:rPr>
              <a:t>s.email</a:t>
            </a:r>
            <a:r>
              <a:rPr lang="en-US" dirty="0" smtClean="0">
                <a:solidFill>
                  <a:srgbClr val="00B050"/>
                </a:solidFill>
              </a:rPr>
              <a:t>) </a:t>
            </a:r>
            <a:r>
              <a:rPr lang="en-US" dirty="0" smtClean="0"/>
              <a:t>):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It means “select the books that have not been borrowed by Jim”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00" y="3581400"/>
            <a:ext cx="6705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SELECT *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FROM book b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WHERE </a:t>
            </a:r>
            <a:r>
              <a:rPr lang="en-US" dirty="0" err="1" smtClean="0">
                <a:solidFill>
                  <a:srgbClr val="0000CC"/>
                </a:solidFill>
              </a:rPr>
              <a:t>b.authors</a:t>
            </a:r>
            <a:r>
              <a:rPr lang="en-US" dirty="0" smtClean="0">
                <a:solidFill>
                  <a:srgbClr val="0000CC"/>
                </a:solidFill>
              </a:rPr>
              <a:t>='Charles Dickens' AND </a:t>
            </a:r>
            <a:r>
              <a:rPr lang="en-US" dirty="0" smtClean="0">
                <a:solidFill>
                  <a:srgbClr val="FF0000"/>
                </a:solidFill>
              </a:rPr>
              <a:t>NOT EXISTS 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(SELECT *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FROM loan l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WHERE </a:t>
            </a:r>
            <a:r>
              <a:rPr lang="en-US" dirty="0" err="1" smtClean="0">
                <a:solidFill>
                  <a:srgbClr val="0000CC"/>
                </a:solidFill>
              </a:rPr>
              <a:t>l.book</a:t>
            </a:r>
            <a:r>
              <a:rPr lang="en-US" dirty="0" smtClean="0">
                <a:solidFill>
                  <a:srgbClr val="0000CC"/>
                </a:solidFill>
              </a:rPr>
              <a:t>=b.ISBN13 AND </a:t>
            </a:r>
            <a:r>
              <a:rPr lang="en-US" dirty="0" err="1" smtClean="0">
                <a:solidFill>
                  <a:srgbClr val="00B050"/>
                </a:solidFill>
              </a:rPr>
              <a:t>l.borrower</a:t>
            </a:r>
            <a:r>
              <a:rPr lang="en-US" dirty="0" smtClean="0">
                <a:solidFill>
                  <a:srgbClr val="00B050"/>
                </a:solidFill>
              </a:rPr>
              <a:t>=“jim@nus.edu.sg”)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4495800"/>
            <a:ext cx="12953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BORROW(jim@nus.edu.sg)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1524000" y="3810000"/>
            <a:ext cx="533400" cy="1828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Appendix I </a:t>
            </a:r>
            <a:r>
              <a:rPr lang="en-US" dirty="0" smtClean="0"/>
              <a:t>Explanation of Question 9(Cont.)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SQL of Q9 can be: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Since </a:t>
            </a:r>
            <a:r>
              <a:rPr lang="en-US" dirty="0" smtClean="0">
                <a:solidFill>
                  <a:srgbClr val="00B050"/>
                </a:solidFill>
              </a:rPr>
              <a:t>BORROW(</a:t>
            </a:r>
            <a:r>
              <a:rPr lang="en-US" dirty="0" err="1" smtClean="0">
                <a:solidFill>
                  <a:srgbClr val="00B050"/>
                </a:solidFill>
              </a:rPr>
              <a:t>s.email</a:t>
            </a:r>
            <a:r>
              <a:rPr lang="en-US" dirty="0" smtClean="0">
                <a:solidFill>
                  <a:srgbClr val="00B050"/>
                </a:solidFill>
              </a:rPr>
              <a:t>) </a:t>
            </a:r>
            <a:r>
              <a:rPr lang="en-US" dirty="0" smtClean="0"/>
              <a:t>means “select the books (by Charles Dickens) that have not been borrowed by </a:t>
            </a:r>
            <a:r>
              <a:rPr lang="en-US" dirty="0" err="1" smtClean="0"/>
              <a:t>s.email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rgbClr val="00B050"/>
                </a:solidFill>
              </a:rPr>
              <a:t>BORROW(</a:t>
            </a:r>
            <a:r>
              <a:rPr lang="en-US" dirty="0" err="1" smtClean="0">
                <a:solidFill>
                  <a:srgbClr val="00B050"/>
                </a:solidFill>
              </a:rPr>
              <a:t>s.email</a:t>
            </a:r>
            <a:r>
              <a:rPr lang="en-US" dirty="0" smtClean="0">
                <a:solidFill>
                  <a:srgbClr val="00B050"/>
                </a:solidFill>
              </a:rPr>
              <a:t>) </a:t>
            </a:r>
            <a:r>
              <a:rPr lang="en-US" dirty="0" smtClean="0"/>
              <a:t>is empty, that means all the books( by Charles Dickens) have been borrowed by </a:t>
            </a:r>
            <a:r>
              <a:rPr lang="en-US" dirty="0" err="1" smtClean="0"/>
              <a:t>s.email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200" y="2438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SELECT s.name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FROM student s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WHERE </a:t>
            </a:r>
            <a:r>
              <a:rPr lang="en-US" dirty="0" smtClean="0">
                <a:solidFill>
                  <a:srgbClr val="FF0000"/>
                </a:solidFill>
              </a:rPr>
              <a:t>NOT EXISTS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( </a:t>
            </a:r>
            <a:r>
              <a:rPr lang="en-US" dirty="0" smtClean="0">
                <a:solidFill>
                  <a:srgbClr val="00B050"/>
                </a:solidFill>
              </a:rPr>
              <a:t>BORROW(</a:t>
            </a:r>
            <a:r>
              <a:rPr lang="en-US" dirty="0" err="1" smtClean="0">
                <a:solidFill>
                  <a:srgbClr val="00B050"/>
                </a:solidFill>
              </a:rPr>
              <a:t>s.email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105400" y="2438400"/>
            <a:ext cx="3200400" cy="1295400"/>
          </a:xfrm>
          <a:prstGeom prst="wedgeRoundRectCallout">
            <a:avLst>
              <a:gd name="adj1" fmla="val -84216"/>
              <a:gd name="adj2" fmla="val 26382"/>
              <a:gd name="adj3" fmla="val 16667"/>
            </a:avLst>
          </a:prstGeom>
          <a:solidFill>
            <a:srgbClr val="92D05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rgbClr val="0000CC"/>
                </a:solidFill>
              </a:rPr>
              <a:t>SELECT *</a:t>
            </a:r>
          </a:p>
          <a:p>
            <a:r>
              <a:rPr lang="en-US" sz="1000" dirty="0" smtClean="0">
                <a:solidFill>
                  <a:srgbClr val="0000CC"/>
                </a:solidFill>
              </a:rPr>
              <a:t>FROM book b</a:t>
            </a:r>
          </a:p>
          <a:p>
            <a:r>
              <a:rPr lang="en-US" sz="1000" dirty="0" smtClean="0">
                <a:solidFill>
                  <a:srgbClr val="0000CC"/>
                </a:solidFill>
              </a:rPr>
              <a:t>WHERE </a:t>
            </a:r>
            <a:r>
              <a:rPr lang="en-US" sz="1000" dirty="0" err="1" smtClean="0">
                <a:solidFill>
                  <a:srgbClr val="0000CC"/>
                </a:solidFill>
              </a:rPr>
              <a:t>b.authors</a:t>
            </a:r>
            <a:r>
              <a:rPr lang="en-US" sz="1000" dirty="0" smtClean="0">
                <a:solidFill>
                  <a:srgbClr val="0000CC"/>
                </a:solidFill>
              </a:rPr>
              <a:t>='Charles Dickens' AND </a:t>
            </a:r>
            <a:r>
              <a:rPr lang="en-US" sz="1000" dirty="0" smtClean="0">
                <a:solidFill>
                  <a:srgbClr val="FF0000"/>
                </a:solidFill>
              </a:rPr>
              <a:t>NOT EXISTS </a:t>
            </a:r>
          </a:p>
          <a:p>
            <a:r>
              <a:rPr lang="en-US" sz="1000" dirty="0" smtClean="0">
                <a:solidFill>
                  <a:srgbClr val="0000CC"/>
                </a:solidFill>
              </a:rPr>
              <a:t>(SELECT *</a:t>
            </a:r>
          </a:p>
          <a:p>
            <a:r>
              <a:rPr lang="en-US" sz="1000" dirty="0" smtClean="0">
                <a:solidFill>
                  <a:srgbClr val="0000CC"/>
                </a:solidFill>
              </a:rPr>
              <a:t>FROM loan l</a:t>
            </a:r>
          </a:p>
          <a:p>
            <a:r>
              <a:rPr lang="en-US" sz="1000" dirty="0" smtClean="0">
                <a:solidFill>
                  <a:srgbClr val="0000CC"/>
                </a:solidFill>
              </a:rPr>
              <a:t>WHERE </a:t>
            </a:r>
            <a:r>
              <a:rPr lang="en-US" sz="1000" dirty="0" err="1" smtClean="0">
                <a:solidFill>
                  <a:srgbClr val="0000CC"/>
                </a:solidFill>
              </a:rPr>
              <a:t>l.book</a:t>
            </a:r>
            <a:r>
              <a:rPr lang="en-US" sz="1000" dirty="0" smtClean="0">
                <a:solidFill>
                  <a:srgbClr val="0000CC"/>
                </a:solidFill>
              </a:rPr>
              <a:t>=b.ISBN13 AND </a:t>
            </a:r>
            <a:r>
              <a:rPr lang="en-US" sz="1000" dirty="0" err="1" smtClean="0">
                <a:solidFill>
                  <a:srgbClr val="00B050"/>
                </a:solidFill>
              </a:rPr>
              <a:t>l.borrower</a:t>
            </a:r>
            <a:r>
              <a:rPr lang="en-US" sz="1000" dirty="0" smtClean="0">
                <a:solidFill>
                  <a:srgbClr val="00B050"/>
                </a:solidFill>
              </a:rPr>
              <a:t>=“jim@nus.edu.sg”)</a:t>
            </a:r>
            <a:endParaRPr lang="en-US" sz="1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Appendix II</a:t>
            </a:r>
            <a:r>
              <a:rPr lang="en-US" dirty="0" smtClean="0"/>
              <a:t>: When to use “Distinct”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DISTINCT can only be used when it is strictly necessary</a:t>
            </a:r>
          </a:p>
          <a:p>
            <a:endParaRPr lang="en-US" dirty="0" smtClean="0"/>
          </a:p>
          <a:p>
            <a:r>
              <a:rPr lang="en-US" dirty="0" smtClean="0"/>
              <a:t>The DISTINCT should be used when </a:t>
            </a:r>
            <a:r>
              <a:rPr lang="en-US" dirty="0" smtClean="0">
                <a:solidFill>
                  <a:srgbClr val="FF0000"/>
                </a:solidFill>
              </a:rPr>
              <a:t>two rules are satisfied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1) Your are required to find </a:t>
            </a:r>
            <a:r>
              <a:rPr lang="en-US" dirty="0" smtClean="0">
                <a:solidFill>
                  <a:srgbClr val="FF0000"/>
                </a:solidFill>
              </a:rPr>
              <a:t>different</a:t>
            </a:r>
            <a:r>
              <a:rPr lang="en-US" dirty="0" smtClean="0"/>
              <a:t> elements of a column ( i.e. when it is “find the </a:t>
            </a:r>
            <a:r>
              <a:rPr lang="en-US" dirty="0" smtClean="0">
                <a:solidFill>
                  <a:srgbClr val="FF0000"/>
                </a:solidFill>
              </a:rPr>
              <a:t>different</a:t>
            </a:r>
            <a:r>
              <a:rPr lang="en-US" dirty="0" smtClean="0"/>
              <a:t> names”….. When it is  “find the names”, DISTINCT is not necessary…)</a:t>
            </a:r>
            <a:endParaRPr lang="en-US" sz="32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AND</a:t>
            </a:r>
          </a:p>
          <a:p>
            <a:pPr lvl="1"/>
            <a:r>
              <a:rPr lang="en-US" dirty="0" smtClean="0"/>
              <a:t>2) There are duplicates in this column.</a:t>
            </a:r>
          </a:p>
          <a:p>
            <a:pPr marL="1074420" lvl="2" indent="-342900">
              <a:buFont typeface="Wingdings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When are there duplicates in column?</a:t>
            </a:r>
          </a:p>
          <a:p>
            <a:pPr lvl="3">
              <a:buFont typeface="Wingdings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Most of columns may have duplicates</a:t>
            </a:r>
          </a:p>
          <a:p>
            <a:pPr lvl="3">
              <a:buFont typeface="Wingdings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However, 1) column of  </a:t>
            </a:r>
            <a:r>
              <a:rPr lang="en-US" sz="2600" b="1" dirty="0" smtClean="0">
                <a:solidFill>
                  <a:srgbClr val="FF0000"/>
                </a:solidFill>
              </a:rPr>
              <a:t>primary key </a:t>
            </a:r>
            <a:r>
              <a:rPr lang="en-US" dirty="0" smtClean="0">
                <a:solidFill>
                  <a:srgbClr val="FF0000"/>
                </a:solidFill>
              </a:rPr>
              <a:t>does not have duplicates 1) column with </a:t>
            </a:r>
            <a:r>
              <a:rPr lang="en-US" sz="2600" b="1" dirty="0" smtClean="0">
                <a:solidFill>
                  <a:srgbClr val="FF0000"/>
                </a:solidFill>
              </a:rPr>
              <a:t>unique</a:t>
            </a:r>
            <a:r>
              <a:rPr lang="en-US" dirty="0" smtClean="0">
                <a:solidFill>
                  <a:srgbClr val="FF0000"/>
                </a:solidFill>
              </a:rPr>
              <a:t> does not have duplicates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Appendix II</a:t>
            </a:r>
            <a:r>
              <a:rPr lang="en-US" dirty="0" smtClean="0"/>
              <a:t>: When to use “Distinct”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DISTINCT carefully, but not miserly</a:t>
            </a:r>
          </a:p>
          <a:p>
            <a:pPr lvl="1"/>
            <a:r>
              <a:rPr lang="en-US" dirty="0" smtClean="0"/>
              <a:t>Most of times, when you think DISTINCT is necessary, it is necessary. But do not forget to check our rules for using DISTINCT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Consider the question “find the different ISBN10 from table book”</a:t>
            </a:r>
          </a:p>
          <a:p>
            <a:pPr lvl="2"/>
            <a:r>
              <a:rPr lang="en-US" dirty="0" smtClean="0"/>
              <a:t>Should we use “</a:t>
            </a:r>
            <a:r>
              <a:rPr lang="en-US" strike="sngStrike" dirty="0" smtClean="0"/>
              <a:t>Select distinct ISBN10 from book</a:t>
            </a:r>
            <a:r>
              <a:rPr lang="en-US" dirty="0" smtClean="0"/>
              <a:t>” ?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NO! ISBN10 is UNIQUE, there is no duplicates in column ISBN10 of </a:t>
            </a:r>
            <a:r>
              <a:rPr lang="en-US" dirty="0" smtClean="0">
                <a:solidFill>
                  <a:srgbClr val="0000CC"/>
                </a:solidFill>
              </a:rPr>
              <a:t>table Book</a:t>
            </a:r>
            <a:r>
              <a:rPr lang="en-US" dirty="0" smtClean="0">
                <a:solidFill>
                  <a:srgbClr val="FF0000"/>
                </a:solidFill>
              </a:rPr>
              <a:t>. It should be </a:t>
            </a:r>
          </a:p>
          <a:p>
            <a:pPr lvl="3"/>
            <a:r>
              <a:rPr lang="en-US" dirty="0" smtClean="0">
                <a:solidFill>
                  <a:srgbClr val="0000CC"/>
                </a:solidFill>
              </a:rPr>
              <a:t>Select ISBN10 from book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8: Find the different names of students who never owned a copy of book </a:t>
            </a:r>
            <a:r>
              <a:rPr lang="en-US" strike="sngStrike" dirty="0" smtClean="0">
                <a:solidFill>
                  <a:srgbClr val="FF0000"/>
                </a:solidFill>
              </a:rPr>
              <a:t>other</a:t>
            </a:r>
            <a:r>
              <a:rPr lang="en-US" dirty="0" smtClean="0"/>
              <a:t> that ‘978-0262033848’.</a:t>
            </a:r>
          </a:p>
          <a:p>
            <a:pPr lvl="1"/>
            <a:r>
              <a:rPr lang="en-US" dirty="0" smtClean="0"/>
              <a:t>Correction: Find the different names of students who never owned a copy of book that </a:t>
            </a:r>
            <a:r>
              <a:rPr lang="en-US" dirty="0" smtClean="0">
                <a:solidFill>
                  <a:srgbClr val="FF0000"/>
                </a:solidFill>
              </a:rPr>
              <a:t>is</a:t>
            </a:r>
            <a:r>
              <a:rPr lang="en-US" dirty="0" smtClean="0"/>
              <a:t> ‘978-0262033848’.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Question 11 is Deleted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Trigger will not be included in the exam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Appendix II</a:t>
            </a:r>
            <a:r>
              <a:rPr lang="en-US" dirty="0" smtClean="0"/>
              <a:t>: When to use “Distinct”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DISTINCT carefully, but not miserly</a:t>
            </a:r>
          </a:p>
          <a:p>
            <a:pPr lvl="1"/>
            <a:r>
              <a:rPr lang="en-US" dirty="0" smtClean="0"/>
              <a:t>When tables join together, the primary key is changed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The primary key of table </a:t>
            </a:r>
            <a:r>
              <a:rPr lang="en-US" dirty="0" smtClean="0">
                <a:solidFill>
                  <a:srgbClr val="0000CC"/>
                </a:solidFill>
              </a:rPr>
              <a:t>Student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0000CC"/>
                </a:solidFill>
              </a:rPr>
              <a:t>email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The primary key of table </a:t>
            </a:r>
            <a:r>
              <a:rPr lang="en-US" dirty="0" smtClean="0">
                <a:solidFill>
                  <a:srgbClr val="0000CC"/>
                </a:solidFill>
              </a:rPr>
              <a:t>Loan</a:t>
            </a:r>
            <a:r>
              <a:rPr lang="en-US" dirty="0" smtClean="0"/>
              <a:t> is  </a:t>
            </a:r>
            <a:r>
              <a:rPr lang="en-US" dirty="0" smtClean="0">
                <a:solidFill>
                  <a:srgbClr val="0000CC"/>
                </a:solidFill>
              </a:rPr>
              <a:t>(owner, book, copy)</a:t>
            </a:r>
            <a:endParaRPr lang="en-US" dirty="0" smtClean="0"/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The primary key of table  </a:t>
            </a:r>
            <a:r>
              <a:rPr lang="en-US" dirty="0" smtClean="0">
                <a:solidFill>
                  <a:srgbClr val="0000CC"/>
                </a:solidFill>
              </a:rPr>
              <a:t>Book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0000CC"/>
                </a:solidFill>
              </a:rPr>
              <a:t>ISBN13</a:t>
            </a:r>
          </a:p>
          <a:p>
            <a:pPr lvl="2">
              <a:buFont typeface="Wingdings" pitchFamily="2" charset="2"/>
              <a:buChar char="v"/>
            </a:pPr>
            <a:endParaRPr lang="en-US" dirty="0" smtClean="0">
              <a:solidFill>
                <a:srgbClr val="0000CC"/>
              </a:solidFill>
            </a:endParaRPr>
          </a:p>
          <a:p>
            <a:pPr lvl="2">
              <a:buFont typeface="Wingdings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BUT, </a:t>
            </a:r>
            <a:r>
              <a:rPr lang="en-US" dirty="0" smtClean="0"/>
              <a:t>if we get a new table by the following query:</a:t>
            </a:r>
          </a:p>
          <a:p>
            <a:pPr lvl="2">
              <a:buFont typeface="Wingdings" pitchFamily="2" charset="2"/>
              <a:buChar char="v"/>
            </a:pPr>
            <a:endParaRPr lang="en-US" dirty="0" smtClean="0"/>
          </a:p>
          <a:p>
            <a:pPr lvl="2">
              <a:buFont typeface="Wingdings" pitchFamily="2" charset="2"/>
              <a:buChar char="v"/>
            </a:pPr>
            <a:endParaRPr lang="en-US" dirty="0" smtClean="0"/>
          </a:p>
          <a:p>
            <a:pPr lvl="2">
              <a:buFont typeface="Wingdings" pitchFamily="2" charset="2"/>
              <a:buChar char="v"/>
            </a:pPr>
            <a:endParaRPr lang="en-US" dirty="0" smtClean="0"/>
          </a:p>
          <a:p>
            <a:pPr lvl="2">
              <a:buFont typeface="Wingdings" pitchFamily="2" charset="2"/>
              <a:buChar char="v"/>
            </a:pPr>
            <a:endParaRPr lang="en-US" dirty="0" smtClean="0"/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The primary of the new table should be </a:t>
            </a:r>
            <a:r>
              <a:rPr lang="en-US" dirty="0" smtClean="0">
                <a:solidFill>
                  <a:srgbClr val="0000CC"/>
                </a:solidFill>
              </a:rPr>
              <a:t>( email,    owner, book, copy,     ISBN13) 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</a:p>
          <a:p>
            <a:pPr lvl="3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4419600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SELECT *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FROM student s, loan l, book b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WHERE </a:t>
            </a:r>
            <a:r>
              <a:rPr lang="en-US" dirty="0" err="1" smtClean="0">
                <a:solidFill>
                  <a:srgbClr val="0000CC"/>
                </a:solidFill>
              </a:rPr>
              <a:t>s.email</a:t>
            </a:r>
            <a:r>
              <a:rPr lang="en-US" dirty="0" smtClean="0">
                <a:solidFill>
                  <a:srgbClr val="0000CC"/>
                </a:solidFill>
              </a:rPr>
              <a:t>=</a:t>
            </a:r>
            <a:r>
              <a:rPr lang="en-US" dirty="0" err="1" smtClean="0">
                <a:solidFill>
                  <a:srgbClr val="0000CC"/>
                </a:solidFill>
              </a:rPr>
              <a:t>l.owner</a:t>
            </a:r>
            <a:r>
              <a:rPr lang="en-US" dirty="0" smtClean="0">
                <a:solidFill>
                  <a:srgbClr val="0000CC"/>
                </a:solidFill>
              </a:rPr>
              <a:t> AND </a:t>
            </a:r>
            <a:r>
              <a:rPr lang="en-US" dirty="0" err="1" smtClean="0">
                <a:solidFill>
                  <a:srgbClr val="0000CC"/>
                </a:solidFill>
              </a:rPr>
              <a:t>l.book</a:t>
            </a:r>
            <a:r>
              <a:rPr lang="en-US" dirty="0" smtClean="0">
                <a:solidFill>
                  <a:srgbClr val="0000CC"/>
                </a:solidFill>
              </a:rPr>
              <a:t>=b.ISBN13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Appendix II</a:t>
            </a:r>
            <a:r>
              <a:rPr lang="en-US" dirty="0" smtClean="0"/>
              <a:t>: When to use “Distinct”, </a:t>
            </a:r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i="1" dirty="0" smtClean="0"/>
              <a:t>Question 6(Cont.)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Why use </a:t>
            </a:r>
            <a:r>
              <a:rPr lang="en-US" dirty="0" smtClean="0">
                <a:solidFill>
                  <a:srgbClr val="FF0000"/>
                </a:solidFill>
              </a:rPr>
              <a:t>DISTINCT</a:t>
            </a:r>
            <a:r>
              <a:rPr lang="en-US" dirty="0" smtClean="0"/>
              <a:t> in Q6? </a:t>
            </a:r>
          </a:p>
          <a:p>
            <a:pPr lvl="1"/>
            <a:r>
              <a:rPr lang="en-US" dirty="0" smtClean="0"/>
              <a:t>Because we get a new table by</a:t>
            </a:r>
          </a:p>
          <a:p>
            <a:pPr lvl="1"/>
            <a:r>
              <a:rPr lang="en-US" dirty="0" smtClean="0"/>
              <a:t> In this new table, ISBN13</a:t>
            </a:r>
          </a:p>
          <a:p>
            <a:pPr lvl="1">
              <a:buNone/>
            </a:pPr>
            <a:r>
              <a:rPr lang="en-US" dirty="0" smtClean="0"/>
              <a:t>	is not primary key. </a:t>
            </a:r>
          </a:p>
          <a:p>
            <a:pPr lvl="1">
              <a:buNone/>
            </a:pPr>
            <a:r>
              <a:rPr lang="en-US" dirty="0" smtClean="0"/>
              <a:t>	 </a:t>
            </a:r>
            <a:r>
              <a:rPr lang="en-US" dirty="0" smtClean="0">
                <a:solidFill>
                  <a:srgbClr val="00B050"/>
                </a:solidFill>
              </a:rPr>
              <a:t>There may be duplicated ISBN13,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     for example, Jim may borrow book “978” twice. Then there are two “978” records in</a:t>
            </a:r>
            <a:r>
              <a:rPr lang="en-US" dirty="0" smtClean="0">
                <a:solidFill>
                  <a:srgbClr val="0000CC"/>
                </a:solidFill>
              </a:rPr>
              <a:t> Table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Loan.</a:t>
            </a:r>
            <a:endParaRPr lang="en-US" dirty="0" smtClean="0">
              <a:solidFill>
                <a:srgbClr val="00B050"/>
              </a:solidFill>
            </a:endParaRPr>
          </a:p>
          <a:p>
            <a:pPr lvl="1">
              <a:buNone/>
            </a:pPr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981200"/>
            <a:ext cx="6553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CC"/>
                </a:solidFill>
              </a:rPr>
              <a:t>SELECT s.name</a:t>
            </a:r>
          </a:p>
          <a:p>
            <a:r>
              <a:rPr lang="en-US" sz="1200" dirty="0" smtClean="0">
                <a:solidFill>
                  <a:srgbClr val="0000CC"/>
                </a:solidFill>
              </a:rPr>
              <a:t>FROM student s, loan l, book b</a:t>
            </a:r>
          </a:p>
          <a:p>
            <a:r>
              <a:rPr lang="en-US" sz="1200" dirty="0" smtClean="0">
                <a:solidFill>
                  <a:srgbClr val="0000CC"/>
                </a:solidFill>
              </a:rPr>
              <a:t>WHERE </a:t>
            </a:r>
            <a:r>
              <a:rPr lang="en-US" sz="1200" dirty="0" err="1" smtClean="0">
                <a:solidFill>
                  <a:srgbClr val="0000CC"/>
                </a:solidFill>
              </a:rPr>
              <a:t>l.borrower</a:t>
            </a:r>
            <a:r>
              <a:rPr lang="en-US" sz="1200" dirty="0" smtClean="0">
                <a:solidFill>
                  <a:srgbClr val="0000CC"/>
                </a:solidFill>
              </a:rPr>
              <a:t>=</a:t>
            </a:r>
            <a:r>
              <a:rPr lang="en-US" sz="1200" dirty="0" err="1" smtClean="0">
                <a:solidFill>
                  <a:srgbClr val="0000CC"/>
                </a:solidFill>
              </a:rPr>
              <a:t>s.email</a:t>
            </a:r>
            <a:r>
              <a:rPr lang="en-US" sz="1200" dirty="0" smtClean="0">
                <a:solidFill>
                  <a:srgbClr val="0000CC"/>
                </a:solidFill>
              </a:rPr>
              <a:t> AND </a:t>
            </a:r>
            <a:r>
              <a:rPr lang="en-US" sz="1200" dirty="0" err="1" smtClean="0">
                <a:solidFill>
                  <a:srgbClr val="0000CC"/>
                </a:solidFill>
              </a:rPr>
              <a:t>l.book</a:t>
            </a:r>
            <a:r>
              <a:rPr lang="en-US" sz="1200" dirty="0" smtClean="0">
                <a:solidFill>
                  <a:srgbClr val="0000CC"/>
                </a:solidFill>
              </a:rPr>
              <a:t>=b.ISBN13 AND </a:t>
            </a:r>
            <a:r>
              <a:rPr lang="en-US" sz="1200" dirty="0" err="1" smtClean="0">
                <a:solidFill>
                  <a:srgbClr val="0000CC"/>
                </a:solidFill>
              </a:rPr>
              <a:t>b.authors</a:t>
            </a:r>
            <a:r>
              <a:rPr lang="en-US" sz="1200" dirty="0" smtClean="0">
                <a:solidFill>
                  <a:srgbClr val="0000CC"/>
                </a:solidFill>
              </a:rPr>
              <a:t>='Charles Dickens'</a:t>
            </a:r>
          </a:p>
          <a:p>
            <a:r>
              <a:rPr lang="en-US" sz="1200" dirty="0" smtClean="0">
                <a:solidFill>
                  <a:srgbClr val="0000CC"/>
                </a:solidFill>
              </a:rPr>
              <a:t>GROUP BY s.name, </a:t>
            </a:r>
            <a:r>
              <a:rPr lang="en-US" sz="1200" dirty="0" err="1" smtClean="0">
                <a:solidFill>
                  <a:srgbClr val="0000CC"/>
                </a:solidFill>
              </a:rPr>
              <a:t>s.email</a:t>
            </a:r>
            <a:endParaRPr lang="en-US" sz="1200" dirty="0" smtClean="0">
              <a:solidFill>
                <a:srgbClr val="0000CC"/>
              </a:solidFill>
            </a:endParaRPr>
          </a:p>
          <a:p>
            <a:r>
              <a:rPr lang="en-US" sz="1200" dirty="0" smtClean="0">
                <a:solidFill>
                  <a:srgbClr val="0000CC"/>
                </a:solidFill>
              </a:rPr>
              <a:t>HAVING COUNT(</a:t>
            </a:r>
            <a:r>
              <a:rPr lang="en-US" sz="1200" dirty="0" smtClean="0">
                <a:solidFill>
                  <a:srgbClr val="FF0000"/>
                </a:solidFill>
              </a:rPr>
              <a:t>DISTINCT</a:t>
            </a:r>
            <a:r>
              <a:rPr lang="en-US" sz="1200" dirty="0" smtClean="0">
                <a:solidFill>
                  <a:srgbClr val="0000CC"/>
                </a:solidFill>
              </a:rPr>
              <a:t> b.ISBN13) = (SELECT COUNT(*)</a:t>
            </a:r>
          </a:p>
          <a:p>
            <a:r>
              <a:rPr lang="en-US" sz="1200" dirty="0" smtClean="0">
                <a:solidFill>
                  <a:srgbClr val="0000CC"/>
                </a:solidFill>
              </a:rPr>
              <a:t>	FROM book b</a:t>
            </a:r>
          </a:p>
          <a:p>
            <a:r>
              <a:rPr lang="en-US" sz="1200" dirty="0" smtClean="0">
                <a:solidFill>
                  <a:srgbClr val="0000CC"/>
                </a:solidFill>
              </a:rPr>
              <a:t>	WHERE </a:t>
            </a:r>
            <a:r>
              <a:rPr lang="en-US" sz="1200" dirty="0" err="1" smtClean="0">
                <a:solidFill>
                  <a:srgbClr val="0000CC"/>
                </a:solidFill>
              </a:rPr>
              <a:t>b.authors</a:t>
            </a:r>
            <a:r>
              <a:rPr lang="en-US" sz="1200" dirty="0" smtClean="0">
                <a:solidFill>
                  <a:srgbClr val="0000CC"/>
                </a:solidFill>
              </a:rPr>
              <a:t>='Charles Dickens')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638800" y="3200400"/>
            <a:ext cx="3505200" cy="1371600"/>
          </a:xfrm>
          <a:prstGeom prst="wedgeRectCallout">
            <a:avLst>
              <a:gd name="adj1" fmla="val -69281"/>
              <a:gd name="adj2" fmla="val 24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CC"/>
                </a:solidFill>
              </a:rPr>
              <a:t>SELECT s.name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FROM student s, loan l, book b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WHERE </a:t>
            </a:r>
            <a:r>
              <a:rPr lang="en-US" dirty="0" err="1" smtClean="0">
                <a:solidFill>
                  <a:srgbClr val="0000CC"/>
                </a:solidFill>
              </a:rPr>
              <a:t>l.borrower</a:t>
            </a:r>
            <a:r>
              <a:rPr lang="en-US" dirty="0" smtClean="0">
                <a:solidFill>
                  <a:srgbClr val="0000CC"/>
                </a:solidFill>
              </a:rPr>
              <a:t>=</a:t>
            </a:r>
            <a:r>
              <a:rPr lang="en-US" dirty="0" err="1" smtClean="0">
                <a:solidFill>
                  <a:srgbClr val="0000CC"/>
                </a:solidFill>
              </a:rPr>
              <a:t>s.email</a:t>
            </a:r>
            <a:r>
              <a:rPr lang="en-US" dirty="0" smtClean="0">
                <a:solidFill>
                  <a:srgbClr val="0000CC"/>
                </a:solidFill>
              </a:rPr>
              <a:t> AND </a:t>
            </a:r>
            <a:r>
              <a:rPr lang="en-US" dirty="0" err="1" smtClean="0">
                <a:solidFill>
                  <a:srgbClr val="0000CC"/>
                </a:solidFill>
              </a:rPr>
              <a:t>l.book</a:t>
            </a:r>
            <a:r>
              <a:rPr lang="en-US" dirty="0" smtClean="0">
                <a:solidFill>
                  <a:srgbClr val="0000CC"/>
                </a:solidFill>
              </a:rPr>
              <a:t>=b.ISBN13 AND </a:t>
            </a:r>
            <a:r>
              <a:rPr lang="en-US" dirty="0" err="1" smtClean="0">
                <a:solidFill>
                  <a:srgbClr val="0000CC"/>
                </a:solidFill>
              </a:rPr>
              <a:t>b.authors</a:t>
            </a:r>
            <a:r>
              <a:rPr lang="en-US" dirty="0" smtClean="0">
                <a:solidFill>
                  <a:srgbClr val="0000CC"/>
                </a:solidFill>
              </a:rPr>
              <a:t>='Charles Dickens'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 up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CC"/>
                </a:solidFill>
              </a:rPr>
              <a:t>SELECT name</a:t>
            </a:r>
            <a:br>
              <a:rPr lang="en-US" dirty="0" smtClean="0">
                <a:solidFill>
                  <a:srgbClr val="0000CC"/>
                </a:solidFill>
              </a:rPr>
            </a:br>
            <a:r>
              <a:rPr lang="en-US" dirty="0" smtClean="0">
                <a:solidFill>
                  <a:srgbClr val="0000CC"/>
                </a:solidFill>
              </a:rPr>
              <a:t>FROM </a:t>
            </a:r>
            <a:r>
              <a:rPr lang="en-US" dirty="0" err="1" smtClean="0">
                <a:solidFill>
                  <a:srgbClr val="0000CC"/>
                </a:solidFill>
              </a:rPr>
              <a:t>sysobjects</a:t>
            </a:r>
            <a:r>
              <a:rPr lang="en-US" dirty="0" smtClean="0">
                <a:solidFill>
                  <a:srgbClr val="0000CC"/>
                </a:solidFill>
              </a:rPr>
              <a:t/>
            </a:r>
            <a:br>
              <a:rPr lang="en-US" dirty="0" smtClean="0">
                <a:solidFill>
                  <a:srgbClr val="0000CC"/>
                </a:solidFill>
              </a:rPr>
            </a:br>
            <a:r>
              <a:rPr lang="en-US" dirty="0" smtClean="0">
                <a:solidFill>
                  <a:srgbClr val="0000CC"/>
                </a:solidFill>
              </a:rPr>
              <a:t>WHERE type = 'U' AND </a:t>
            </a:r>
            <a:r>
              <a:rPr lang="en-US" dirty="0" err="1" smtClean="0">
                <a:solidFill>
                  <a:srgbClr val="0000CC"/>
                </a:solidFill>
              </a:rPr>
              <a:t>uid</a:t>
            </a:r>
            <a:r>
              <a:rPr lang="en-US" dirty="0" smtClean="0">
                <a:solidFill>
                  <a:srgbClr val="0000CC"/>
                </a:solidFill>
              </a:rPr>
              <a:t> = </a:t>
            </a:r>
            <a:r>
              <a:rPr lang="en-US" dirty="0" err="1" smtClean="0">
                <a:solidFill>
                  <a:srgbClr val="0000CC"/>
                </a:solidFill>
              </a:rPr>
              <a:t>user_id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smtClean="0">
                <a:solidFill>
                  <a:srgbClr val="002060"/>
                </a:solidFill>
              </a:rPr>
              <a:t>'</a:t>
            </a:r>
            <a:r>
              <a:rPr lang="en-US" i="1" dirty="0" err="1" smtClean="0">
                <a:solidFill>
                  <a:srgbClr val="002060"/>
                </a:solidFill>
              </a:rPr>
              <a:t>put_your_login_here</a:t>
            </a:r>
            <a:r>
              <a:rPr lang="en-US" dirty="0" smtClean="0">
                <a:solidFill>
                  <a:srgbClr val="0000CC"/>
                </a:solidFill>
              </a:rPr>
              <a:t>');</a:t>
            </a:r>
            <a:endParaRPr lang="en-US" dirty="0">
              <a:solidFill>
                <a:srgbClr val="0000CC"/>
              </a:solidFill>
            </a:endParaRPr>
          </a:p>
        </p:txBody>
      </p:sp>
      <p:pic>
        <p:nvPicPr>
          <p:cNvPr id="4" name="Picture 3" descr="untitled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3581400"/>
            <a:ext cx="2819400" cy="23804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91000" y="6096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http://www.comp.nus.edu.sg/~tang1987/lab.htm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 up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CC"/>
                </a:solidFill>
              </a:rPr>
              <a:t>SELECT COUNT(*)</a:t>
            </a: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    FROM loan;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0000CC"/>
                </a:solidFill>
              </a:rPr>
              <a:t>SELECT COUNT(*)</a:t>
            </a: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     FROM copy;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 “copy” or “loan”  is empty, insert data by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0000CC"/>
                </a:solidFill>
              </a:rPr>
              <a:t>NUMNStACopy.sql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00CC"/>
                </a:solidFill>
              </a:rPr>
              <a:t>NUMNStALoan.sql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Note: </a:t>
            </a:r>
            <a:r>
              <a:rPr lang="en-US" dirty="0" smtClean="0">
                <a:solidFill>
                  <a:srgbClr val="FF0000"/>
                </a:solidFill>
              </a:rPr>
              <a:t>insert “copy” first (referential integrity constraint)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 Up(III)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Create the tables using the file NUNStASchema.sql. </a:t>
            </a:r>
          </a:p>
          <a:p>
            <a:pPr lvl="1"/>
            <a:r>
              <a:rPr lang="en-US" dirty="0" smtClean="0"/>
              <a:t>Remember: Rearrange the statements </a:t>
            </a:r>
          </a:p>
          <a:p>
            <a:pPr lvl="0"/>
            <a:r>
              <a:rPr lang="en-US" dirty="0" smtClean="0"/>
              <a:t>Populate the database using the files NUMNStAStudent.sql , NUMNStABook.sql, and NUMNStACopy.sql, NUMNStALoan.sql</a:t>
            </a:r>
          </a:p>
          <a:p>
            <a:pPr lvl="1"/>
            <a:r>
              <a:rPr lang="en-US" dirty="0" smtClean="0"/>
              <a:t>Check the foreign key constraints to decide in which order to insert the data.</a:t>
            </a:r>
          </a:p>
          <a:p>
            <a:pPr lvl="0"/>
            <a:r>
              <a:rPr lang="en-US" dirty="0" smtClean="0"/>
              <a:t>You can clean up data and tables anytime using the file NUNStAClean.sql.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3200" dirty="0" smtClean="0"/>
              <a:t>Find the number of copies in the system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2895600"/>
            <a:ext cx="533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SELECT COUNT(*)</a:t>
            </a:r>
          </a:p>
          <a:p>
            <a:r>
              <a:rPr lang="en-US" sz="2400" b="1" dirty="0" smtClean="0">
                <a:solidFill>
                  <a:srgbClr val="0000CC"/>
                </a:solidFill>
              </a:rPr>
              <a:t>FROM copy c</a:t>
            </a:r>
            <a:endParaRPr lang="en-US" sz="24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Find, for each book, the corresponding number of copies. [Print the primary key of the book and the number of copies.]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2819400"/>
            <a:ext cx="624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SELECT </a:t>
            </a:r>
            <a:r>
              <a:rPr lang="en-US" sz="2400" b="1" dirty="0" err="1" smtClean="0">
                <a:solidFill>
                  <a:srgbClr val="0000CC"/>
                </a:solidFill>
              </a:rPr>
              <a:t>c.book</a:t>
            </a:r>
            <a:r>
              <a:rPr lang="en-US" sz="2400" b="1" dirty="0" smtClean="0">
                <a:solidFill>
                  <a:srgbClr val="0000CC"/>
                </a:solidFill>
              </a:rPr>
              <a:t>, COUNT(*)</a:t>
            </a:r>
          </a:p>
          <a:p>
            <a:r>
              <a:rPr lang="en-US" sz="2400" b="1" dirty="0" smtClean="0">
                <a:solidFill>
                  <a:srgbClr val="0000CC"/>
                </a:solidFill>
              </a:rPr>
              <a:t>FROM copy c</a:t>
            </a:r>
          </a:p>
          <a:p>
            <a:r>
              <a:rPr lang="en-US" sz="2400" b="1" dirty="0" smtClean="0">
                <a:solidFill>
                  <a:srgbClr val="0000CC"/>
                </a:solidFill>
              </a:rPr>
              <a:t>GROUP BY </a:t>
            </a:r>
            <a:r>
              <a:rPr lang="en-US" sz="2400" b="1" dirty="0" err="1" smtClean="0">
                <a:solidFill>
                  <a:srgbClr val="0000CC"/>
                </a:solidFill>
              </a:rPr>
              <a:t>c.book</a:t>
            </a: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4343400"/>
            <a:ext cx="6934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***Every column that appears in </a:t>
            </a:r>
            <a:r>
              <a:rPr lang="en-US" sz="2400" b="1" dirty="0" smtClean="0">
                <a:solidFill>
                  <a:srgbClr val="0000CC"/>
                </a:solidFill>
              </a:rPr>
              <a:t>SELECT </a:t>
            </a:r>
            <a:r>
              <a:rPr lang="en-US" sz="2400" b="1" dirty="0" smtClean="0">
                <a:solidFill>
                  <a:srgbClr val="FF0000"/>
                </a:solidFill>
              </a:rPr>
              <a:t>must also 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</a:rPr>
              <a:t>appear in columns of </a:t>
            </a:r>
            <a:r>
              <a:rPr lang="en-US" sz="2400" b="1" dirty="0" smtClean="0">
                <a:solidFill>
                  <a:srgbClr val="0000CC"/>
                </a:solidFill>
              </a:rPr>
              <a:t>GROUP BY 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OR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</a:rPr>
              <a:t>appear as the argument to an aggregation operator (function) ***</a:t>
            </a:r>
            <a:r>
              <a:rPr lang="en-US" sz="2400" b="1" dirty="0" smtClean="0">
                <a:solidFill>
                  <a:srgbClr val="0000CC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1321</TotalTime>
  <Words>2446</Words>
  <Application>Microsoft Office PowerPoint</Application>
  <PresentationFormat>On-screen Show (4:3)</PresentationFormat>
  <Paragraphs>498</Paragraphs>
  <Slides>41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Oriel</vt:lpstr>
      <vt:lpstr>CS2102-Lab3 </vt:lpstr>
      <vt:lpstr>Introduction (I)</vt:lpstr>
      <vt:lpstr>Introduction (II)</vt:lpstr>
      <vt:lpstr>Correction</vt:lpstr>
      <vt:lpstr>Warm up (I)</vt:lpstr>
      <vt:lpstr>Warm up (II)</vt:lpstr>
      <vt:lpstr>Warm Up(III)</vt:lpstr>
      <vt:lpstr>Question 1</vt:lpstr>
      <vt:lpstr>Question 2</vt:lpstr>
      <vt:lpstr>Question 2 (Cont.) Quiz</vt:lpstr>
      <vt:lpstr>Question 3</vt:lpstr>
      <vt:lpstr>Question 3 (Cont.)</vt:lpstr>
      <vt:lpstr>Question 3 (Cont.) Quiz</vt:lpstr>
      <vt:lpstr>Question 3 (Cont.)</vt:lpstr>
      <vt:lpstr>Question 4</vt:lpstr>
      <vt:lpstr>Question 5</vt:lpstr>
      <vt:lpstr>Question 6***</vt:lpstr>
      <vt:lpstr>Question 6(Cont.)</vt:lpstr>
      <vt:lpstr>Question 7</vt:lpstr>
      <vt:lpstr>Slide 20</vt:lpstr>
      <vt:lpstr>Question 7(Cont.)</vt:lpstr>
      <vt:lpstr>Question 8</vt:lpstr>
      <vt:lpstr>Slide 23</vt:lpstr>
      <vt:lpstr>Question 8 (Cont.)</vt:lpstr>
      <vt:lpstr>Question 8 (Cont.)</vt:lpstr>
      <vt:lpstr>Question 9***( test every time)</vt:lpstr>
      <vt:lpstr>Question 9***(Cont.)  NOT…NOT…</vt:lpstr>
      <vt:lpstr>Question 9 (Cont.) with EXCEPT</vt:lpstr>
      <vt:lpstr>Question 9 (Cont.) with NOT IN</vt:lpstr>
      <vt:lpstr>Question 9 (Cont.) with GROUP BY( Q6)</vt:lpstr>
      <vt:lpstr>Question 10</vt:lpstr>
      <vt:lpstr>Question 10(Cont.) with NOT…NOT…</vt:lpstr>
      <vt:lpstr>Question 10(Cont.) with Group By</vt:lpstr>
      <vt:lpstr>Appendix I: Question 9***(Cont.)  NOT…NOT…</vt:lpstr>
      <vt:lpstr>Appendix I Explanation of Question 9</vt:lpstr>
      <vt:lpstr>Appendix I Explanation of Question 9(Cont.)</vt:lpstr>
      <vt:lpstr>Appendix I Explanation of Question 9(Cont.)</vt:lpstr>
      <vt:lpstr>Appendix II: When to use “Distinct”</vt:lpstr>
      <vt:lpstr>Appendix II: When to use “Distinct”</vt:lpstr>
      <vt:lpstr>Appendix II: When to use “Distinct”</vt:lpstr>
      <vt:lpstr>Appendix II: When to use “Distinct”, e.g Question 6(Cont.)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CS2102-Lab2 </dc:title>
  <dc:creator/>
  <cp:lastModifiedBy>workshop</cp:lastModifiedBy>
  <cp:revision>134</cp:revision>
  <dcterms:created xsi:type="dcterms:W3CDTF">2006-08-16T00:00:00Z</dcterms:created>
  <dcterms:modified xsi:type="dcterms:W3CDTF">2012-09-13T13:43:01Z</dcterms:modified>
</cp:coreProperties>
</file>