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4" r:id="rId2"/>
    <p:sldId id="320" r:id="rId3"/>
    <p:sldId id="315" r:id="rId4"/>
    <p:sldId id="316" r:id="rId5"/>
    <p:sldId id="318" r:id="rId6"/>
    <p:sldId id="317" r:id="rId7"/>
    <p:sldId id="319" r:id="rId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324664"/>
    <a:srgbClr val="5781BB"/>
    <a:srgbClr val="415F8A"/>
    <a:srgbClr val="006699"/>
    <a:srgbClr val="0066CC"/>
    <a:srgbClr val="3366CC"/>
    <a:srgbClr val="FF33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66" d="100"/>
          <a:sy n="66" d="100"/>
        </p:scale>
        <p:origin x="-2850" y="-108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.dfo-mpo.gc.ca/science/oceans/tsunamis/documents/PAG-2011_Rabinovich_et_a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2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467600" cy="570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4191000" y="2971800"/>
            <a:ext cx="2971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57400" y="2133600"/>
            <a:ext cx="1143000" cy="8382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4648200"/>
            <a:ext cx="1143000" cy="8382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57400" y="3886200"/>
            <a:ext cx="1143000" cy="8382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114800" y="5486400"/>
            <a:ext cx="1143000" cy="8382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96000" y="2133600"/>
            <a:ext cx="1143000" cy="8382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81000" y="914400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latin typeface="+mn-lt"/>
                <a:cs typeface="Times New Roman" pitchFamily="18" charset="0"/>
              </a:rPr>
              <a:t>An acoustic wave traveling in the x-direction in a fluid (liquid or gas) is characterized by a differential pressure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+mn-lt"/>
                <a:cs typeface="Times New Roman" pitchFamily="18" charset="0"/>
              </a:rPr>
              <a:t>. The unit for pressure is </a:t>
            </a:r>
            <a:r>
              <a:rPr lang="en-US" sz="2800" dirty="0" err="1" smtClean="0">
                <a:latin typeface="+mn-lt"/>
                <a:cs typeface="Times New Roman" pitchFamily="18" charset="0"/>
              </a:rPr>
              <a:t>newton</a:t>
            </a:r>
            <a:r>
              <a:rPr lang="en-US" sz="2800" dirty="0" smtClean="0">
                <a:latin typeface="+mn-lt"/>
                <a:cs typeface="Times New Roman" pitchFamily="18" charset="0"/>
              </a:rPr>
              <a:t> per square meter (N/m</a:t>
            </a:r>
            <a:r>
              <a:rPr lang="en-US" sz="2800" baseline="30000" dirty="0" smtClean="0">
                <a:latin typeface="+mn-lt"/>
                <a:cs typeface="Times New Roman" pitchFamily="18" charset="0"/>
              </a:rPr>
              <a:t>2</a:t>
            </a:r>
            <a:r>
              <a:rPr lang="en-US" sz="2800" dirty="0" smtClean="0">
                <a:latin typeface="+mn-lt"/>
                <a:cs typeface="Times New Roman" pitchFamily="18" charset="0"/>
              </a:rPr>
              <a:t>). Find an expression for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+mn-lt"/>
                <a:cs typeface="Times New Roman" pitchFamily="18" charset="0"/>
              </a:rPr>
              <a:t> for a sinusoidal </a:t>
            </a:r>
            <a:r>
              <a:rPr lang="en-US" sz="2800" dirty="0">
                <a:latin typeface="+mn-lt"/>
                <a:cs typeface="Times New Roman" pitchFamily="18" charset="0"/>
              </a:rPr>
              <a:t>sound wave traveling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in the </a:t>
            </a:r>
            <a:r>
              <a:rPr lang="en-US" sz="2800" dirty="0">
                <a:latin typeface="+mn-lt"/>
                <a:cs typeface="Times New Roman" pitchFamily="18" charset="0"/>
              </a:rPr>
              <a:t>positive 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x</a:t>
            </a:r>
            <a:r>
              <a:rPr lang="en-US" sz="2800" dirty="0" smtClean="0">
                <a:latin typeface="+mn-lt"/>
                <a:cs typeface="Times New Roman" pitchFamily="18" charset="0"/>
              </a:rPr>
              <a:t>-direction in water, given that the frequency is </a:t>
            </a:r>
            <a:r>
              <a:rPr lang="en-US" sz="28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1 kHz</a:t>
            </a:r>
            <a:r>
              <a:rPr lang="en-US" sz="2800" dirty="0" smtClean="0">
                <a:latin typeface="+mn-lt"/>
                <a:cs typeface="Times New Roman" pitchFamily="18" charset="0"/>
              </a:rPr>
              <a:t>, the velocity of sound in water is </a:t>
            </a:r>
            <a:r>
              <a:rPr lang="en-US" sz="28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1.5 km/s</a:t>
            </a:r>
            <a:r>
              <a:rPr lang="en-US" sz="2800" dirty="0" smtClean="0">
                <a:latin typeface="+mn-lt"/>
                <a:cs typeface="Times New Roman" pitchFamily="18" charset="0"/>
              </a:rPr>
              <a:t>, the wave amplitude is </a:t>
            </a:r>
            <a:r>
              <a:rPr lang="en-US" sz="28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10 N/m</a:t>
            </a:r>
            <a:r>
              <a:rPr lang="en-US" sz="2800" baseline="300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800" dirty="0" smtClean="0">
                <a:latin typeface="+mn-lt"/>
                <a:cs typeface="Times New Roman" pitchFamily="18" charset="0"/>
              </a:rPr>
              <a:t>, and 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p(x, t)</a:t>
            </a:r>
            <a:r>
              <a:rPr lang="en-US" sz="2800" dirty="0" smtClean="0">
                <a:latin typeface="+mn-lt"/>
                <a:cs typeface="Times New Roman" pitchFamily="18" charset="0"/>
              </a:rPr>
              <a:t> was observed to be at its maximum value at </a:t>
            </a:r>
            <a:r>
              <a:rPr lang="en-US" sz="2800" i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 = 0 </a:t>
            </a:r>
            <a:r>
              <a:rPr lang="en-US" sz="2800" dirty="0" smtClean="0">
                <a:latin typeface="+mn-lt"/>
                <a:cs typeface="Times New Roman" pitchFamily="18" charset="0"/>
              </a:rPr>
              <a:t>and </a:t>
            </a:r>
            <a:r>
              <a:rPr lang="en-US" sz="2800" i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 = 0.25 m</a:t>
            </a:r>
            <a:r>
              <a:rPr lang="en-US" sz="2800" dirty="0" smtClean="0">
                <a:latin typeface="+mn-lt"/>
                <a:cs typeface="Times New Roman" pitchFamily="18" charset="0"/>
              </a:rPr>
              <a:t>. </a:t>
            </a:r>
          </a:p>
          <a:p>
            <a:pPr algn="l"/>
            <a:endParaRPr lang="en-US" sz="2800" dirty="0" smtClean="0">
              <a:latin typeface="+mn-lt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+mn-lt"/>
                <a:cs typeface="Times New Roman" pitchFamily="18" charset="0"/>
              </a:rPr>
              <a:t>Treat water as a lossless medium. </a:t>
            </a:r>
            <a:endParaRPr lang="en-US" sz="28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Energy Decay of the 2004 Sumatra Tsunami in the World Oceans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545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6172200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http://www.pac.dfo-mpo.gc.ca/science/oceans/tsunamis/documents/PAG-2011_Rabinovich_et_al.pdf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Waves in </a:t>
            </a:r>
            <a:r>
              <a:rPr lang="en-US" dirty="0" err="1" smtClean="0"/>
              <a:t>Lossy</a:t>
            </a:r>
            <a:r>
              <a:rPr lang="en-US" dirty="0" smtClean="0"/>
              <a:t> Media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57493" y="5737225"/>
            <a:ext cx="25721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w Cen MT" pitchFamily="34" charset="0"/>
              </a:rPr>
              <a:t>Attenuation factor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334001" y="5280025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8" y="1066800"/>
            <a:ext cx="8323262" cy="3563938"/>
          </a:xfr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1075" y="4441825"/>
            <a:ext cx="52419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5942" y="838200"/>
            <a:ext cx="8801852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1-2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52000"/>
          <a:stretch>
            <a:fillRect/>
          </a:stretch>
        </p:blipFill>
        <p:spPr>
          <a:xfrm>
            <a:off x="762000" y="838200"/>
            <a:ext cx="6705600" cy="5341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173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DP Blue</vt:lpstr>
      <vt:lpstr>EEC 130A Introductory Electromagnetics I</vt:lpstr>
      <vt:lpstr>Exam Schedule</vt:lpstr>
      <vt:lpstr>Example 1-1</vt:lpstr>
      <vt:lpstr>Energy Decay of the 2004 Sumatra Tsunami in the World Oceans</vt:lpstr>
      <vt:lpstr>Waves in Lossy Media</vt:lpstr>
      <vt:lpstr>Electromagnetic Spectrum</vt:lpstr>
      <vt:lpstr>Example 1-2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97</cp:revision>
  <dcterms:created xsi:type="dcterms:W3CDTF">2008-06-11T02:58:06Z</dcterms:created>
  <dcterms:modified xsi:type="dcterms:W3CDTF">2012-01-26T05:20:10Z</dcterms:modified>
</cp:coreProperties>
</file>