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4" r:id="rId2"/>
    <p:sldId id="354" r:id="rId3"/>
    <p:sldId id="360" r:id="rId4"/>
    <p:sldId id="363" r:id="rId5"/>
    <p:sldId id="356" r:id="rId6"/>
    <p:sldId id="357" r:id="rId7"/>
    <p:sldId id="358" r:id="rId8"/>
    <p:sldId id="364" r:id="rId9"/>
    <p:sldId id="359" r:id="rId10"/>
    <p:sldId id="361" r:id="rId11"/>
    <p:sldId id="365" r:id="rId12"/>
    <p:sldId id="362" r:id="rId13"/>
    <p:sldId id="367" r:id="rId14"/>
    <p:sldId id="366" r:id="rId15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5781BB"/>
    <a:srgbClr val="FF3300"/>
    <a:srgbClr val="FFFFCC"/>
    <a:srgbClr val="006600"/>
    <a:srgbClr val="324664"/>
    <a:srgbClr val="415F8A"/>
    <a:srgbClr val="006699"/>
    <a:srgbClr val="0066CC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71" autoAdjust="0"/>
    <p:restoredTop sz="94638" autoAdjust="0"/>
  </p:normalViewPr>
  <p:slideViewPr>
    <p:cSldViewPr>
      <p:cViewPr>
        <p:scale>
          <a:sx n="53" d="100"/>
          <a:sy n="53" d="100"/>
        </p:scale>
        <p:origin x="-2634" y="-1320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2/14/2012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2/14/2012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2/14/2012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</a:t>
            </a:r>
            <a:r>
              <a:rPr lang="en-US" sz="2400" b="1" dirty="0" smtClean="0">
                <a:solidFill>
                  <a:srgbClr val="0033CC"/>
                </a:solidFill>
              </a:rPr>
              <a:t>10</a:t>
            </a:r>
            <a:endParaRPr lang="en-US" sz="2400" b="1" dirty="0" smtClean="0">
              <a:solidFill>
                <a:srgbClr val="0033CC"/>
              </a:solidFill>
            </a:endParaRPr>
          </a:p>
          <a:p>
            <a:r>
              <a:rPr lang="en-US" sz="2400" dirty="0" smtClean="0"/>
              <a:t>Winter 2012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Potential Due to Charges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800600"/>
            <a:ext cx="8305800" cy="13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55163" y="685800"/>
            <a:ext cx="881263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latin typeface="+mn-lt"/>
              </a:rPr>
              <a:t>In electric circuits, we usually select a convenient node that we call ground and assign it zero reference voltage.  In free space and material media, we choose infinity as reference with </a:t>
            </a:r>
            <a:r>
              <a:rPr lang="en-US" sz="2800" i="1" dirty="0">
                <a:solidFill>
                  <a:srgbClr val="FF0000"/>
                </a:solidFill>
                <a:latin typeface="+mn-lt"/>
              </a:rPr>
              <a:t>V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= 0. Hence, at a point P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438400"/>
            <a:ext cx="3962400" cy="132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524000" y="3972580"/>
            <a:ext cx="5780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For a point charge, </a:t>
            </a:r>
            <a:r>
              <a:rPr lang="en-US" sz="2800" i="1" dirty="0">
                <a:solidFill>
                  <a:srgbClr val="FF0000"/>
                </a:solidFill>
                <a:latin typeface="+mn-lt"/>
              </a:rPr>
              <a:t>V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at range </a:t>
            </a:r>
            <a:r>
              <a:rPr lang="en-US" sz="2800" i="1" dirty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Electric Scalar Potential due to Charges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953000" y="914400"/>
          <a:ext cx="3526368" cy="1295400"/>
        </p:xfrm>
        <a:graphic>
          <a:graphicData uri="http://schemas.openxmlformats.org/presentationml/2006/ole">
            <p:oleObj spid="_x0000_s2050" name="Equation" r:id="rId3" imgW="1244520" imgH="4572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3566" y="1143000"/>
            <a:ext cx="3903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33CC"/>
                </a:solidFill>
              </a:rPr>
              <a:t>Multiple Charges</a:t>
            </a:r>
            <a:endParaRPr lang="en-US" sz="3600" b="1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438400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33CC"/>
                </a:solidFill>
              </a:rPr>
              <a:t>Charges distributions</a:t>
            </a:r>
            <a:endParaRPr lang="en-US" sz="3600" b="1" dirty="0">
              <a:solidFill>
                <a:srgbClr val="0033CC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00400"/>
            <a:ext cx="668381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524376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685800"/>
            <a:ext cx="36925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355155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584215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5410200"/>
            <a:ext cx="441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 r="17455"/>
          <a:stretch>
            <a:fillRect/>
          </a:stretch>
        </p:blipFill>
        <p:spPr bwMode="auto">
          <a:xfrm>
            <a:off x="5867400" y="838200"/>
            <a:ext cx="3048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Poisson’s Equation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685800"/>
          <a:ext cx="1954162" cy="1143000"/>
        </p:xfrm>
        <a:graphic>
          <a:graphicData uri="http://schemas.openxmlformats.org/presentationml/2006/ole">
            <p:oleObj spid="_x0000_s3074" name="Equation" r:id="rId3" imgW="672840" imgH="39348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962400" y="2286000"/>
          <a:ext cx="2840037" cy="1143000"/>
        </p:xfrm>
        <a:graphic>
          <a:graphicData uri="http://schemas.openxmlformats.org/presentationml/2006/ole">
            <p:oleObj spid="_x0000_s3075" name="Equation" r:id="rId4" imgW="977760" imgH="39348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343400" y="3810000"/>
          <a:ext cx="2176462" cy="1143000"/>
        </p:xfrm>
        <a:graphic>
          <a:graphicData uri="http://schemas.openxmlformats.org/presentationml/2006/ole">
            <p:oleObj spid="_x0000_s3076" name="Equation" r:id="rId5" imgW="749160" imgH="39348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752600" y="1676400"/>
          <a:ext cx="1806575" cy="515937"/>
        </p:xfrm>
        <a:graphic>
          <a:graphicData uri="http://schemas.openxmlformats.org/presentationml/2006/ole">
            <p:oleObj spid="_x0000_s3077" name="Equation" r:id="rId6" imgW="622080" imgH="177480" progId="Equation.3">
              <p:embed/>
            </p:oleObj>
          </a:graphicData>
        </a:graphic>
      </p:graphicFrame>
      <p:sp>
        <p:nvSpPr>
          <p:cNvPr id="11" name="Down Arrow 10"/>
          <p:cNvSpPr/>
          <p:nvPr/>
        </p:nvSpPr>
        <p:spPr bwMode="auto">
          <a:xfrm>
            <a:off x="5257800" y="1752600"/>
            <a:ext cx="3810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5257800" y="3352800"/>
            <a:ext cx="3810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200400" y="3124200"/>
            <a:ext cx="6096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57200" y="2590800"/>
            <a:ext cx="231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Laplacian</a:t>
            </a:r>
            <a:endParaRPr lang="en-US" sz="3600" b="1" dirty="0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28600" y="3200400"/>
          <a:ext cx="2880287" cy="762000"/>
        </p:xfrm>
        <a:graphic>
          <a:graphicData uri="http://schemas.openxmlformats.org/presentationml/2006/ole">
            <p:oleObj spid="_x0000_s3078" name="Equation" r:id="rId7" imgW="863280" imgH="22860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505200" y="5105400"/>
            <a:ext cx="44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Poisson’s Equation</a:t>
            </a:r>
            <a:endParaRPr lang="en-US" sz="3600" b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3962400"/>
            <a:ext cx="5257800" cy="1828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18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Electrostatics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Coulomb’s Law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Charge Distribution</a:t>
            </a:r>
          </a:p>
          <a:p>
            <a:pPr lvl="1"/>
            <a:endParaRPr lang="en-US" sz="3200" dirty="0" smtClean="0">
              <a:solidFill>
                <a:srgbClr val="0070C0"/>
              </a:solidFill>
            </a:endParaRP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Electric field due to multiple charges</a:t>
            </a:r>
          </a:p>
          <a:p>
            <a:pPr lvl="1"/>
            <a:endParaRPr lang="en-US" sz="3200" dirty="0" smtClean="0">
              <a:solidFill>
                <a:srgbClr val="0070C0"/>
              </a:solidFill>
            </a:endParaRPr>
          </a:p>
          <a:p>
            <a:pPr lvl="1"/>
            <a:endParaRPr lang="en-US" sz="3200" dirty="0" smtClean="0">
              <a:solidFill>
                <a:srgbClr val="0070C0"/>
              </a:solidFill>
            </a:endParaRP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Electric field due to charge distributions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6318" y="1219200"/>
            <a:ext cx="416908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90800"/>
            <a:ext cx="394320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t="33333" r="90332" b="16667"/>
          <a:stretch>
            <a:fillRect/>
          </a:stretch>
        </p:blipFill>
        <p:spPr bwMode="auto">
          <a:xfrm>
            <a:off x="6096000" y="25146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/>
          <a:srcRect r="90964"/>
          <a:stretch>
            <a:fillRect/>
          </a:stretch>
        </p:blipFill>
        <p:spPr bwMode="auto">
          <a:xfrm>
            <a:off x="7162800" y="2057400"/>
            <a:ext cx="685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3886200"/>
            <a:ext cx="4419600" cy="107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 cstate="print"/>
          <a:srcRect b="33333"/>
          <a:stretch>
            <a:fillRect/>
          </a:stretch>
        </p:blipFill>
        <p:spPr bwMode="auto">
          <a:xfrm>
            <a:off x="1752179" y="5562600"/>
            <a:ext cx="541062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09800" y="1219200"/>
            <a:ext cx="6211123" cy="5029200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416908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 l="14945" t="29505" r="15765" b="44096"/>
          <a:stretch>
            <a:fillRect/>
          </a:stretch>
        </p:blipFill>
        <p:spPr bwMode="auto">
          <a:xfrm>
            <a:off x="2971800" y="4419600"/>
            <a:ext cx="5943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Gauss’s 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b="20716"/>
          <a:stretch>
            <a:fillRect/>
          </a:stretch>
        </p:blipFill>
        <p:spPr bwMode="auto">
          <a:xfrm>
            <a:off x="1752600" y="2738718"/>
            <a:ext cx="5555673" cy="359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 l="14945" t="30520" r="15765" b="44096"/>
          <a:stretch>
            <a:fillRect/>
          </a:stretch>
        </p:blipFill>
        <p:spPr bwMode="auto">
          <a:xfrm>
            <a:off x="1600200" y="703729"/>
            <a:ext cx="5943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Gauss’s 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 l="14945" t="30520" r="15765" b="44096"/>
          <a:stretch>
            <a:fillRect/>
          </a:stretch>
        </p:blipFill>
        <p:spPr bwMode="auto">
          <a:xfrm>
            <a:off x="838200" y="762000"/>
            <a:ext cx="5943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876800"/>
            <a:ext cx="562016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 l="28531" r="26634" b="82918"/>
          <a:stretch>
            <a:fillRect/>
          </a:stretch>
        </p:blipFill>
        <p:spPr bwMode="auto">
          <a:xfrm>
            <a:off x="4495800" y="3276600"/>
            <a:ext cx="3657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 bwMode="auto">
          <a:xfrm>
            <a:off x="3429000" y="3352800"/>
            <a:ext cx="381000" cy="1143000"/>
          </a:xfrm>
          <a:prstGeom prst="downArrow">
            <a:avLst/>
          </a:prstGeom>
          <a:solidFill>
            <a:srgbClr val="5781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Gauss’s 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685800"/>
            <a:ext cx="8712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43199"/>
            <a:ext cx="3962400" cy="368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3162" y="3124200"/>
            <a:ext cx="4587951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Scalar Potential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b="24024"/>
          <a:stretch>
            <a:fillRect/>
          </a:stretch>
        </p:blipFill>
        <p:spPr bwMode="auto">
          <a:xfrm>
            <a:off x="1752600" y="703729"/>
            <a:ext cx="5638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72800" y="304800"/>
            <a:ext cx="47244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30944" y="3200400"/>
            <a:ext cx="6597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Work needed to move a charge q</a:t>
            </a:r>
            <a:endParaRPr lang="en-US" sz="3200" b="1" dirty="0">
              <a:solidFill>
                <a:srgbClr val="0033CC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43200" y="3886200"/>
          <a:ext cx="3333750" cy="762000"/>
        </p:xfrm>
        <a:graphic>
          <a:graphicData uri="http://schemas.openxmlformats.org/presentationml/2006/ole">
            <p:oleObj spid="_x0000_s1026" name="Equation" r:id="rId5" imgW="888840" imgH="2030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76400" y="4800600"/>
            <a:ext cx="5646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differential electric potential</a:t>
            </a:r>
            <a:endParaRPr lang="en-US" sz="3200" b="1" dirty="0">
              <a:solidFill>
                <a:srgbClr val="0033CC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124200" y="5562600"/>
          <a:ext cx="2905125" cy="666750"/>
        </p:xfrm>
        <a:graphic>
          <a:graphicData uri="http://schemas.openxmlformats.org/presentationml/2006/ole">
            <p:oleObj spid="_x0000_s1027" name="Equation" r:id="rId6" imgW="774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Scalar Potential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350" y="762000"/>
            <a:ext cx="43878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800600" y="914400"/>
            <a:ext cx="4114800" cy="2751700"/>
          </a:xfrm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191000"/>
            <a:ext cx="5257800" cy="216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E to 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2/14/2012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691" y="838200"/>
            <a:ext cx="719350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7314</TotalTime>
  <Words>173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DP Blue</vt:lpstr>
      <vt:lpstr>Microsoft Equation 3.0</vt:lpstr>
      <vt:lpstr>EEC 130A Introductory Electromagnetics I</vt:lpstr>
      <vt:lpstr>Review</vt:lpstr>
      <vt:lpstr>Slide 3</vt:lpstr>
      <vt:lpstr>Gauss’s Law</vt:lpstr>
      <vt:lpstr>Gauss’s Law</vt:lpstr>
      <vt:lpstr>Using Gauss’s Law</vt:lpstr>
      <vt:lpstr>Electric Scalar Potential</vt:lpstr>
      <vt:lpstr>Electric Scalar Potential</vt:lpstr>
      <vt:lpstr>Relating E to V</vt:lpstr>
      <vt:lpstr>Electric Potential Due to Charges</vt:lpstr>
      <vt:lpstr>Electric Scalar Potential due to Charges</vt:lpstr>
      <vt:lpstr>Example 4-7</vt:lpstr>
      <vt:lpstr>Slide 13</vt:lpstr>
      <vt:lpstr>Poisson’s Equation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Xiaoguang Liu</cp:lastModifiedBy>
  <cp:revision>126</cp:revision>
  <dcterms:created xsi:type="dcterms:W3CDTF">2008-06-11T02:58:06Z</dcterms:created>
  <dcterms:modified xsi:type="dcterms:W3CDTF">2012-02-14T23:48:10Z</dcterms:modified>
</cp:coreProperties>
</file>