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4" r:id="rId2"/>
    <p:sldId id="354" r:id="rId3"/>
    <p:sldId id="368" r:id="rId4"/>
    <p:sldId id="369" r:id="rId5"/>
    <p:sldId id="372" r:id="rId6"/>
    <p:sldId id="373" r:id="rId7"/>
    <p:sldId id="371" r:id="rId8"/>
    <p:sldId id="374" r:id="rId9"/>
    <p:sldId id="375" r:id="rId10"/>
    <p:sldId id="376" r:id="rId11"/>
    <p:sldId id="377" r:id="rId12"/>
    <p:sldId id="378" r:id="rId13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5781BB"/>
    <a:srgbClr val="0033CC"/>
    <a:srgbClr val="FF3300"/>
    <a:srgbClr val="FFFFCC"/>
    <a:srgbClr val="006600"/>
    <a:srgbClr val="324664"/>
    <a:srgbClr val="415F8A"/>
    <a:srgbClr val="006699"/>
    <a:srgbClr val="3366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71" autoAdjust="0"/>
    <p:restoredTop sz="94638" autoAdjust="0"/>
  </p:normalViewPr>
  <p:slideViewPr>
    <p:cSldViewPr>
      <p:cViewPr>
        <p:scale>
          <a:sx n="53" d="100"/>
          <a:sy n="53" d="100"/>
        </p:scale>
        <p:origin x="-3282" y="-1320"/>
      </p:cViewPr>
      <p:guideLst>
        <p:guide orient="horz" pos="369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84"/>
      </p:cViewPr>
      <p:guideLst>
        <p:guide orient="horz" pos="3110"/>
        <p:guide pos="214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C2573F12-E860-4F0C-B3EF-8D1540C17463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952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9" y="9378952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82F6EC89-EFC7-4D94-B2AC-1C1A9AC55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1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70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8825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378825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A5A06F-91AB-40C3-BF1C-5E84CCA587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05E1D5-9A74-45BA-8F63-9AA4FE85CBA3}" type="datetime1">
              <a:rPr lang="en-US" smtClean="0"/>
              <a:pPr/>
              <a:t>2/17/2012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2CD36-CEB2-416E-8742-1CB8CE86D7A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6096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3733800"/>
          </a:xfrm>
        </p:spPr>
        <p:txBody>
          <a:bodyPr/>
          <a:lstStyle>
            <a:lvl1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1pPr>
            <a:lvl2pPr>
              <a:buFont typeface="Arial" pitchFamily="34" charset="0"/>
              <a:buChar char="–"/>
              <a:defRPr>
                <a:solidFill>
                  <a:schemeClr val="tx1"/>
                </a:solidFill>
              </a:defRPr>
            </a:lvl2pPr>
            <a:lvl3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4pPr>
            <a:lvl5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FD1EED-3E06-4D45-90C9-1D70152E9989}" type="datetime1">
              <a:rPr lang="en-US" smtClean="0"/>
              <a:pPr/>
              <a:t>2/17/2012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38E2F-DF4C-46D0-9F38-7274985EB77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9BA586-FB38-4F03-9775-AC7D9CB048B7}" type="datetime1">
              <a:rPr lang="en-US" smtClean="0"/>
              <a:pPr/>
              <a:t>2/17/2012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DD565-670B-4D23-8FC4-20DAA902DD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867400" cy="6858000"/>
          </a:xfrm>
          <a:prstGeom prst="rect">
            <a:avLst/>
          </a:prstGeom>
          <a:solidFill>
            <a:srgbClr val="5781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962400" y="0"/>
            <a:ext cx="914400" cy="6858000"/>
          </a:xfrm>
          <a:prstGeom prst="rect">
            <a:avLst/>
          </a:prstGeom>
          <a:solidFill>
            <a:srgbClr val="415F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876800" y="0"/>
            <a:ext cx="4267200" cy="6858000"/>
          </a:xfrm>
          <a:prstGeom prst="rect">
            <a:avLst/>
          </a:prstGeom>
          <a:solidFill>
            <a:srgbClr val="3246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52400" y="685800"/>
            <a:ext cx="8839200" cy="5791200"/>
          </a:xfrm>
          <a:prstGeom prst="rect">
            <a:avLst/>
          </a:prstGeom>
          <a:solidFill>
            <a:schemeClr val="bg1"/>
          </a:soli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09800"/>
            <a:ext cx="8382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31920" y="6534150"/>
            <a:ext cx="990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0C85F40C-2E54-40FD-9651-92F4DBE95AD3}" type="datetime1">
              <a:rPr lang="en-US" smtClean="0"/>
              <a:pPr/>
              <a:t>2/17/2012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0A743A3-CC2A-4BE6-ACFB-E73BD3514A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3716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 130A Introductory Electromagnetics 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0033CC"/>
                </a:solidFill>
              </a:rPr>
              <a:t>Lecture  11</a:t>
            </a:r>
          </a:p>
          <a:p>
            <a:r>
              <a:rPr lang="en-US" sz="2400" dirty="0" smtClean="0"/>
              <a:t>Winter 2012</a:t>
            </a:r>
          </a:p>
          <a:p>
            <a:endParaRPr lang="en-US" sz="2400" dirty="0" smtClean="0"/>
          </a:p>
          <a:p>
            <a:r>
              <a:rPr lang="en-US" sz="2400" dirty="0" smtClean="0"/>
              <a:t>Dr. Xiaoguang “Leo” Liu</a:t>
            </a:r>
          </a:p>
          <a:p>
            <a:r>
              <a:rPr lang="en-US" sz="2400" dirty="0" smtClean="0"/>
              <a:t>Electrical and Computer Engineering</a:t>
            </a:r>
          </a:p>
          <a:p>
            <a:r>
              <a:rPr lang="en-US" sz="2400" dirty="0" smtClean="0"/>
              <a:t>UC Davis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2/17/2012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2/17/2012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724400"/>
            <a:ext cx="462988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685800"/>
            <a:ext cx="5867400" cy="387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Coaxial Cable Conductance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2/17/2012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81200" y="762000"/>
            <a:ext cx="5029200" cy="2046723"/>
          </a:xfr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33048" t="60189" r="35006" b="28340"/>
          <a:stretch>
            <a:fillRect/>
          </a:stretch>
        </p:blipFill>
        <p:spPr bwMode="auto">
          <a:xfrm>
            <a:off x="1143000" y="3048000"/>
            <a:ext cx="2209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l="36527" t="77395" r="38948" b="12281"/>
          <a:stretch>
            <a:fillRect/>
          </a:stretch>
        </p:blipFill>
        <p:spPr bwMode="auto">
          <a:xfrm>
            <a:off x="4953000" y="2971800"/>
            <a:ext cx="1905000" cy="77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 l="7578" t="78775" r="17483"/>
          <a:stretch>
            <a:fillRect/>
          </a:stretch>
        </p:blipFill>
        <p:spPr bwMode="auto">
          <a:xfrm>
            <a:off x="1066800" y="51054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1066800" y="4038600"/>
            <a:ext cx="6781800" cy="1066800"/>
            <a:chOff x="381000" y="3962400"/>
            <a:chExt cx="6781800" cy="106680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16667" t="21007" r="16667" b="54887"/>
            <a:stretch>
              <a:fillRect/>
            </a:stretch>
          </p:blipFill>
          <p:spPr bwMode="auto">
            <a:xfrm>
              <a:off x="381000" y="3962400"/>
              <a:ext cx="46482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45082" t="46835" r="23224" b="34354"/>
            <a:stretch>
              <a:fillRect/>
            </a:stretch>
          </p:blipFill>
          <p:spPr bwMode="auto">
            <a:xfrm>
              <a:off x="4953000" y="4114800"/>
              <a:ext cx="2209800" cy="832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Joule’s Law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2/17/2012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304800" y="762000"/>
            <a:ext cx="838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The power dissipated in a volume containing electric field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E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and current density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J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is: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95400" y="1981200"/>
            <a:ext cx="6245253" cy="1371600"/>
          </a:xfrm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81000" y="3505200"/>
            <a:ext cx="838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For a conductor:</a:t>
            </a:r>
            <a:endParaRPr lang="en-US" sz="3200" dirty="0">
              <a:latin typeface="+mn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28600" y="4648200"/>
          <a:ext cx="8648700" cy="1143000"/>
        </p:xfrm>
        <a:graphic>
          <a:graphicData uri="http://schemas.openxmlformats.org/presentationml/2006/ole">
            <p:oleObj spid="_x0000_s32770" name="Equation" r:id="rId4" imgW="2882880" imgH="380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3733800"/>
          </a:xfrm>
        </p:spPr>
        <p:txBody>
          <a:bodyPr/>
          <a:lstStyle/>
          <a:p>
            <a:r>
              <a:rPr lang="en-US" sz="3600" dirty="0" smtClean="0">
                <a:solidFill>
                  <a:srgbClr val="0070C0"/>
                </a:solidFill>
              </a:rPr>
              <a:t> Gauss’s Law</a:t>
            </a:r>
          </a:p>
          <a:p>
            <a:pPr lvl="1"/>
            <a:r>
              <a:rPr lang="en-US" sz="3200" dirty="0" smtClean="0">
                <a:solidFill>
                  <a:srgbClr val="0066CC"/>
                </a:solidFill>
              </a:rPr>
              <a:t>Integral form</a:t>
            </a:r>
          </a:p>
          <a:p>
            <a:pPr lvl="1"/>
            <a:endParaRPr lang="en-US" sz="3200" dirty="0" smtClean="0">
              <a:solidFill>
                <a:srgbClr val="0066CC"/>
              </a:solidFill>
            </a:endParaRPr>
          </a:p>
          <a:p>
            <a:pPr lvl="1"/>
            <a:endParaRPr lang="en-US" sz="3200" dirty="0" smtClean="0">
              <a:solidFill>
                <a:srgbClr val="0066CC"/>
              </a:solidFill>
            </a:endParaRPr>
          </a:p>
          <a:p>
            <a:pPr lvl="1"/>
            <a:endParaRPr lang="en-US" sz="3200" dirty="0" smtClean="0">
              <a:solidFill>
                <a:srgbClr val="0066CC"/>
              </a:solidFill>
            </a:endParaRPr>
          </a:p>
          <a:p>
            <a:pPr lvl="1"/>
            <a:r>
              <a:rPr lang="en-US" sz="3200" dirty="0" smtClean="0">
                <a:solidFill>
                  <a:srgbClr val="0066CC"/>
                </a:solidFill>
              </a:rPr>
              <a:t>Differential form</a:t>
            </a:r>
          </a:p>
          <a:p>
            <a:pPr lvl="1"/>
            <a:endParaRPr lang="en-US" sz="3200" dirty="0" smtClean="0">
              <a:solidFill>
                <a:srgbClr val="0070C0"/>
              </a:solidFill>
            </a:endParaRPr>
          </a:p>
          <a:p>
            <a:pPr lvl="1"/>
            <a:endParaRPr lang="en-US" sz="3200" dirty="0" smtClean="0">
              <a:solidFill>
                <a:srgbClr val="0070C0"/>
              </a:solidFill>
            </a:endParaRPr>
          </a:p>
          <a:p>
            <a:pPr lvl="1"/>
            <a:endParaRPr lang="en-US" sz="3200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2/17/2012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/>
          <a:srcRect l="14945" t="31536" r="15765" b="44096"/>
          <a:stretch>
            <a:fillRect/>
          </a:stretch>
        </p:blipFill>
        <p:spPr bwMode="auto">
          <a:xfrm>
            <a:off x="2590800" y="1940858"/>
            <a:ext cx="5943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4419600"/>
            <a:ext cx="595349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70C0"/>
                </a:solidFill>
              </a:rPr>
              <a:t> Electric scalar potential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2/17/2012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295400" y="1676400"/>
          <a:ext cx="2905125" cy="666750"/>
        </p:xfrm>
        <a:graphic>
          <a:graphicData uri="http://schemas.openxmlformats.org/presentationml/2006/ole">
            <p:oleObj spid="_x0000_s20482" name="Equation" r:id="rId3" imgW="774360" imgH="177480" progId="Equation.3">
              <p:embed/>
            </p:oleObj>
          </a:graphicData>
        </a:graphic>
      </p:graphicFrame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 t="55384"/>
          <a:stretch>
            <a:fillRect/>
          </a:stretch>
        </p:blipFill>
        <p:spPr bwMode="auto">
          <a:xfrm>
            <a:off x="304800" y="2514600"/>
            <a:ext cx="4852494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 l="13043" r="28986" b="57813"/>
          <a:stretch>
            <a:fillRect/>
          </a:stretch>
        </p:blipFill>
        <p:spPr bwMode="auto">
          <a:xfrm>
            <a:off x="5257800" y="1905000"/>
            <a:ext cx="3556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6019800" y="3200400"/>
          <a:ext cx="2286000" cy="666750"/>
        </p:xfrm>
        <a:graphic>
          <a:graphicData uri="http://schemas.openxmlformats.org/presentationml/2006/ole">
            <p:oleObj spid="_x0000_s20483" name="Equation" r:id="rId6" imgW="609480" imgH="177480" progId="Equation.3">
              <p:embed/>
            </p:oleObj>
          </a:graphicData>
        </a:graphic>
      </p:graphicFrame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00200" y="4089980"/>
            <a:ext cx="5921813" cy="276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2/17/2012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3733800"/>
          </a:xfrm>
        </p:spPr>
        <p:txBody>
          <a:bodyPr/>
          <a:lstStyle/>
          <a:p>
            <a:r>
              <a:rPr lang="en-US" sz="3600" dirty="0" smtClean="0">
                <a:solidFill>
                  <a:srgbClr val="0070C0"/>
                </a:solidFill>
              </a:rPr>
              <a:t> Infinite sheet of charge</a:t>
            </a:r>
          </a:p>
          <a:p>
            <a:r>
              <a:rPr lang="en-US" sz="3600" dirty="0" smtClean="0">
                <a:solidFill>
                  <a:srgbClr val="0070C0"/>
                </a:solidFill>
              </a:rPr>
              <a:t> Parallel plate</a:t>
            </a:r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14600"/>
            <a:ext cx="857550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2/17/2012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b="15556"/>
          <a:stretch>
            <a:fillRect/>
          </a:stretch>
        </p:blipFill>
        <p:spPr>
          <a:xfrm>
            <a:off x="1600200" y="762000"/>
            <a:ext cx="5638800" cy="3966514"/>
          </a:xfr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4648200"/>
            <a:ext cx="3352800" cy="175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Capacitance of Coaxial Cable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2/17/2012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799" y="762000"/>
            <a:ext cx="8508795" cy="2743200"/>
          </a:xfr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 l="35862" r="37432" b="89387"/>
          <a:stretch>
            <a:fillRect/>
          </a:stretch>
        </p:blipFill>
        <p:spPr bwMode="auto">
          <a:xfrm>
            <a:off x="304800" y="4038600"/>
            <a:ext cx="23629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l="12329" t="23914" r="12329" b="45139"/>
          <a:stretch>
            <a:fillRect/>
          </a:stretch>
        </p:blipFill>
        <p:spPr bwMode="auto">
          <a:xfrm>
            <a:off x="3200400" y="3810000"/>
            <a:ext cx="55245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 l="21918" t="64708" r="21918" b="21225"/>
          <a:stretch>
            <a:fillRect/>
          </a:stretch>
        </p:blipFill>
        <p:spPr bwMode="auto">
          <a:xfrm>
            <a:off x="304800" y="5334000"/>
            <a:ext cx="43738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2/17/2012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6778" y="914400"/>
            <a:ext cx="517053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8600" y="1219200"/>
          <a:ext cx="3302000" cy="762000"/>
        </p:xfrm>
        <a:graphic>
          <a:graphicData uri="http://schemas.openxmlformats.org/presentationml/2006/ole">
            <p:oleObj spid="_x0000_s30722" name="Equation" r:id="rId4" imgW="990360" imgH="228600" progId="Equation.DSMT4">
              <p:embed/>
            </p:oleObj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87325" y="2667000"/>
          <a:ext cx="3386138" cy="762000"/>
        </p:xfrm>
        <a:graphic>
          <a:graphicData uri="http://schemas.openxmlformats.org/presentationml/2006/ole">
            <p:oleObj spid="_x0000_s30723" name="Equation" r:id="rId5" imgW="1015920" imgH="228600" progId="Equation.DSMT4">
              <p:embed/>
            </p:oleObj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685800" y="4114800"/>
          <a:ext cx="2244725" cy="592137"/>
        </p:xfrm>
        <a:graphic>
          <a:graphicData uri="http://schemas.openxmlformats.org/presentationml/2006/ole">
            <p:oleObj spid="_x0000_s30725" name="Equation" r:id="rId6" imgW="67284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2/17/2012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828800" y="838200"/>
          <a:ext cx="1692275" cy="762000"/>
        </p:xfrm>
        <a:graphic>
          <a:graphicData uri="http://schemas.openxmlformats.org/presentationml/2006/ole">
            <p:oleObj spid="_x0000_s31746" name="Equation" r:id="rId3" imgW="507960" imgH="228600" progId="Equation.DSMT4">
              <p:embed/>
            </p:oleObj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5715000" y="914400"/>
          <a:ext cx="1606550" cy="676275"/>
        </p:xfrm>
        <a:graphic>
          <a:graphicData uri="http://schemas.openxmlformats.org/presentationml/2006/ole">
            <p:oleObj spid="_x0000_s31747" name="Equation" r:id="rId4" imgW="482400" imgH="203040" progId="Equation.DSMT4">
              <p:embed/>
            </p:oleObj>
          </a:graphicData>
        </a:graphic>
      </p:graphicFrame>
      <p:sp>
        <p:nvSpPr>
          <p:cNvPr id="8" name="Down Arrow 7"/>
          <p:cNvSpPr/>
          <p:nvPr/>
        </p:nvSpPr>
        <p:spPr bwMode="auto">
          <a:xfrm>
            <a:off x="4191000" y="2971800"/>
            <a:ext cx="381000" cy="76918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429000" y="4038600"/>
          <a:ext cx="1608138" cy="593725"/>
        </p:xfrm>
        <a:graphic>
          <a:graphicData uri="http://schemas.openxmlformats.org/presentationml/2006/ole">
            <p:oleObj spid="_x0000_s31748" name="Equation" r:id="rId5" imgW="482400" imgH="17748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" y="2057400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Current</a:t>
            </a:r>
          </a:p>
          <a:p>
            <a:r>
              <a:rPr lang="en-US" sz="3200" b="1" dirty="0" smtClean="0"/>
              <a:t>density</a:t>
            </a:r>
            <a:endParaRPr lang="en-US" sz="3200" b="1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 bwMode="auto">
          <a:xfrm flipV="1">
            <a:off x="1137721" y="1447800"/>
            <a:ext cx="691079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343400" y="1676400"/>
            <a:ext cx="17091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Drift</a:t>
            </a:r>
          </a:p>
          <a:p>
            <a:r>
              <a:rPr lang="en-US" sz="3200" b="1" dirty="0" smtClean="0"/>
              <a:t>velocity</a:t>
            </a:r>
            <a:endParaRPr lang="en-US" sz="3200" b="1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 bwMode="auto">
          <a:xfrm flipV="1">
            <a:off x="5197961" y="1447800"/>
            <a:ext cx="517039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336622" y="2133600"/>
            <a:ext cx="1731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Mobility</a:t>
            </a:r>
            <a:endParaRPr lang="en-US" sz="3200" b="1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 flipV="1">
            <a:off x="3505201" y="1447800"/>
            <a:ext cx="1066799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331687" y="2133600"/>
            <a:ext cx="16177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Charge</a:t>
            </a:r>
          </a:p>
          <a:p>
            <a:r>
              <a:rPr lang="en-US" sz="3200" b="1" dirty="0" smtClean="0"/>
              <a:t>density</a:t>
            </a:r>
            <a:endParaRPr lang="en-US" sz="3200" b="1" dirty="0"/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 bwMode="auto">
          <a:xfrm flipH="1" flipV="1">
            <a:off x="2895601" y="1524000"/>
            <a:ext cx="244962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Straight Arrow Connector 25"/>
          <p:cNvCxnSpPr>
            <a:stCxn id="19" idx="0"/>
          </p:cNvCxnSpPr>
          <p:nvPr/>
        </p:nvCxnSpPr>
        <p:spPr bwMode="auto">
          <a:xfrm flipH="1" flipV="1">
            <a:off x="6781800" y="1524000"/>
            <a:ext cx="420604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50779" y="4343400"/>
            <a:ext cx="2436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Condutivity</a:t>
            </a:r>
            <a:endParaRPr lang="en-US" sz="3200" b="1" dirty="0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3352800" y="4572000"/>
          <a:ext cx="1819275" cy="763587"/>
        </p:xfrm>
        <a:graphic>
          <a:graphicData uri="http://schemas.openxmlformats.org/presentationml/2006/ole">
            <p:oleObj spid="_x0000_s31749" name="Equation" r:id="rId6" imgW="545760" imgH="228600" progId="Equation.DSMT4">
              <p:embed/>
            </p:oleObj>
          </a:graphicData>
        </a:graphic>
      </p:graphicFrame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5181600"/>
            <a:ext cx="8265004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5486400" y="3962400"/>
            <a:ext cx="1385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(A/m</a:t>
            </a:r>
            <a:r>
              <a:rPr lang="en-US" sz="3200" b="1" baseline="30000" dirty="0" smtClean="0"/>
              <a:t>2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Semiconductors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2/17/2012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b="46394"/>
          <a:stretch>
            <a:fillRect/>
          </a:stretch>
        </p:blipFill>
        <p:spPr>
          <a:xfrm>
            <a:off x="228600" y="762000"/>
            <a:ext cx="8647157" cy="441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P 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7616</TotalTime>
  <Words>113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DP Blue</vt:lpstr>
      <vt:lpstr>Equation</vt:lpstr>
      <vt:lpstr>EEC 130A Introductory Electromagnetics I</vt:lpstr>
      <vt:lpstr>Review</vt:lpstr>
      <vt:lpstr>Review</vt:lpstr>
      <vt:lpstr>Examples</vt:lpstr>
      <vt:lpstr>Capacitance</vt:lpstr>
      <vt:lpstr>Capacitance of Coaxial Cable</vt:lpstr>
      <vt:lpstr>Current</vt:lpstr>
      <vt:lpstr>Current</vt:lpstr>
      <vt:lpstr>Semiconductors</vt:lpstr>
      <vt:lpstr>Resistance</vt:lpstr>
      <vt:lpstr>Coaxial Cable Conductance</vt:lpstr>
      <vt:lpstr>Joule’s Law</vt:lpstr>
    </vt:vector>
  </TitlesOfParts>
  <Company>Engineering Computer Network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 Metal MEMS Through-wafer Microstrip to Microstrip Transition</dc:title>
  <dc:creator>Liu, Xiaoguang</dc:creator>
  <cp:lastModifiedBy>Xiaoguang Liu</cp:lastModifiedBy>
  <cp:revision>147</cp:revision>
  <dcterms:created xsi:type="dcterms:W3CDTF">2008-06-11T02:58:06Z</dcterms:created>
  <dcterms:modified xsi:type="dcterms:W3CDTF">2012-02-17T18:10:43Z</dcterms:modified>
</cp:coreProperties>
</file>