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368" r:id="rId3"/>
    <p:sldId id="354" r:id="rId4"/>
    <p:sldId id="355" r:id="rId5"/>
    <p:sldId id="356" r:id="rId6"/>
    <p:sldId id="357" r:id="rId7"/>
    <p:sldId id="358" r:id="rId8"/>
    <p:sldId id="359" r:id="rId9"/>
    <p:sldId id="366" r:id="rId10"/>
    <p:sldId id="362" r:id="rId11"/>
    <p:sldId id="363" r:id="rId12"/>
    <p:sldId id="361" r:id="rId13"/>
    <p:sldId id="367" r:id="rId14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5781BB"/>
    <a:srgbClr val="0033CC"/>
    <a:srgbClr val="FF3300"/>
    <a:srgbClr val="FFFFCC"/>
    <a:srgbClr val="006600"/>
    <a:srgbClr val="324664"/>
    <a:srgbClr val="415F8A"/>
    <a:srgbClr val="006699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2634" y="-132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2/21/2012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12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067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534013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  <a:latin typeface="+mn-lt"/>
              </a:rPr>
              <a:t>Image method simplifies calculation for </a:t>
            </a:r>
            <a:r>
              <a:rPr lang="en-US" sz="30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3000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 due to charges near conducting planes.</a:t>
            </a:r>
          </a:p>
          <a:p>
            <a:pPr algn="l"/>
            <a:endParaRPr lang="en-US" sz="3000" dirty="0">
              <a:solidFill>
                <a:srgbClr val="FF0000"/>
              </a:solidFill>
              <a:latin typeface="+mn-lt"/>
            </a:endParaRP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For each charge </a:t>
            </a:r>
            <a:r>
              <a:rPr lang="en-US" sz="3000" i="1" dirty="0">
                <a:latin typeface="+mn-lt"/>
              </a:rPr>
              <a:t>Q</a:t>
            </a:r>
            <a:r>
              <a:rPr lang="en-US" sz="3000" dirty="0">
                <a:latin typeface="+mn-lt"/>
              </a:rPr>
              <a:t>, add an image charge –</a:t>
            </a:r>
            <a:r>
              <a:rPr lang="en-US" sz="3000" i="1" dirty="0">
                <a:latin typeface="+mn-lt"/>
              </a:rPr>
              <a:t>Q</a:t>
            </a: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Remove conducting plane</a:t>
            </a: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Calculate field due to all charges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762000"/>
            <a:ext cx="5280025" cy="5105400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71231"/>
            <a:ext cx="4572000" cy="284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Electrostatic Potential Energy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50033" y="762000"/>
            <a:ext cx="86891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Electrostatic potential energy density (Joules/volume)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828800"/>
            <a:ext cx="5388895" cy="1066800"/>
          </a:xfr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105400"/>
            <a:ext cx="2971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Energy stored in a capacitor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2703" y="2895600"/>
            <a:ext cx="8848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Total electrostatic energy stored in a volume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56575"/>
            <a:ext cx="42460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799" y="5257800"/>
            <a:ext cx="419303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Poisson’s Equation/ Laplace’s Equation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90600" y="762000"/>
          <a:ext cx="2200275" cy="1314450"/>
        </p:xfrm>
        <a:graphic>
          <a:graphicData uri="http://schemas.openxmlformats.org/presentationml/2006/ole">
            <p:oleObj spid="_x0000_s47106" name="Equation" r:id="rId3" imgW="660240" imgH="393480" progId="Equation.DSMT4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95300" y="2362200"/>
          <a:ext cx="3343275" cy="1314450"/>
        </p:xfrm>
        <a:graphic>
          <a:graphicData uri="http://schemas.openxmlformats.org/presentationml/2006/ole">
            <p:oleObj spid="_x0000_s47107" name="Equation" r:id="rId4" imgW="1002960" imgH="39348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914400" y="3886200"/>
          <a:ext cx="2495550" cy="1314450"/>
        </p:xfrm>
        <a:graphic>
          <a:graphicData uri="http://schemas.openxmlformats.org/presentationml/2006/ole">
            <p:oleObj spid="_x0000_s47108" name="Equation" r:id="rId5" imgW="749160" imgH="393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80804" y="1143000"/>
            <a:ext cx="2673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Gauss’s Law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0804" y="4191000"/>
            <a:ext cx="397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Poisson’s Equation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273175" y="5499100"/>
          <a:ext cx="1776413" cy="677863"/>
        </p:xfrm>
        <a:graphic>
          <a:graphicData uri="http://schemas.openxmlformats.org/presentationml/2006/ole">
            <p:oleObj spid="_x0000_s47109" name="Equation" r:id="rId6" imgW="533160" imgH="203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57004" y="5562600"/>
            <a:ext cx="390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Laplace’s Equation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Mid-term 1</a:t>
            </a:r>
          </a:p>
          <a:p>
            <a:pPr lvl="1"/>
            <a:r>
              <a:rPr lang="en-US" dirty="0" smtClean="0"/>
              <a:t>Mean: </a:t>
            </a:r>
            <a:r>
              <a:rPr lang="en-US" b="1" dirty="0" smtClean="0"/>
              <a:t>68.5</a:t>
            </a:r>
            <a:r>
              <a:rPr lang="en-US" dirty="0" smtClean="0"/>
              <a:t>	Std. Dev.: </a:t>
            </a:r>
            <a:r>
              <a:rPr lang="en-US" b="1" dirty="0" smtClean="0"/>
              <a:t>17.6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Extra Credit: Mean: </a:t>
            </a:r>
            <a:r>
              <a:rPr lang="en-US" b="1" dirty="0" smtClean="0"/>
              <a:t>7.96</a:t>
            </a:r>
            <a:r>
              <a:rPr lang="en-US" dirty="0" smtClean="0"/>
              <a:t>	</a:t>
            </a:r>
            <a:r>
              <a:rPr lang="en-US" dirty="0" err="1" smtClean="0"/>
              <a:t>Std.Dev</a:t>
            </a:r>
            <a:r>
              <a:rPr lang="en-US" dirty="0" smtClean="0"/>
              <a:t>.: </a:t>
            </a:r>
            <a:r>
              <a:rPr lang="en-US" b="1" dirty="0" smtClean="0"/>
              <a:t>5.13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Adjustment options…</a:t>
            </a:r>
          </a:p>
          <a:p>
            <a:pPr lvl="1"/>
            <a:r>
              <a:rPr lang="en-US" b="1" dirty="0" smtClean="0"/>
              <a:t>Top Four:  100, 100, 98, 98</a:t>
            </a:r>
          </a:p>
          <a:p>
            <a:pPr lvl="2"/>
            <a:r>
              <a:rPr lang="en-US" b="1" dirty="0" smtClean="0"/>
              <a:t>Free lunch</a:t>
            </a:r>
          </a:p>
          <a:p>
            <a:pPr lvl="1"/>
            <a:r>
              <a:rPr lang="en-US" b="1" dirty="0" smtClean="0"/>
              <a:t>Below 55</a:t>
            </a:r>
          </a:p>
          <a:p>
            <a:pPr lvl="2"/>
            <a:r>
              <a:rPr lang="en-US" b="1" dirty="0" smtClean="0"/>
              <a:t>Come and talk with me, I’ll buy you coffee</a:t>
            </a:r>
          </a:p>
          <a:p>
            <a:r>
              <a:rPr lang="en-US" dirty="0" smtClean="0"/>
              <a:t> </a:t>
            </a:r>
            <a:r>
              <a:rPr lang="en-US" dirty="0" smtClean="0"/>
              <a:t>Total cumulative point</a:t>
            </a:r>
          </a:p>
          <a:p>
            <a:pPr lvl="1"/>
            <a:r>
              <a:rPr lang="en-US" dirty="0" smtClean="0"/>
              <a:t>Mean: </a:t>
            </a:r>
            <a:r>
              <a:rPr lang="en-US" b="1" dirty="0" smtClean="0"/>
              <a:t>76.6</a:t>
            </a:r>
            <a:r>
              <a:rPr lang="en-US" dirty="0" smtClean="0"/>
              <a:t>	</a:t>
            </a:r>
            <a:r>
              <a:rPr lang="en-US" dirty="0" err="1" smtClean="0"/>
              <a:t>Std.Dev</a:t>
            </a:r>
            <a:r>
              <a:rPr lang="en-US" dirty="0" smtClean="0"/>
              <a:t>.: </a:t>
            </a:r>
            <a:r>
              <a:rPr lang="en-US" b="1" dirty="0" smtClean="0"/>
              <a:t>14.5</a:t>
            </a:r>
          </a:p>
          <a:p>
            <a:pPr lvl="1"/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6553200" cy="425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Capacitance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Resistance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Current  density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Resistance 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Joule’s law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15556"/>
          <a:stretch>
            <a:fillRect/>
          </a:stretch>
        </p:blipFill>
        <p:spPr bwMode="auto">
          <a:xfrm>
            <a:off x="4793164" y="703729"/>
            <a:ext cx="389973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447800"/>
            <a:ext cx="2590800" cy="135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600200" y="3962400"/>
          <a:ext cx="1608138" cy="593725"/>
        </p:xfrm>
        <a:graphic>
          <a:graphicData uri="http://schemas.openxmlformats.org/presentationml/2006/ole">
            <p:oleObj spid="_x0000_s34817" name="Equation" r:id="rId5" imgW="482400" imgH="177480" progId="Equation.DSMT4">
              <p:embed/>
            </p:oleObj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114800"/>
            <a:ext cx="374799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5636326"/>
            <a:ext cx="5562600" cy="122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 No free electrons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1313"/>
            <a:ext cx="4195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2" y="1752600"/>
            <a:ext cx="43830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5831" y="1944469"/>
            <a:ext cx="77123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 = electric flux density induced by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914400"/>
            <a:ext cx="35976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15" y="3048000"/>
            <a:ext cx="83806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838200"/>
            <a:ext cx="88215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2209800"/>
            <a:ext cx="86531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4093"/>
          <a:stretch>
            <a:fillRect/>
          </a:stretch>
        </p:blipFill>
        <p:spPr>
          <a:xfrm>
            <a:off x="228600" y="744071"/>
            <a:ext cx="8705020" cy="3142129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257800"/>
            <a:ext cx="32729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799" y="4572000"/>
            <a:ext cx="3770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 l="16681" r="17520" b="65000"/>
          <a:stretch>
            <a:fillRect/>
          </a:stretch>
        </p:blipFill>
        <p:spPr bwMode="auto">
          <a:xfrm>
            <a:off x="4876800" y="5105400"/>
            <a:ext cx="39346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42603" y="3962400"/>
            <a:ext cx="432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Tangential Component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246" y="3962400"/>
            <a:ext cx="3754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Normal Component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Boundary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685800"/>
            <a:ext cx="8810864" cy="3962400"/>
          </a:xfrm>
        </p:spPr>
      </p:pic>
      <p:sp>
        <p:nvSpPr>
          <p:cNvPr id="7" name="TextBox 6"/>
          <p:cNvSpPr txBox="1"/>
          <p:nvPr/>
        </p:nvSpPr>
        <p:spPr>
          <a:xfrm>
            <a:off x="457200" y="502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Electric field inside a perfect conductor is 0 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87869" y="762000"/>
            <a:ext cx="85154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Net electric field inside a conductor is zero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b="15832"/>
          <a:stretch>
            <a:fillRect/>
          </a:stretch>
        </p:blipFill>
        <p:spPr bwMode="auto">
          <a:xfrm>
            <a:off x="840582" y="1447800"/>
            <a:ext cx="7084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9722"/>
          <a:stretch>
            <a:fillRect/>
          </a:stretch>
        </p:blipFill>
        <p:spPr>
          <a:xfrm>
            <a:off x="1879600" y="3657600"/>
            <a:ext cx="5207000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7713</TotalTime>
  <Words>185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DP Blue</vt:lpstr>
      <vt:lpstr>Equation</vt:lpstr>
      <vt:lpstr>EEC 130A Introductory Electromagnetics I</vt:lpstr>
      <vt:lpstr>Statistics</vt:lpstr>
      <vt:lpstr>Review</vt:lpstr>
      <vt:lpstr>Dielectric Materials</vt:lpstr>
      <vt:lpstr>Polarization Field</vt:lpstr>
      <vt:lpstr>Electric Breakdown</vt:lpstr>
      <vt:lpstr>Boundary Conditions</vt:lpstr>
      <vt:lpstr>Summary of Boundary Conditions</vt:lpstr>
      <vt:lpstr>Conductors</vt:lpstr>
      <vt:lpstr>Image Method</vt:lpstr>
      <vt:lpstr>Example</vt:lpstr>
      <vt:lpstr>Electrostatic Potential Energy</vt:lpstr>
      <vt:lpstr>Poisson’s Equation/ Laplace’s Equation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159</cp:revision>
  <dcterms:created xsi:type="dcterms:W3CDTF">2008-06-11T02:58:06Z</dcterms:created>
  <dcterms:modified xsi:type="dcterms:W3CDTF">2012-02-21T23:44:25Z</dcterms:modified>
</cp:coreProperties>
</file>