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4" r:id="rId2"/>
    <p:sldId id="354" r:id="rId3"/>
    <p:sldId id="355" r:id="rId4"/>
    <p:sldId id="356" r:id="rId5"/>
    <p:sldId id="357" r:id="rId6"/>
    <p:sldId id="371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7" r:id="rId15"/>
    <p:sldId id="368" r:id="rId16"/>
    <p:sldId id="369" r:id="rId17"/>
    <p:sldId id="370" r:id="rId18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66CC"/>
    <a:srgbClr val="5781BB"/>
    <a:srgbClr val="0033CC"/>
    <a:srgbClr val="FFFFCC"/>
    <a:srgbClr val="006600"/>
    <a:srgbClr val="324664"/>
    <a:srgbClr val="415F8A"/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78" d="100"/>
          <a:sy n="78" d="100"/>
        </p:scale>
        <p:origin x="-1914" y="-780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9FCD14-EEE7-49B6-A793-F264E19D764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D6E53A-2830-4CA0-AA77-F54CBB4899A8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A3DA25-A6B5-458A-BEA7-C2AF85A69BE2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F33D0A-DD47-4E0E-A247-0261BAEE8A6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23A61D-1A08-45B5-BD20-A0715A9CAA4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F1A731-9BB2-4ACD-B785-30D47C1F574A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293759-E9B5-4CED-8672-F718D5F2DA3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A8AB05-2BB7-426C-B990-BE6BB3FB0614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331BEE-53F7-4E9D-8092-7900CD742517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68675D-A351-4919-BC58-82898863727C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D333CA-0E35-45EF-83DC-56888C4A7A0B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2/23/2012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</a:t>
            </a:r>
            <a:r>
              <a:rPr lang="en-US" sz="2400" b="1" dirty="0" smtClean="0">
                <a:solidFill>
                  <a:srgbClr val="0033CC"/>
                </a:solidFill>
              </a:rPr>
              <a:t>13</a:t>
            </a:r>
            <a:endParaRPr lang="en-US" sz="2400" b="1" dirty="0" smtClean="0">
              <a:solidFill>
                <a:srgbClr val="0033CC"/>
              </a:solidFill>
            </a:endParaRP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9329" r="9815" b="22231"/>
          <a:stretch>
            <a:fillRect/>
          </a:stretch>
        </p:blipFill>
        <p:spPr>
          <a:xfrm>
            <a:off x="4648200" y="762000"/>
            <a:ext cx="4330996" cy="3581401"/>
          </a:xfrm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685800"/>
          </a:xfrm>
        </p:spPr>
        <p:txBody>
          <a:bodyPr/>
          <a:lstStyle/>
          <a:p>
            <a:r>
              <a:rPr lang="en-US" dirty="0" err="1" smtClean="0"/>
              <a:t>Biot-Savart</a:t>
            </a:r>
            <a:r>
              <a:rPr lang="en-US" dirty="0" smtClean="0"/>
              <a:t> Law</a:t>
            </a:r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228600" y="762000"/>
            <a:ext cx="46249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000" dirty="0">
                <a:solidFill>
                  <a:srgbClr val="FF0000"/>
                </a:solidFill>
                <a:latin typeface="+mn-lt"/>
              </a:rPr>
              <a:t>Magnetic field induced by </a:t>
            </a:r>
          </a:p>
          <a:p>
            <a:pPr algn="l"/>
            <a:r>
              <a:rPr lang="en-US" sz="3000" dirty="0">
                <a:solidFill>
                  <a:srgbClr val="FF0000"/>
                </a:solidFill>
                <a:latin typeface="+mn-lt"/>
              </a:rPr>
              <a:t>a differential current:</a:t>
            </a:r>
          </a:p>
        </p:txBody>
      </p: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304800" y="3733800"/>
            <a:ext cx="3962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solidFill>
                  <a:srgbClr val="FF0000"/>
                </a:solidFill>
                <a:latin typeface="+mn-lt"/>
              </a:rPr>
              <a:t>For the entire length:</a:t>
            </a: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057400"/>
            <a:ext cx="381160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648200"/>
            <a:ext cx="426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76200"/>
            <a:ext cx="81534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400" dirty="0" smtClean="0"/>
              <a:t>Magnetic Field due to Current Densities</a:t>
            </a:r>
            <a:endParaRPr lang="en-US" sz="3400" dirty="0"/>
          </a:p>
        </p:txBody>
      </p:sp>
      <p:pic>
        <p:nvPicPr>
          <p:cNvPr id="19459" name="Content Placeholder 3" descr="5.9.tiff"/>
          <p:cNvPicPr>
            <a:picLocks noGrp="1" noChangeAspect="1"/>
          </p:cNvPicPr>
          <p:nvPr>
            <p:ph sz="quarter" idx="1"/>
          </p:nvPr>
        </p:nvPicPr>
        <p:blipFill>
          <a:blip r:embed="rId4" cstate="print"/>
          <a:srcRect l="15220" r="14784" b="14286"/>
          <a:stretch>
            <a:fillRect/>
          </a:stretch>
        </p:blipFill>
        <p:spPr>
          <a:xfrm>
            <a:off x="6019800" y="762000"/>
            <a:ext cx="2819400" cy="4572000"/>
          </a:xfrm>
        </p:spPr>
      </p:pic>
      <p:pic>
        <p:nvPicPr>
          <p:cNvPr id="19460" name="Picture 4" descr="eq5.24.tif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2438400"/>
            <a:ext cx="42767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448300" y="2895600"/>
          <a:ext cx="914400" cy="198438"/>
        </p:xfrm>
        <a:graphic>
          <a:graphicData uri="http://schemas.openxmlformats.org/presentationml/2006/ole">
            <p:oleObj spid="_x0000_s61442" name="Equation" r:id="rId6" imgW="914400" imgH="198720" progId="Equation.DSMT4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81000" y="5083314"/>
            <a:ext cx="5334000" cy="707886"/>
            <a:chOff x="381000" y="3886200"/>
            <a:chExt cx="5334000" cy="707886"/>
          </a:xfrm>
        </p:grpSpPr>
        <p:sp>
          <p:nvSpPr>
            <p:cNvPr id="6" name="TextBox 5"/>
            <p:cNvSpPr txBox="1"/>
            <p:nvPr/>
          </p:nvSpPr>
          <p:spPr>
            <a:xfrm>
              <a:off x="381000" y="3886200"/>
              <a:ext cx="10118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 d</a:t>
              </a:r>
              <a:r>
                <a:rPr lang="en-US" sz="4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4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4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24005" y="3886200"/>
              <a:ext cx="12875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sz="4000" b="1" baseline="-25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4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ds</a:t>
              </a:r>
              <a:r>
                <a:rPr lang="en-US" sz="4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4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57605" y="3886200"/>
              <a:ext cx="125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sz="4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dV</a:t>
              </a:r>
              <a:r>
                <a:rPr lang="en-US" sz="4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4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eft-Right Arrow 8"/>
            <p:cNvSpPr/>
            <p:nvPr/>
          </p:nvSpPr>
          <p:spPr bwMode="auto">
            <a:xfrm>
              <a:off x="1562005" y="4125843"/>
              <a:ext cx="533400" cy="228600"/>
            </a:xfrm>
            <a:prstGeom prst="leftRightArrow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Left-Right Arrow 9"/>
            <p:cNvSpPr/>
            <p:nvPr/>
          </p:nvSpPr>
          <p:spPr bwMode="auto">
            <a:xfrm>
              <a:off x="3733800" y="4125843"/>
              <a:ext cx="533400" cy="228600"/>
            </a:xfrm>
            <a:prstGeom prst="leftRightArrow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838200"/>
            <a:ext cx="426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17012" r="8840" b="18182"/>
          <a:stretch>
            <a:fillRect/>
          </a:stretch>
        </p:blipFill>
        <p:spPr>
          <a:xfrm>
            <a:off x="5943600" y="914400"/>
            <a:ext cx="3033486" cy="5257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 5-2</a:t>
            </a:r>
            <a:r>
              <a:rPr lang="en-US" dirty="0" smtClean="0"/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447800"/>
            <a:ext cx="5235575" cy="222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114800"/>
            <a:ext cx="52387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8534400" y="6553200"/>
            <a:ext cx="654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Cont.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741402"/>
            <a:ext cx="66447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Magnetic Field of </a:t>
            </a:r>
            <a:r>
              <a:rPr lang="en-US" sz="3000" b="1" dirty="0" smtClean="0">
                <a:solidFill>
                  <a:srgbClr val="FF0000"/>
                </a:solidFill>
              </a:rPr>
              <a:t>Linear Conductor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0"/>
            <a:ext cx="4572000" cy="685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Example 5-2</a:t>
            </a:r>
            <a:r>
              <a:rPr lang="en-US" sz="3600" dirty="0" smtClean="0"/>
              <a:t>: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"/>
            <a:ext cx="41317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5173" y="685800"/>
            <a:ext cx="392882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3962400" y="6400800"/>
            <a:ext cx="12954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13775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 </a:t>
            </a:r>
            <a:r>
              <a:rPr lang="en-US" dirty="0" smtClean="0"/>
              <a:t>5-3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r="3444" b="10169"/>
          <a:stretch>
            <a:fillRect/>
          </a:stretch>
        </p:blipFill>
        <p:spPr>
          <a:xfrm>
            <a:off x="5119688" y="1905000"/>
            <a:ext cx="3871912" cy="4038600"/>
          </a:xfrm>
        </p:spPr>
      </p:pic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8534400" y="6477000"/>
            <a:ext cx="654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Cont.</a:t>
            </a:r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152400" y="3048000"/>
            <a:ext cx="5105400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>
                <a:latin typeface="+mn-lt"/>
              </a:rPr>
              <a:t> is in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r–z</a:t>
            </a:r>
            <a:r>
              <a:rPr lang="en-US" sz="2000" dirty="0">
                <a:latin typeface="+mn-lt"/>
              </a:rPr>
              <a:t> plane  , and therefore it </a:t>
            </a:r>
            <a:r>
              <a:rPr lang="en-US" sz="2000" dirty="0" smtClean="0">
                <a:latin typeface="+mn-lt"/>
              </a:rPr>
              <a:t>has components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dH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>
                <a:latin typeface="+mn-lt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dH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l"/>
            <a:endParaRPr lang="en-US" i="1" dirty="0">
              <a:latin typeface="+mn-lt"/>
            </a:endParaRPr>
          </a:p>
          <a:p>
            <a:pPr algn="l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-components </a:t>
            </a:r>
            <a:r>
              <a:rPr lang="en-US" sz="2000" dirty="0">
                <a:latin typeface="+mn-lt"/>
              </a:rPr>
              <a:t>of the magnetic fields due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dirty="0">
                <a:latin typeface="+mn-lt"/>
              </a:rPr>
              <a:t>’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add</a:t>
            </a:r>
            <a:r>
              <a:rPr lang="en-US" sz="2000" dirty="0">
                <a:latin typeface="+mn-lt"/>
              </a:rPr>
              <a:t> because they are in the same direction, </a:t>
            </a:r>
            <a:r>
              <a:rPr lang="en-US" sz="2000" dirty="0" smtClean="0">
                <a:latin typeface="+mn-lt"/>
              </a:rPr>
              <a:t>but </a:t>
            </a:r>
            <a:r>
              <a:rPr lang="en-US" sz="2000" dirty="0">
                <a:latin typeface="+mn-lt"/>
              </a:rPr>
              <a:t>their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-components cancel</a:t>
            </a:r>
          </a:p>
          <a:p>
            <a:pPr algn="l"/>
            <a:endParaRPr lang="en-US" sz="2000" dirty="0" smtClean="0">
              <a:solidFill>
                <a:srgbClr val="FF0000"/>
              </a:solidFill>
              <a:latin typeface="+mn-lt"/>
            </a:endParaRPr>
          </a:p>
          <a:p>
            <a:pPr algn="l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Hence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for element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:</a:t>
            </a:r>
          </a:p>
        </p:txBody>
      </p:sp>
      <p:pic>
        <p:nvPicPr>
          <p:cNvPr id="24582" name="Picture 6" descr="eq5.31.tif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39624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541337" y="1600200"/>
            <a:ext cx="3344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w Cen MT" pitchFamily="34" charset="0"/>
              </a:rPr>
              <a:t>Magnitude of field due to dl is</a:t>
            </a:r>
          </a:p>
        </p:txBody>
      </p:sp>
      <p:pic>
        <p:nvPicPr>
          <p:cNvPr id="24584" name="Picture 8" descr="eq5.32.tif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632450"/>
            <a:ext cx="455612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59916" y="762000"/>
            <a:ext cx="44807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Magnetic Field of a </a:t>
            </a:r>
            <a:r>
              <a:rPr lang="en-US" sz="3000" b="1" dirty="0" smtClean="0">
                <a:solidFill>
                  <a:srgbClr val="FF0000"/>
                </a:solidFill>
              </a:rPr>
              <a:t>Loop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(cont.)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3444" r="3444" b="10169"/>
          <a:stretch>
            <a:fillRect/>
          </a:stretch>
        </p:blipFill>
        <p:spPr>
          <a:xfrm>
            <a:off x="5257800" y="1600200"/>
            <a:ext cx="3733800" cy="4038600"/>
          </a:xfrm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137" y="1546225"/>
            <a:ext cx="5122863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00200" y="3908425"/>
            <a:ext cx="22860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171492" y="741402"/>
            <a:ext cx="34099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+mn-lt"/>
              </a:rPr>
              <a:t>For the entire loop: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/>
          <a:lstStyle/>
          <a:p>
            <a:r>
              <a:rPr lang="en-US" dirty="0" smtClean="0"/>
              <a:t>Magnetic Dipole</a:t>
            </a: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188976" y="3856672"/>
            <a:ext cx="8763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+mn-lt"/>
              </a:rPr>
              <a:t>Because a circular loop exhibits a </a:t>
            </a:r>
            <a:r>
              <a:rPr lang="en-US" sz="3000" dirty="0">
                <a:solidFill>
                  <a:srgbClr val="008000"/>
                </a:solidFill>
                <a:latin typeface="+mn-lt"/>
              </a:rPr>
              <a:t>magnetic field pattern </a:t>
            </a:r>
            <a:r>
              <a:rPr lang="en-US" sz="3000" dirty="0">
                <a:solidFill>
                  <a:srgbClr val="FF0000"/>
                </a:solidFill>
                <a:latin typeface="+mn-lt"/>
              </a:rPr>
              <a:t>similar to the </a:t>
            </a:r>
            <a:r>
              <a:rPr lang="en-US" sz="3000" dirty="0">
                <a:solidFill>
                  <a:srgbClr val="1F497D"/>
                </a:solidFill>
                <a:latin typeface="+mn-lt"/>
              </a:rPr>
              <a:t>electric field </a:t>
            </a:r>
            <a:r>
              <a:rPr lang="en-US" sz="3000" dirty="0">
                <a:solidFill>
                  <a:srgbClr val="FF0000"/>
                </a:solidFill>
                <a:latin typeface="+mn-lt"/>
              </a:rPr>
              <a:t>of an electric dipole, it is called a </a:t>
            </a:r>
            <a:r>
              <a:rPr lang="en-US" sz="3000" i="1" dirty="0">
                <a:solidFill>
                  <a:srgbClr val="008000"/>
                </a:solidFill>
                <a:latin typeface="+mn-lt"/>
              </a:rPr>
              <a:t>magnetic dipole</a:t>
            </a:r>
          </a:p>
        </p:txBody>
      </p:sp>
      <p:pic>
        <p:nvPicPr>
          <p:cNvPr id="2662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9332" r="9226" b="15619"/>
          <a:stretch>
            <a:fillRect/>
          </a:stretch>
        </p:blipFill>
        <p:spPr>
          <a:xfrm>
            <a:off x="838200" y="762000"/>
            <a:ext cx="7315200" cy="2898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4410" r="4603" b="13208"/>
          <a:stretch>
            <a:fillRect/>
          </a:stretch>
        </p:blipFill>
        <p:spPr>
          <a:xfrm>
            <a:off x="5257800" y="838200"/>
            <a:ext cx="3733800" cy="3505200"/>
          </a:xfrm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/>
          <a:lstStyle/>
          <a:p>
            <a:r>
              <a:rPr lang="en-US" dirty="0" smtClean="0"/>
              <a:t>Forces on Parallel Conductors</a:t>
            </a:r>
          </a:p>
        </p:txBody>
      </p:sp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152400" y="5334000"/>
            <a:ext cx="8839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600" dirty="0">
                <a:solidFill>
                  <a:srgbClr val="FF0000"/>
                </a:solidFill>
                <a:latin typeface="+mn-lt"/>
              </a:rPr>
              <a:t>Parallel wires attract if their currents are in the same direction, and repel if currents are in opposite directions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762000"/>
            <a:ext cx="49625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37338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Dielectrics</a:t>
            </a:r>
            <a:endParaRPr lang="en-US" sz="3600" dirty="0" smtClean="0">
              <a:solidFill>
                <a:srgbClr val="0070C0"/>
              </a:solidFill>
            </a:endParaRP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Boundary Conditions</a:t>
            </a:r>
            <a:endParaRPr lang="en-US" sz="3600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 Image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 b="15517"/>
          <a:stretch>
            <a:fillRect/>
          </a:stretch>
        </p:blipFill>
        <p:spPr bwMode="auto">
          <a:xfrm>
            <a:off x="5486400" y="762000"/>
            <a:ext cx="2895600" cy="246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447800"/>
            <a:ext cx="2590800" cy="49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 l="39171" r="39007" b="84211"/>
          <a:stretch>
            <a:fillRect/>
          </a:stretch>
        </p:blipFill>
        <p:spPr bwMode="auto">
          <a:xfrm>
            <a:off x="1981200" y="20574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505200"/>
            <a:ext cx="406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545542"/>
            <a:ext cx="439879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/>
          <a:srcRect l="10924" t="2857" r="10084" b="22857"/>
          <a:stretch>
            <a:fillRect/>
          </a:stretch>
        </p:blipFill>
        <p:spPr bwMode="auto">
          <a:xfrm>
            <a:off x="1066800" y="4876800"/>
            <a:ext cx="7162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Magnetostatics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85975" y="838200"/>
            <a:ext cx="20521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33CC"/>
                </a:solidFill>
                <a:latin typeface="+mn-lt"/>
              </a:rPr>
              <a:t>God said: 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28600" y="4419600"/>
            <a:ext cx="3783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33CC"/>
                </a:solidFill>
                <a:latin typeface="+mn-lt"/>
              </a:rPr>
              <a:t>And there was light!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2517775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t="59459" r="24484"/>
          <a:stretch>
            <a:fillRect/>
          </a:stretch>
        </p:blipFill>
        <p:spPr bwMode="auto">
          <a:xfrm>
            <a:off x="4191000" y="2362200"/>
            <a:ext cx="463296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114800"/>
            <a:ext cx="456593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267200" y="914400"/>
            <a:ext cx="433479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If we take out the time dependence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191000" y="3962400"/>
            <a:ext cx="4648200" cy="1981200"/>
          </a:xfrm>
          <a:prstGeom prst="roundRect">
            <a:avLst/>
          </a:prstGeom>
          <a:noFill/>
          <a:ln w="38100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216" y="697991"/>
            <a:ext cx="5410200" cy="573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and Torque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3657600" cy="46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77919" y="685800"/>
            <a:ext cx="30748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Magnetic force</a:t>
            </a: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562600" y="1447800"/>
            <a:ext cx="3399834" cy="4876800"/>
          </a:xfrm>
        </p:spPr>
      </p:pic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638800" y="685800"/>
            <a:ext cx="31582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+mn-lt"/>
              </a:rPr>
              <a:t>Right-hand Rule</a:t>
            </a:r>
            <a:endParaRPr lang="en-US" sz="3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28600" y="3962400"/>
            <a:ext cx="52004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+mn-lt"/>
              </a:rPr>
              <a:t>Moving charges </a:t>
            </a:r>
            <a:r>
              <a:rPr lang="en-US" sz="3000" b="1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 Current</a:t>
            </a:r>
            <a:r>
              <a:rPr lang="en-US" sz="3000" b="1" dirty="0" smtClean="0">
                <a:solidFill>
                  <a:srgbClr val="FF0000"/>
                </a:solidFill>
                <a:latin typeface="+mn-lt"/>
              </a:rPr>
              <a:t> </a:t>
            </a:r>
            <a:endParaRPr lang="en-US" sz="3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533400" y="4572000"/>
            <a:ext cx="453675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Differential force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+mn-lt"/>
              </a:rPr>
              <a:t> </a:t>
            </a:r>
            <a:endParaRPr lang="en-US" sz="2800" dirty="0" smtClean="0">
              <a:latin typeface="+mn-lt"/>
            </a:endParaRPr>
          </a:p>
          <a:p>
            <a:pPr algn="l"/>
            <a:r>
              <a:rPr lang="en-US" sz="2800" dirty="0" smtClean="0">
                <a:latin typeface="+mn-lt"/>
              </a:rPr>
              <a:t>on </a:t>
            </a:r>
            <a:r>
              <a:rPr lang="en-US" sz="2800" dirty="0">
                <a:latin typeface="+mn-lt"/>
              </a:rPr>
              <a:t>a differential current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+mn-lt"/>
              </a:rPr>
              <a:t> dl: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715000"/>
            <a:ext cx="448865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04800" y="1905000"/>
            <a:ext cx="365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Electromagnetic (Lorentz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) force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200400"/>
            <a:ext cx="57131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on Current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04800" y="838200"/>
            <a:ext cx="453675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>
                <a:solidFill>
                  <a:srgbClr val="0000FF"/>
                </a:solidFill>
                <a:latin typeface="+mn-lt"/>
              </a:rPr>
              <a:t>Differential force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8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</a:t>
            </a:r>
            <a:endParaRPr lang="en-US" sz="2800" dirty="0" smtClean="0">
              <a:solidFill>
                <a:srgbClr val="0000FF"/>
              </a:solidFill>
              <a:latin typeface="+mn-lt"/>
            </a:endParaRPr>
          </a:p>
          <a:p>
            <a:pPr algn="l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on 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a differential current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dl: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448865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81000" y="2743200"/>
            <a:ext cx="4191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Total force on a segment of current</a:t>
            </a: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90600" y="3810000"/>
          <a:ext cx="2133600" cy="927652"/>
        </p:xfrm>
        <a:graphic>
          <a:graphicData uri="http://schemas.openxmlformats.org/presentationml/2006/ole">
            <p:oleObj spid="_x0000_s58370" name="Equation" r:id="rId4" imgW="876240" imgH="380880" progId="Equation.DSMT4">
              <p:embed/>
            </p:oleObj>
          </a:graphicData>
        </a:graphic>
      </p:graphicFrame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57200" y="4648200"/>
            <a:ext cx="419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For closed contour:</a:t>
            </a: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5105400"/>
            <a:ext cx="36099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 cstate="print"/>
          <a:srcRect l="12670" r="15530" b="54344"/>
          <a:stretch>
            <a:fillRect/>
          </a:stretch>
        </p:blipFill>
        <p:spPr>
          <a:xfrm>
            <a:off x="4953000" y="1295400"/>
            <a:ext cx="3872753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2485" r="5560" b="25000"/>
          <a:stretch>
            <a:fillRect/>
          </a:stretch>
        </p:blipFill>
        <p:spPr>
          <a:xfrm>
            <a:off x="5360706" y="697992"/>
            <a:ext cx="3603462" cy="2045208"/>
          </a:xfrm>
        </p:spPr>
      </p:pic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2057400"/>
            <a:ext cx="624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FF"/>
                </a:solidFill>
                <a:latin typeface="+mn-lt"/>
              </a:rPr>
              <a:t>T </a:t>
            </a:r>
            <a:r>
              <a:rPr lang="en-US" sz="2800" dirty="0" smtClean="0">
                <a:solidFill>
                  <a:srgbClr val="FF00FF"/>
                </a:solidFill>
                <a:latin typeface="+mn-lt"/>
              </a:rPr>
              <a:t>= </a:t>
            </a:r>
            <a:r>
              <a:rPr lang="en-US" sz="2800" dirty="0" smtClean="0">
                <a:solidFill>
                  <a:srgbClr val="FF00FF"/>
                </a:solidFill>
                <a:latin typeface="+mn-lt"/>
              </a:rPr>
              <a:t>torque, </a:t>
            </a:r>
            <a:r>
              <a:rPr lang="en-US" sz="2800" b="1" dirty="0" smtClean="0">
                <a:solidFill>
                  <a:srgbClr val="3366FF"/>
                </a:solidFill>
                <a:latin typeface="+mn-lt"/>
              </a:rPr>
              <a:t>d </a:t>
            </a:r>
            <a:r>
              <a:rPr lang="en-US" sz="2800" dirty="0">
                <a:solidFill>
                  <a:srgbClr val="3366FF"/>
                </a:solidFill>
                <a:latin typeface="+mn-lt"/>
              </a:rPr>
              <a:t>= moment </a:t>
            </a:r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arm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F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force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447800"/>
            <a:ext cx="391382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</a:t>
            </a:r>
            <a:endParaRPr lang="en-US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28600" y="838200"/>
            <a:ext cx="14609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000" b="1" dirty="0" smtClean="0">
                <a:solidFill>
                  <a:srgbClr val="FF0000"/>
                </a:solidFill>
                <a:latin typeface="+mn-lt"/>
              </a:rPr>
              <a:t>Torque</a:t>
            </a:r>
            <a:endParaRPr lang="en-US" sz="3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352800"/>
            <a:ext cx="31718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3886200"/>
            <a:ext cx="34385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/>
          <a:lstStyle/>
          <a:p>
            <a:r>
              <a:rPr lang="en-US" dirty="0" smtClean="0"/>
              <a:t>Magnetic Torque on Current Loop</a:t>
            </a:r>
            <a:endParaRPr lang="en-US" dirty="0" smtClean="0"/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228600" y="2286000"/>
            <a:ext cx="502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+mn-lt"/>
              </a:rPr>
              <a:t>No forces on arms 2 and 4 </a:t>
            </a:r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 are parallel, or anti-parallel)</a:t>
            </a:r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700547" y="3200400"/>
            <a:ext cx="34836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+mn-lt"/>
              </a:rPr>
              <a:t>Magnetic torque: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3205162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962400"/>
            <a:ext cx="50257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 cstate="print"/>
          <a:srcRect b="13902"/>
          <a:stretch>
            <a:fillRect/>
          </a:stretch>
        </p:blipFill>
        <p:spPr>
          <a:xfrm>
            <a:off x="5334000" y="828675"/>
            <a:ext cx="3608388" cy="5191125"/>
          </a:xfrm>
        </p:spPr>
      </p:pic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1602490" y="5663625"/>
            <a:ext cx="24016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+mn-lt"/>
              </a:rPr>
              <a:t>Area of Loop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362994" y="5561806"/>
            <a:ext cx="304800" cy="1587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/>
          <a:lstStyle/>
          <a:p>
            <a:r>
              <a:rPr lang="en-US" smtClean="0"/>
              <a:t>Inclined Loop</a:t>
            </a: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228600" y="762000"/>
            <a:ext cx="5715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600" b="1" dirty="0">
                <a:solidFill>
                  <a:srgbClr val="FF0000"/>
                </a:solidFill>
                <a:latin typeface="+mn-lt"/>
              </a:rPr>
              <a:t>For a loop with </a:t>
            </a:r>
            <a:r>
              <a:rPr lang="en-US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="1" dirty="0">
                <a:solidFill>
                  <a:srgbClr val="FF0000"/>
                </a:solidFill>
                <a:latin typeface="+mn-lt"/>
              </a:rPr>
              <a:t> turns and whose surface normal is at angle</a:t>
            </a:r>
            <a:r>
              <a:rPr lang="en-US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+mn-lt"/>
              </a:rPr>
              <a:t>relative to </a:t>
            </a:r>
            <a:r>
              <a:rPr lang="en-US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="1" dirty="0">
                <a:solidFill>
                  <a:srgbClr val="FF0000"/>
                </a:solidFill>
                <a:latin typeface="+mn-lt"/>
              </a:rPr>
              <a:t> direction:</a:t>
            </a:r>
          </a:p>
        </p:txBody>
      </p:sp>
      <p:pic>
        <p:nvPicPr>
          <p:cNvPr id="1741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b="12542"/>
          <a:stretch>
            <a:fillRect/>
          </a:stretch>
        </p:blipFill>
        <p:spPr>
          <a:xfrm>
            <a:off x="5562600" y="762000"/>
            <a:ext cx="3338512" cy="5845175"/>
          </a:xfrm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209800"/>
            <a:ext cx="371803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5" cstate="print"/>
          <a:srcRect r="22222"/>
          <a:stretch>
            <a:fillRect/>
          </a:stretch>
        </p:blipFill>
        <p:spPr bwMode="auto">
          <a:xfrm>
            <a:off x="762000" y="3733800"/>
            <a:ext cx="4267200" cy="6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410200"/>
            <a:ext cx="4819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28600" y="3179802"/>
            <a:ext cx="34339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000" b="1" dirty="0" smtClean="0">
                <a:solidFill>
                  <a:srgbClr val="FF0000"/>
                </a:solidFill>
                <a:latin typeface="+mn-lt"/>
              </a:rPr>
              <a:t>Magnetic Moment</a:t>
            </a:r>
            <a:endParaRPr lang="en-US" sz="30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7792</TotalTime>
  <Words>346</Words>
  <Application>Microsoft Office PowerPoint</Application>
  <PresentationFormat>On-screen Show (4:3)</PresentationFormat>
  <Paragraphs>92</Paragraphs>
  <Slides>17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DP Blue</vt:lpstr>
      <vt:lpstr>MathType 6.0 Equation</vt:lpstr>
      <vt:lpstr>EEC 130A Introductory Electromagnetics I</vt:lpstr>
      <vt:lpstr>Review</vt:lpstr>
      <vt:lpstr>Magnetostatics</vt:lpstr>
      <vt:lpstr>Comparison</vt:lpstr>
      <vt:lpstr>Force and Torque</vt:lpstr>
      <vt:lpstr>Force on Current</vt:lpstr>
      <vt:lpstr>Torque</vt:lpstr>
      <vt:lpstr>Magnetic Torque on Current Loop</vt:lpstr>
      <vt:lpstr>Inclined Loop</vt:lpstr>
      <vt:lpstr>Biot-Savart Law</vt:lpstr>
      <vt:lpstr>Magnetic Field due to Current Densities</vt:lpstr>
      <vt:lpstr>Example 5-2:</vt:lpstr>
      <vt:lpstr>Example 5-2:</vt:lpstr>
      <vt:lpstr>Example 5-3</vt:lpstr>
      <vt:lpstr>Example: (cont.)</vt:lpstr>
      <vt:lpstr>Magnetic Dipole</vt:lpstr>
      <vt:lpstr>Forces on Parallel Conductors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 Liu</cp:lastModifiedBy>
  <cp:revision>167</cp:revision>
  <dcterms:created xsi:type="dcterms:W3CDTF">2008-06-11T02:58:06Z</dcterms:created>
  <dcterms:modified xsi:type="dcterms:W3CDTF">2012-02-23T20:20:12Z</dcterms:modified>
</cp:coreProperties>
</file>