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14" r:id="rId2"/>
    <p:sldId id="372" r:id="rId3"/>
    <p:sldId id="373" r:id="rId4"/>
    <p:sldId id="378" r:id="rId5"/>
    <p:sldId id="379" r:id="rId6"/>
    <p:sldId id="377" r:id="rId7"/>
    <p:sldId id="381" r:id="rId8"/>
    <p:sldId id="382" r:id="rId9"/>
    <p:sldId id="374" r:id="rId10"/>
    <p:sldId id="375" r:id="rId11"/>
    <p:sldId id="376" r:id="rId12"/>
    <p:sldId id="354" r:id="rId13"/>
    <p:sldId id="384" r:id="rId14"/>
    <p:sldId id="385" r:id="rId15"/>
    <p:sldId id="386" r:id="rId16"/>
    <p:sldId id="387" r:id="rId17"/>
    <p:sldId id="388" r:id="rId18"/>
    <p:sldId id="389" r:id="rId19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FFFFCC"/>
    <a:srgbClr val="0066CC"/>
    <a:srgbClr val="5781BB"/>
    <a:srgbClr val="0033CC"/>
    <a:srgbClr val="006600"/>
    <a:srgbClr val="324664"/>
    <a:srgbClr val="415F8A"/>
    <a:srgbClr val="0066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71" autoAdjust="0"/>
    <p:restoredTop sz="94638" autoAdjust="0"/>
  </p:normalViewPr>
  <p:slideViewPr>
    <p:cSldViewPr>
      <p:cViewPr>
        <p:scale>
          <a:sx n="80" d="100"/>
          <a:sy n="80" d="100"/>
        </p:scale>
        <p:origin x="-840" y="360"/>
      </p:cViewPr>
      <p:guideLst>
        <p:guide orient="horz" pos="369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84"/>
      </p:cViewPr>
      <p:guideLst>
        <p:guide orient="horz" pos="3110"/>
        <p:guide pos="214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C2573F12-E860-4F0C-B3EF-8D1540C17463}" type="datetimeFigureOut">
              <a:rPr lang="en-US" smtClean="0"/>
              <a:pPr/>
              <a:t>3/4/2012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952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9" y="9378952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82F6EC89-EFC7-4D94-B2AC-1C1A9AC55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4" y="1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70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8825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4" y="9378825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A5A06F-91AB-40C3-BF1C-5E84CCA587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05E1D5-9A74-45BA-8F63-9AA4FE85CBA3}" type="datetime1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2CD36-CEB2-416E-8742-1CB8CE86D7A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6096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3733800"/>
          </a:xfrm>
        </p:spPr>
        <p:txBody>
          <a:bodyPr/>
          <a:lstStyle>
            <a:lvl1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1pPr>
            <a:lvl2pPr>
              <a:buFont typeface="Arial" pitchFamily="34" charset="0"/>
              <a:buChar char="–"/>
              <a:defRPr>
                <a:solidFill>
                  <a:schemeClr val="tx1"/>
                </a:solidFill>
              </a:defRPr>
            </a:lvl2pPr>
            <a:lvl3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4pPr>
            <a:lvl5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FD1EED-3E06-4D45-90C9-1D70152E9989}" type="datetime1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38E2F-DF4C-46D0-9F38-7274985EB77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9BA586-FB38-4F03-9775-AC7D9CB048B7}" type="datetime1">
              <a:rPr lang="en-US" smtClean="0"/>
              <a:pPr/>
              <a:t>3/4/2012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DD565-670B-4D23-8FC4-20DAA902DD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867400" cy="6858000"/>
          </a:xfrm>
          <a:prstGeom prst="rect">
            <a:avLst/>
          </a:prstGeom>
          <a:solidFill>
            <a:srgbClr val="5781B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962400" y="0"/>
            <a:ext cx="914400" cy="6858000"/>
          </a:xfrm>
          <a:prstGeom prst="rect">
            <a:avLst/>
          </a:prstGeom>
          <a:solidFill>
            <a:srgbClr val="415F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876800" y="0"/>
            <a:ext cx="4267200" cy="6858000"/>
          </a:xfrm>
          <a:prstGeom prst="rect">
            <a:avLst/>
          </a:prstGeom>
          <a:solidFill>
            <a:srgbClr val="3246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52400" y="685800"/>
            <a:ext cx="8839200" cy="5791200"/>
          </a:xfrm>
          <a:prstGeom prst="rect">
            <a:avLst/>
          </a:prstGeom>
          <a:solidFill>
            <a:schemeClr val="bg1"/>
          </a:soli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209800"/>
            <a:ext cx="8382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31920" y="6534150"/>
            <a:ext cx="990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0C85F40C-2E54-40FD-9651-92F4DBE95AD3}" type="datetime1">
              <a:rPr lang="en-US" smtClean="0"/>
              <a:pPr/>
              <a:t>3/4/2012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0A743A3-CC2A-4BE6-ACFB-E73BD3514A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3716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vDyo_OQFdAc" TargetMode="External"/><Relationship Id="rId2" Type="http://schemas.openxmlformats.org/officeDocument/2006/relationships/hyperlink" Target="http://lea.hamradio.si/~s53mv/vnr/assembl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hyperlink" Target="http://www.youtube.com/watch?v=Dhp21FxttWM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fengineer.net/1511/radio-architectures-pt-5-adcs-and-receiver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 130A Introductory Electromagnetics 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0033CC"/>
                </a:solidFill>
              </a:rPr>
              <a:t>Lecture  14</a:t>
            </a:r>
          </a:p>
          <a:p>
            <a:r>
              <a:rPr lang="en-US" sz="2400" dirty="0" smtClean="0"/>
              <a:t>Winter 2012</a:t>
            </a:r>
          </a:p>
          <a:p>
            <a:endParaRPr lang="en-US" sz="2400" dirty="0" smtClean="0"/>
          </a:p>
          <a:p>
            <a:r>
              <a:rPr lang="en-US" sz="2400" dirty="0" smtClean="0"/>
              <a:t>Dr. Xiaoguang “Leo” Liu</a:t>
            </a:r>
          </a:p>
          <a:p>
            <a:r>
              <a:rPr lang="en-US" sz="2400" dirty="0" smtClean="0"/>
              <a:t>Electrical and Computer Engineering</a:t>
            </a:r>
          </a:p>
          <a:p>
            <a:r>
              <a:rPr lang="en-US" sz="2400" dirty="0" smtClean="0"/>
              <a:t>UC Davis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Senior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Senior design project in RF/Microwave systems</a:t>
            </a:r>
          </a:p>
          <a:p>
            <a:pPr lvl="1"/>
            <a:r>
              <a:rPr lang="en-US" dirty="0" smtClean="0"/>
              <a:t>Department requires at least </a:t>
            </a:r>
            <a:r>
              <a:rPr lang="en-US" b="1" dirty="0" smtClean="0"/>
              <a:t>3</a:t>
            </a:r>
            <a:r>
              <a:rPr lang="en-US" dirty="0" smtClean="0"/>
              <a:t> students to form a team</a:t>
            </a:r>
          </a:p>
          <a:p>
            <a:pPr lvl="1"/>
            <a:r>
              <a:rPr lang="en-US" dirty="0" smtClean="0"/>
              <a:t>Some examples from other schools: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2743200"/>
            <a:ext cx="33618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Purdue: </a:t>
            </a:r>
            <a:r>
              <a:rPr lang="en-US" sz="2800" dirty="0" smtClean="0">
                <a:solidFill>
                  <a:srgbClr val="0000FF"/>
                </a:solidFill>
              </a:rPr>
              <a:t>Microwave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Powered Helicopter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2743200"/>
            <a:ext cx="36433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TAMU: </a:t>
            </a:r>
            <a:r>
              <a:rPr lang="en-US" sz="2800" dirty="0" smtClean="0">
                <a:solidFill>
                  <a:srgbClr val="0000FF"/>
                </a:solidFill>
              </a:rPr>
              <a:t>Phase Based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RF Direction Tracking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Senior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3733800"/>
          </a:xfrm>
        </p:spPr>
        <p:txBody>
          <a:bodyPr/>
          <a:lstStyle/>
          <a:p>
            <a:r>
              <a:rPr lang="en-US" dirty="0" smtClean="0"/>
              <a:t> Some more ideas (from the almighty Internet)</a:t>
            </a:r>
          </a:p>
          <a:p>
            <a:pPr lvl="1"/>
            <a:r>
              <a:rPr lang="en-US" dirty="0" smtClean="0"/>
              <a:t>Vertical Navigation Radar (</a:t>
            </a:r>
            <a:r>
              <a:rPr lang="en-US" dirty="0" smtClean="0">
                <a:hlinkClick r:id="rId2"/>
              </a:rPr>
              <a:t>http://lea.hamradio.si/~s53mv/vnr/assembly.html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Microwave Handy Scanner (</a:t>
            </a:r>
            <a:r>
              <a:rPr lang="en-US" dirty="0" smtClean="0">
                <a:hlinkClick r:id="rId3"/>
              </a:rPr>
              <a:t>http://www.youtube.com/watch?v=vDyo_OQFdAc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Speed Radar (</a:t>
            </a:r>
            <a:r>
              <a:rPr lang="en-US" dirty="0" smtClean="0">
                <a:hlinkClick r:id="rId4"/>
              </a:rPr>
              <a:t>http://www.youtube.com/watch?v=Dhp21FxttWM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3490" name="Picture 2" descr="570ft"/>
          <p:cNvPicPr>
            <a:picLocks noChangeAspect="1" noChangeArrowheads="1"/>
          </p:cNvPicPr>
          <p:nvPr/>
        </p:nvPicPr>
        <p:blipFill>
          <a:blip r:embed="rId5" cstate="print"/>
          <a:srcRect l="16000" t="36000" r="23000" b="4000"/>
          <a:stretch>
            <a:fillRect/>
          </a:stretch>
        </p:blipFill>
        <p:spPr bwMode="auto">
          <a:xfrm>
            <a:off x="1295400" y="2209800"/>
            <a:ext cx="2971800" cy="2192311"/>
          </a:xfrm>
          <a:prstGeom prst="rect">
            <a:avLst/>
          </a:prstGeom>
          <a:noFill/>
        </p:spPr>
      </p:pic>
      <p:pic>
        <p:nvPicPr>
          <p:cNvPr id="63492" name="Picture 4" descr="sideto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2209800"/>
            <a:ext cx="2895600" cy="22078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382000" cy="3733800"/>
          </a:xfrm>
        </p:spPr>
        <p:txBody>
          <a:bodyPr/>
          <a:lstStyle/>
          <a:p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Magnetostatics</a:t>
            </a:r>
            <a:endParaRPr lang="en-US" sz="3600" dirty="0" smtClean="0">
              <a:solidFill>
                <a:srgbClr val="0070C0"/>
              </a:solidFill>
            </a:endParaRPr>
          </a:p>
          <a:p>
            <a:endParaRPr lang="en-US" sz="3600" dirty="0" smtClean="0">
              <a:solidFill>
                <a:srgbClr val="0070C0"/>
              </a:solidFill>
            </a:endParaRPr>
          </a:p>
          <a:p>
            <a:r>
              <a:rPr lang="en-US" sz="3600" dirty="0" smtClean="0">
                <a:solidFill>
                  <a:srgbClr val="0070C0"/>
                </a:solidFill>
              </a:rPr>
              <a:t> Magnetic force &amp; torque</a:t>
            </a:r>
          </a:p>
          <a:p>
            <a:pPr>
              <a:buNone/>
            </a:pPr>
            <a:r>
              <a:rPr lang="en-US" sz="3600" dirty="0" smtClean="0">
                <a:solidFill>
                  <a:srgbClr val="0070C0"/>
                </a:solidFill>
              </a:rPr>
              <a:t> 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600" dirty="0" smtClean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/>
          <a:srcRect l="36715" t="35000"/>
          <a:stretch>
            <a:fillRect/>
          </a:stretch>
        </p:blipFill>
        <p:spPr bwMode="auto">
          <a:xfrm>
            <a:off x="4648200" y="914400"/>
            <a:ext cx="355634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 r="33333"/>
          <a:stretch>
            <a:fillRect/>
          </a:stretch>
        </p:blipFill>
        <p:spPr bwMode="auto">
          <a:xfrm>
            <a:off x="3200400" y="3352800"/>
            <a:ext cx="2438400" cy="46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 l="1698" t="10000" r="32095" b="30000"/>
          <a:stretch>
            <a:fillRect/>
          </a:stretch>
        </p:blipFill>
        <p:spPr bwMode="auto">
          <a:xfrm>
            <a:off x="3124200" y="2743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 t="20000" b="20000"/>
          <a:stretch>
            <a:fillRect/>
          </a:stretch>
        </p:blipFill>
        <p:spPr bwMode="auto">
          <a:xfrm>
            <a:off x="2362200" y="5029200"/>
            <a:ext cx="3413234" cy="41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5562600"/>
            <a:ext cx="48196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7" cstate="print"/>
          <a:srcRect l="12670" r="15530" b="54344"/>
          <a:stretch>
            <a:fillRect/>
          </a:stretch>
        </p:blipFill>
        <p:spPr bwMode="auto">
          <a:xfrm>
            <a:off x="6400800" y="3852862"/>
            <a:ext cx="2438400" cy="259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8" cstate="print"/>
          <a:srcRect l="22413" r="17072" b="65625"/>
          <a:stretch>
            <a:fillRect/>
          </a:stretch>
        </p:blipFill>
        <p:spPr bwMode="auto">
          <a:xfrm>
            <a:off x="990600" y="2743200"/>
            <a:ext cx="2057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Biot-Savart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47800"/>
            <a:ext cx="381160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 l="9329" r="9815" b="22231"/>
          <a:stretch>
            <a:fillRect/>
          </a:stretch>
        </p:blipFill>
        <p:spPr bwMode="auto">
          <a:xfrm>
            <a:off x="6324600" y="762000"/>
            <a:ext cx="2303722" cy="190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 descr="eq5.24.tif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343400"/>
            <a:ext cx="42767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1200" y="2743200"/>
            <a:ext cx="426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Maxwell’s </a:t>
            </a:r>
            <a:r>
              <a:rPr lang="en-US" dirty="0" err="1" smtClean="0"/>
              <a:t>Magnetostatic</a:t>
            </a:r>
            <a:r>
              <a:rPr lang="en-US" dirty="0" smtClean="0"/>
              <a:t>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Gauss’s Law for Magnetism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627293"/>
            <a:ext cx="61225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676400"/>
            <a:ext cx="534881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2057400" y="3770293"/>
            <a:ext cx="6781800" cy="2640032"/>
            <a:chOff x="2057400" y="3770293"/>
            <a:chExt cx="6781800" cy="2640032"/>
          </a:xfrm>
        </p:grpSpPr>
        <p:sp>
          <p:nvSpPr>
            <p:cNvPr id="7" name="TextBox 6"/>
            <p:cNvSpPr txBox="1"/>
            <p:nvPr/>
          </p:nvSpPr>
          <p:spPr>
            <a:xfrm>
              <a:off x="4114800" y="3770293"/>
              <a:ext cx="47244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 smtClean="0">
                  <a:solidFill>
                    <a:srgbClr val="FF0000"/>
                  </a:solidFill>
                </a:rPr>
                <a:t>There is no magnetic charge (or magnetic monopole)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pic>
          <p:nvPicPr>
            <p:cNvPr id="1044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57400" y="4038600"/>
              <a:ext cx="1819275" cy="2371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Ampere’s Law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l="7059" r="8235" b="27536"/>
          <a:stretch>
            <a:fillRect/>
          </a:stretch>
        </p:blipFill>
        <p:spPr bwMode="auto">
          <a:xfrm>
            <a:off x="152400" y="2362200"/>
            <a:ext cx="3657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990600"/>
            <a:ext cx="535317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276600" y="4648200"/>
            <a:ext cx="5486400" cy="16176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Internal Magnetic Field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9782" y="838200"/>
            <a:ext cx="3818794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49325" y="860425"/>
            <a:ext cx="1304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w Cen MT" pitchFamily="34" charset="0"/>
              </a:rPr>
              <a:t>For </a:t>
            </a:r>
            <a:r>
              <a:rPr lang="en-US" sz="2400" i="1" dirty="0">
                <a:solidFill>
                  <a:srgbClr val="FF0000"/>
                </a:solidFill>
                <a:latin typeface="Tw Cen MT" pitchFamily="34" charset="0"/>
              </a:rPr>
              <a:t>r</a:t>
            </a:r>
            <a:r>
              <a:rPr lang="en-US" sz="2400" dirty="0">
                <a:solidFill>
                  <a:srgbClr val="FF0000"/>
                </a:solidFill>
                <a:latin typeface="Tw Cen MT" pitchFamily="34" charset="0"/>
              </a:rPr>
              <a:t> &lt; </a:t>
            </a:r>
            <a:r>
              <a:rPr lang="en-US" sz="2400" i="1" dirty="0">
                <a:solidFill>
                  <a:srgbClr val="FF0000"/>
                </a:solidFill>
                <a:latin typeface="Tw Cen MT" pitchFamily="34" charset="0"/>
              </a:rPr>
              <a:t>a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525" y="1470025"/>
            <a:ext cx="14478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981200"/>
            <a:ext cx="4987925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Internal Magnetic Field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124200"/>
            <a:ext cx="546258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9600" y="914400"/>
            <a:ext cx="1304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w Cen MT" pitchFamily="34" charset="0"/>
              </a:rPr>
              <a:t>For </a:t>
            </a:r>
            <a:r>
              <a:rPr lang="en-US" sz="2400" i="1" dirty="0">
                <a:solidFill>
                  <a:srgbClr val="FF0000"/>
                </a:solidFill>
                <a:latin typeface="Tw Cen MT" pitchFamily="34" charset="0"/>
              </a:rPr>
              <a:t>r</a:t>
            </a:r>
            <a:r>
              <a:rPr lang="en-US" sz="2400" dirty="0">
                <a:solidFill>
                  <a:srgbClr val="FF0000"/>
                </a:solidFill>
                <a:latin typeface="Tw Cen MT" pitchFamily="34" charset="0"/>
              </a:rPr>
              <a:t> &gt; </a:t>
            </a:r>
            <a:r>
              <a:rPr lang="en-US" sz="2400" i="1" dirty="0">
                <a:solidFill>
                  <a:srgbClr val="FF0000"/>
                </a:solidFill>
                <a:latin typeface="Tw Cen MT" pitchFamily="34" charset="0"/>
              </a:rPr>
              <a:t>a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19538" y="747712"/>
            <a:ext cx="4995862" cy="214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2715" r="3671" b="17308"/>
          <a:stretch>
            <a:fillRect/>
          </a:stretch>
        </p:blipFill>
        <p:spPr>
          <a:xfrm>
            <a:off x="5105400" y="914400"/>
            <a:ext cx="3886200" cy="3276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Field of </a:t>
            </a:r>
            <a:r>
              <a:rPr lang="en-US" dirty="0" err="1" smtClean="0"/>
              <a:t>Toroid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346575"/>
            <a:ext cx="4754563" cy="19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69162" y="685800"/>
            <a:ext cx="54696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Applying Ampere’s law over contour 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C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5257800" y="4953000"/>
            <a:ext cx="3581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tx2"/>
                </a:solidFill>
                <a:latin typeface="+mn-lt"/>
              </a:rPr>
              <a:t>The magnetic field outside the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toroid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is zero. </a:t>
            </a:r>
            <a:r>
              <a:rPr lang="en-US" sz="2800" b="1" dirty="0">
                <a:solidFill>
                  <a:srgbClr val="FF0000"/>
                </a:solidFill>
                <a:latin typeface="+mn-lt"/>
              </a:rPr>
              <a:t>Why?</a:t>
            </a:r>
          </a:p>
        </p:txBody>
      </p:sp>
      <p:pic>
        <p:nvPicPr>
          <p:cNvPr id="9" name="Picture 6" descr="amp.tif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1066800"/>
            <a:ext cx="183491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228600" y="2286000"/>
            <a:ext cx="4724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  <a:latin typeface="+mn-lt"/>
              </a:rPr>
              <a:t>Ampere’s law states that the line integral of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H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around a closed contour </a:t>
            </a:r>
            <a:r>
              <a:rPr lang="en-US" sz="2400" i="1" dirty="0">
                <a:solidFill>
                  <a:srgbClr val="FF0000"/>
                </a:solidFill>
                <a:latin typeface="+mn-lt"/>
              </a:rPr>
              <a:t>C is equal to the current traversing the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surface bounded by the contour.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2286000"/>
            <a:ext cx="4572000" cy="1905000"/>
          </a:xfrm>
          <a:prstGeom prst="rect">
            <a:avLst/>
          </a:prstGeom>
          <a:solidFill>
            <a:schemeClr val="accent1">
              <a:alpha val="0"/>
            </a:schemeClr>
          </a:solidFill>
          <a:ln w="25908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0" name="Picture 2" descr="http://media.digikey.com/photos/Wurth%20Electronics%20Photos/744702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1066800"/>
            <a:ext cx="5029200" cy="5029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after 130A?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382000" cy="3733800"/>
          </a:xfrm>
        </p:spPr>
        <p:txBody>
          <a:bodyPr/>
          <a:lstStyle/>
          <a:p>
            <a:r>
              <a:rPr lang="en-US" dirty="0" smtClean="0"/>
              <a:t> Courses</a:t>
            </a:r>
          </a:p>
          <a:p>
            <a:pPr lvl="1"/>
            <a:r>
              <a:rPr lang="en-US" b="1" dirty="0" smtClean="0"/>
              <a:t>130B</a:t>
            </a:r>
            <a:r>
              <a:rPr lang="en-US" dirty="0" smtClean="0"/>
              <a:t>, taught by Prof. </a:t>
            </a:r>
            <a:r>
              <a:rPr lang="en-US" dirty="0" err="1" smtClean="0"/>
              <a:t>Branner</a:t>
            </a:r>
            <a:r>
              <a:rPr lang="en-US" dirty="0" smtClean="0"/>
              <a:t> next quarter</a:t>
            </a:r>
          </a:p>
          <a:p>
            <a:pPr lvl="1"/>
            <a:r>
              <a:rPr lang="en-US" b="1" dirty="0" smtClean="0"/>
              <a:t>132ABC</a:t>
            </a:r>
            <a:r>
              <a:rPr lang="en-US" dirty="0" smtClean="0"/>
              <a:t>: RF / Microwave circuits</a:t>
            </a:r>
          </a:p>
          <a:p>
            <a:pPr lvl="1"/>
            <a:r>
              <a:rPr lang="en-US" b="1" dirty="0" smtClean="0"/>
              <a:t>133</a:t>
            </a:r>
            <a:r>
              <a:rPr lang="en-US" dirty="0" smtClean="0"/>
              <a:t>: Principles and applications of antenna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685800"/>
            <a:ext cx="8839200" cy="1015663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0000FF"/>
                </a:solidFill>
              </a:rPr>
              <a:t>A few options if you are interested in RF/Microwave Engineering</a:t>
            </a:r>
            <a:endParaRPr lang="en-US" sz="3000" b="1" dirty="0">
              <a:solidFill>
                <a:srgbClr val="0000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95400" y="3810000"/>
            <a:ext cx="6019800" cy="2667000"/>
            <a:chOff x="1371600" y="3751421"/>
            <a:chExt cx="6019800" cy="2667000"/>
          </a:xfrm>
        </p:grpSpPr>
        <p:pic>
          <p:nvPicPr>
            <p:cNvPr id="78850" name="Picture 2" descr="http://www.rfengineer.net/wp-content/uploads/2009/09/image1.png"/>
            <p:cNvPicPr>
              <a:picLocks noChangeAspect="1" noChangeArrowheads="1"/>
            </p:cNvPicPr>
            <p:nvPr/>
          </p:nvPicPr>
          <p:blipFill>
            <a:blip r:embed="rId2" cstate="print"/>
            <a:srcRect t="5409"/>
            <a:stretch>
              <a:fillRect/>
            </a:stretch>
          </p:blipFill>
          <p:spPr bwMode="auto">
            <a:xfrm>
              <a:off x="1371600" y="3751421"/>
              <a:ext cx="6019800" cy="2439829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2514600" y="6172200"/>
              <a:ext cx="41264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hlinkClick r:id="rId3"/>
                </a:rPr>
                <a:t>http://rfengineer.net/1511/radio-architectures-pt-5-adcs-and-receivers/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289N: RF-MEMS and Adaptive Wireless Communication Systems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Radio Frequency Micro-</a:t>
            </a:r>
            <a:r>
              <a:rPr lang="en-US" dirty="0" err="1" smtClean="0">
                <a:solidFill>
                  <a:srgbClr val="FF0000"/>
                </a:solidFill>
              </a:rPr>
              <a:t>Elelctromechanical</a:t>
            </a:r>
            <a:r>
              <a:rPr lang="en-US" dirty="0" smtClean="0">
                <a:solidFill>
                  <a:srgbClr val="FF0000"/>
                </a:solidFill>
              </a:rPr>
              <a:t> Systems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715000" y="2738735"/>
            <a:ext cx="3312125" cy="3662065"/>
            <a:chOff x="5724675" y="2738735"/>
            <a:chExt cx="3312125" cy="3662065"/>
          </a:xfrm>
        </p:grpSpPr>
        <p:pic>
          <p:nvPicPr>
            <p:cNvPr id="94210" name="Picture 2" descr="http://memsjournal.typepad.com/.a/6a00d8345225f869e20134854efb11970c-800wi"/>
            <p:cNvPicPr>
              <a:picLocks noChangeAspect="1" noChangeArrowheads="1"/>
            </p:cNvPicPr>
            <p:nvPr/>
          </p:nvPicPr>
          <p:blipFill>
            <a:blip r:embed="rId2" cstate="print"/>
            <a:srcRect l="4348" t="4348" r="6522" b="2174"/>
            <a:stretch>
              <a:fillRect/>
            </a:stretch>
          </p:blipFill>
          <p:spPr bwMode="auto">
            <a:xfrm>
              <a:off x="5791200" y="3124200"/>
              <a:ext cx="3124200" cy="327660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5724675" y="2738735"/>
              <a:ext cx="33121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solidFill>
                    <a:srgbClr val="0000FF"/>
                  </a:solidFill>
                </a:rPr>
                <a:t>Radant</a:t>
              </a:r>
              <a:r>
                <a:rPr lang="en-US" sz="2400" b="1" dirty="0" smtClean="0">
                  <a:solidFill>
                    <a:srgbClr val="0000FF"/>
                  </a:solidFill>
                </a:rPr>
                <a:t> MEMS Switch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9600" y="2495490"/>
            <a:ext cx="4049712" cy="1131888"/>
            <a:chOff x="4789488" y="2667000"/>
            <a:chExt cx="4049712" cy="1131888"/>
          </a:xfrm>
        </p:grpSpPr>
        <p:sp>
          <p:nvSpPr>
            <p:cNvPr id="10" name="AutoShape 38"/>
            <p:cNvSpPr>
              <a:spLocks noChangeArrowheads="1"/>
            </p:cNvSpPr>
            <p:nvPr/>
          </p:nvSpPr>
          <p:spPr bwMode="auto">
            <a:xfrm flipH="1">
              <a:off x="8034338" y="2865438"/>
              <a:ext cx="795337" cy="350838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39"/>
            <p:cNvSpPr>
              <a:spLocks noChangeArrowheads="1"/>
            </p:cNvSpPr>
            <p:nvPr/>
          </p:nvSpPr>
          <p:spPr bwMode="auto">
            <a:xfrm flipH="1">
              <a:off x="4795838" y="3286125"/>
              <a:ext cx="4043362" cy="512763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40"/>
            <p:cNvSpPr>
              <a:spLocks noChangeArrowheads="1"/>
            </p:cNvSpPr>
            <p:nvPr/>
          </p:nvSpPr>
          <p:spPr bwMode="auto">
            <a:xfrm flipH="1">
              <a:off x="7735888" y="3189288"/>
              <a:ext cx="1093787" cy="8890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41"/>
            <p:cNvSpPr>
              <a:spLocks noChangeArrowheads="1"/>
            </p:cNvSpPr>
            <p:nvPr/>
          </p:nvSpPr>
          <p:spPr bwMode="auto">
            <a:xfrm flipH="1">
              <a:off x="7724775" y="3052763"/>
              <a:ext cx="111125" cy="88900"/>
            </a:xfrm>
            <a:prstGeom prst="rect">
              <a:avLst/>
            </a:prstGeom>
            <a:solidFill>
              <a:srgbClr val="FF990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42"/>
            <p:cNvSpPr>
              <a:spLocks noChangeArrowheads="1"/>
            </p:cNvSpPr>
            <p:nvPr/>
          </p:nvSpPr>
          <p:spPr bwMode="auto">
            <a:xfrm flipH="1">
              <a:off x="6608763" y="3189288"/>
              <a:ext cx="862012" cy="88900"/>
            </a:xfrm>
            <a:prstGeom prst="rect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43"/>
            <p:cNvSpPr>
              <a:spLocks noChangeArrowheads="1"/>
            </p:cNvSpPr>
            <p:nvPr/>
          </p:nvSpPr>
          <p:spPr bwMode="auto">
            <a:xfrm flipH="1">
              <a:off x="4789488" y="3189288"/>
              <a:ext cx="1444625" cy="8890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800" b="1"/>
            </a:p>
          </p:txBody>
        </p:sp>
        <p:sp>
          <p:nvSpPr>
            <p:cNvPr id="16" name="AutoShape 44"/>
            <p:cNvSpPr>
              <a:spLocks noChangeArrowheads="1"/>
            </p:cNvSpPr>
            <p:nvPr/>
          </p:nvSpPr>
          <p:spPr bwMode="auto">
            <a:xfrm flipH="1">
              <a:off x="4797425" y="2667000"/>
              <a:ext cx="3068637" cy="41910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45"/>
            <p:cNvSpPr>
              <a:spLocks noChangeArrowheads="1"/>
            </p:cNvSpPr>
            <p:nvPr/>
          </p:nvSpPr>
          <p:spPr bwMode="auto">
            <a:xfrm flipH="1">
              <a:off x="4795838" y="3046413"/>
              <a:ext cx="1393825" cy="146050"/>
            </a:xfrm>
            <a:prstGeom prst="rect">
              <a:avLst/>
            </a:prstGeom>
            <a:solidFill>
              <a:srgbClr val="FF990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47"/>
            <p:cNvSpPr txBox="1">
              <a:spLocks noChangeArrowheads="1"/>
            </p:cNvSpPr>
            <p:nvPr/>
          </p:nvSpPr>
          <p:spPr bwMode="auto">
            <a:xfrm flipH="1">
              <a:off x="5716588" y="2674938"/>
              <a:ext cx="19494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</a:rPr>
                <a:t>Thick cantilever</a:t>
              </a:r>
            </a:p>
          </p:txBody>
        </p:sp>
        <p:sp>
          <p:nvSpPr>
            <p:cNvPr id="19" name="Text Box 48"/>
            <p:cNvSpPr txBox="1">
              <a:spLocks noChangeArrowheads="1"/>
            </p:cNvSpPr>
            <p:nvPr/>
          </p:nvSpPr>
          <p:spPr bwMode="auto">
            <a:xfrm flipH="1">
              <a:off x="4865688" y="3352800"/>
              <a:ext cx="899605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Signal</a:t>
              </a:r>
              <a:endParaRPr lang="en-US" sz="2000" dirty="0"/>
            </a:p>
          </p:txBody>
        </p:sp>
        <p:sp>
          <p:nvSpPr>
            <p:cNvPr id="20" name="Line 49"/>
            <p:cNvSpPr>
              <a:spLocks noChangeShapeType="1"/>
            </p:cNvSpPr>
            <p:nvPr/>
          </p:nvSpPr>
          <p:spPr bwMode="auto">
            <a:xfrm flipH="1" flipV="1">
              <a:off x="5170487" y="3200400"/>
              <a:ext cx="76201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48"/>
            <p:cNvSpPr txBox="1">
              <a:spLocks noChangeArrowheads="1"/>
            </p:cNvSpPr>
            <p:nvPr/>
          </p:nvSpPr>
          <p:spPr bwMode="auto">
            <a:xfrm flipH="1">
              <a:off x="7913688" y="3352800"/>
              <a:ext cx="899605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Signal</a:t>
              </a:r>
              <a:endParaRPr lang="en-US" sz="2000" dirty="0"/>
            </a:p>
          </p:txBody>
        </p:sp>
        <p:sp>
          <p:nvSpPr>
            <p:cNvPr id="22" name="Line 49"/>
            <p:cNvSpPr>
              <a:spLocks noChangeShapeType="1"/>
            </p:cNvSpPr>
            <p:nvPr/>
          </p:nvSpPr>
          <p:spPr bwMode="auto">
            <a:xfrm flipH="1" flipV="1">
              <a:off x="8370886" y="3200400"/>
              <a:ext cx="1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62000" y="3886200"/>
            <a:ext cx="3581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0033CC"/>
                </a:solidFill>
                <a:latin typeface="Calibri" pitchFamily="34" charset="0"/>
                <a:cs typeface="Calibri" pitchFamily="34" charset="0"/>
              </a:rPr>
              <a:t> ON State (contact)</a:t>
            </a:r>
            <a:endParaRPr lang="en-US" sz="2600" b="1" dirty="0">
              <a:solidFill>
                <a:srgbClr val="0033CC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 Box 48"/>
          <p:cNvSpPr txBox="1">
            <a:spLocks noChangeArrowheads="1"/>
          </p:cNvSpPr>
          <p:nvPr/>
        </p:nvSpPr>
        <p:spPr bwMode="auto">
          <a:xfrm flipH="1">
            <a:off x="1742435" y="3257490"/>
            <a:ext cx="1838965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Bias Electrode</a:t>
            </a:r>
            <a:endParaRPr lang="en-US" sz="2000" dirty="0"/>
          </a:p>
        </p:txBody>
      </p:sp>
      <p:sp>
        <p:nvSpPr>
          <p:cNvPr id="25" name="Line 49"/>
          <p:cNvSpPr>
            <a:spLocks noChangeShapeType="1"/>
          </p:cNvSpPr>
          <p:nvPr/>
        </p:nvSpPr>
        <p:spPr bwMode="auto">
          <a:xfrm flipV="1">
            <a:off x="2743200" y="310509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1676400" y="48006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2133600" y="47244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2209800" y="48006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2667000" y="48006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Oval 31"/>
          <p:cNvSpPr>
            <a:spLocks noChangeArrowheads="1"/>
          </p:cNvSpPr>
          <p:nvPr/>
        </p:nvSpPr>
        <p:spPr bwMode="auto">
          <a:xfrm>
            <a:off x="2514600" y="47244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62000" y="5334000"/>
            <a:ext cx="3581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0033CC"/>
                </a:solidFill>
                <a:latin typeface="Calibri" pitchFamily="34" charset="0"/>
                <a:cs typeface="Calibri" pitchFamily="34" charset="0"/>
              </a:rPr>
              <a:t> OFF State (no contact)</a:t>
            </a:r>
            <a:endParaRPr lang="en-US" sz="2600" b="1" dirty="0">
              <a:solidFill>
                <a:srgbClr val="0033CC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Line 20"/>
          <p:cNvSpPr>
            <a:spLocks noChangeShapeType="1"/>
          </p:cNvSpPr>
          <p:nvPr/>
        </p:nvSpPr>
        <p:spPr bwMode="auto">
          <a:xfrm>
            <a:off x="1676400" y="63246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Oval 21"/>
          <p:cNvSpPr>
            <a:spLocks noChangeArrowheads="1"/>
          </p:cNvSpPr>
          <p:nvPr/>
        </p:nvSpPr>
        <p:spPr bwMode="auto">
          <a:xfrm>
            <a:off x="2133600" y="62484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2209800" y="6019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23"/>
          <p:cNvSpPr>
            <a:spLocks noChangeShapeType="1"/>
          </p:cNvSpPr>
          <p:nvPr/>
        </p:nvSpPr>
        <p:spPr bwMode="auto">
          <a:xfrm>
            <a:off x="2667000" y="63246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Oval 24"/>
          <p:cNvSpPr>
            <a:spLocks noChangeArrowheads="1"/>
          </p:cNvSpPr>
          <p:nvPr/>
        </p:nvSpPr>
        <p:spPr bwMode="auto">
          <a:xfrm>
            <a:off x="2514600" y="62484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RF-MEMS?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228600" y="1346498"/>
            <a:ext cx="8071953" cy="49244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b="1" dirty="0">
                <a:latin typeface="Calibri" pitchFamily="34" charset="0"/>
                <a:cs typeface="Calibri" pitchFamily="34" charset="0"/>
              </a:rPr>
              <a:t>So, can’t you do this with transistors? After all they are …</a:t>
            </a: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244475" y="2907010"/>
            <a:ext cx="1506118" cy="49244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b="1" dirty="0">
                <a:latin typeface="Calibri" pitchFamily="34" charset="0"/>
                <a:cs typeface="Calibri" pitchFamily="34" charset="0"/>
              </a:rPr>
              <a:t>Yes, but…</a:t>
            </a: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1143000" y="3451523"/>
            <a:ext cx="71623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They are non-linear devices (semiconductor junctions)</a:t>
            </a: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1158875" y="3881735"/>
            <a:ext cx="53029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>
                <a:latin typeface="Calibri" pitchFamily="34" charset="0"/>
                <a:cs typeface="Calibri" pitchFamily="34" charset="0"/>
              </a:rPr>
              <a:t> Constant biasing current in the on state</a:t>
            </a:r>
          </a:p>
        </p:txBody>
      </p:sp>
      <p:sp>
        <p:nvSpPr>
          <p:cNvPr id="10" name="Text Box 37"/>
          <p:cNvSpPr txBox="1">
            <a:spLocks noChangeArrowheads="1"/>
          </p:cNvSpPr>
          <p:nvPr/>
        </p:nvSpPr>
        <p:spPr bwMode="auto">
          <a:xfrm>
            <a:off x="1158875" y="4289723"/>
            <a:ext cx="78107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>
                <a:latin typeface="Calibri" pitchFamily="34" charset="0"/>
                <a:cs typeface="Calibri" pitchFamily="34" charset="0"/>
              </a:rPr>
              <a:t> They have quite high loss for high frequencies (several GHz)</a:t>
            </a:r>
          </a:p>
        </p:txBody>
      </p:sp>
      <p:sp>
        <p:nvSpPr>
          <p:cNvPr id="11" name="Text Box 38"/>
          <p:cNvSpPr txBox="1">
            <a:spLocks noChangeArrowheads="1"/>
          </p:cNvSpPr>
          <p:nvPr/>
        </p:nvSpPr>
        <p:spPr bwMode="auto">
          <a:xfrm>
            <a:off x="1174750" y="4719935"/>
            <a:ext cx="59253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>
                <a:latin typeface="Calibri" pitchFamily="34" charset="0"/>
                <a:cs typeface="Calibri" pitchFamily="34" charset="0"/>
              </a:rPr>
              <a:t> They leak in the off state at high frequencies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1158875" y="1840210"/>
            <a:ext cx="26767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Really small (~nm)</a:t>
            </a:r>
          </a:p>
        </p:txBody>
      </p:sp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1174750" y="2270423"/>
            <a:ext cx="28180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>
                <a:latin typeface="Calibri" pitchFamily="34" charset="0"/>
                <a:cs typeface="Calibri" pitchFamily="34" charset="0"/>
              </a:rPr>
              <a:t> Really fast (~100ps)</a:t>
            </a:r>
          </a:p>
        </p:txBody>
      </p:sp>
      <p:sp>
        <p:nvSpPr>
          <p:cNvPr id="14" name="Text Box 44"/>
          <p:cNvSpPr txBox="1">
            <a:spLocks noChangeArrowheads="1"/>
          </p:cNvSpPr>
          <p:nvPr/>
        </p:nvSpPr>
        <p:spPr bwMode="auto">
          <a:xfrm>
            <a:off x="4038600" y="1840210"/>
            <a:ext cx="49153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u="sng" dirty="0">
                <a:latin typeface="Calibri" pitchFamily="34" charset="0"/>
                <a:cs typeface="Calibri" pitchFamily="34" charset="0"/>
              </a:rPr>
              <a:t>CAUTION = may be much larger for RF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RF-MEMS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1524000"/>
            <a:ext cx="76962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Char char="ü"/>
            </a:pP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 Low loss (0.1 dB up to 120 GHz)</a:t>
            </a:r>
          </a:p>
          <a:p>
            <a:pPr algn="l">
              <a:buFont typeface="Wingdings" pitchFamily="2" charset="2"/>
              <a:buChar char="ü"/>
            </a:pPr>
            <a:endParaRPr lang="en-US" sz="2200" b="1" dirty="0" smtClean="0">
              <a:latin typeface="Calibri" pitchFamily="34" charset="0"/>
              <a:cs typeface="Calibri" pitchFamily="34" charset="0"/>
            </a:endParaRPr>
          </a:p>
          <a:p>
            <a:pPr algn="l">
              <a:buFont typeface="Wingdings" pitchFamily="2" charset="2"/>
              <a:buChar char="ü"/>
            </a:pP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 Low power consumption (µW for electrostatic actuation) </a:t>
            </a:r>
          </a:p>
          <a:p>
            <a:pPr algn="l">
              <a:buFont typeface="Wingdings" pitchFamily="2" charset="2"/>
              <a:buChar char="ü"/>
            </a:pPr>
            <a:endParaRPr lang="en-US" sz="2200" b="1" dirty="0" smtClean="0">
              <a:latin typeface="Calibri" pitchFamily="34" charset="0"/>
              <a:cs typeface="Calibri" pitchFamily="34" charset="0"/>
            </a:endParaRPr>
          </a:p>
          <a:p>
            <a:pPr algn="l">
              <a:buFont typeface="Wingdings" pitchFamily="2" charset="2"/>
              <a:buChar char="ü"/>
            </a:pP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 High Isolation (&gt; 30 dB up to 100 GHz)</a:t>
            </a:r>
          </a:p>
          <a:p>
            <a:pPr algn="l">
              <a:buFont typeface="Wingdings" pitchFamily="2" charset="2"/>
              <a:buChar char="ü"/>
            </a:pPr>
            <a:endParaRPr lang="en-US" sz="2200" b="1" dirty="0" smtClean="0">
              <a:latin typeface="Calibri" pitchFamily="34" charset="0"/>
              <a:cs typeface="Calibri" pitchFamily="34" charset="0"/>
            </a:endParaRPr>
          </a:p>
          <a:p>
            <a:pPr algn="l">
              <a:buFont typeface="Wingdings" pitchFamily="2" charset="2"/>
              <a:buChar char="ü"/>
            </a:pP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 High linearity (Very low </a:t>
            </a:r>
            <a:r>
              <a:rPr lang="en-US" sz="2200" b="1" dirty="0" err="1" smtClean="0">
                <a:latin typeface="Calibri" pitchFamily="34" charset="0"/>
                <a:cs typeface="Calibri" pitchFamily="34" charset="0"/>
              </a:rPr>
              <a:t>intermodulationproducts</a:t>
            </a: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 &gt; 60 </a:t>
            </a:r>
            <a:r>
              <a:rPr lang="en-US" sz="2200" b="1" dirty="0" err="1" smtClean="0">
                <a:latin typeface="Calibri" pitchFamily="34" charset="0"/>
                <a:cs typeface="Calibri" pitchFamily="34" charset="0"/>
              </a:rPr>
              <a:t>dBm</a:t>
            </a: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algn="l">
              <a:buFont typeface="Wingdings" pitchFamily="2" charset="2"/>
              <a:buChar char="ü"/>
            </a:pPr>
            <a:endParaRPr lang="en-US" sz="2200" b="1" dirty="0" smtClean="0">
              <a:latin typeface="Calibri" pitchFamily="34" charset="0"/>
              <a:cs typeface="Calibri" pitchFamily="34" charset="0"/>
            </a:endParaRPr>
          </a:p>
          <a:p>
            <a:pPr algn="l">
              <a:buFont typeface="Wingdings" pitchFamily="2" charset="2"/>
              <a:buChar char="ü"/>
            </a:pP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 Very high Q possible with varactors(and large capacitance range)</a:t>
            </a:r>
          </a:p>
          <a:p>
            <a:pPr algn="l">
              <a:buFont typeface="Wingdings" pitchFamily="2" charset="2"/>
              <a:buChar char="ü"/>
            </a:pPr>
            <a:endParaRPr lang="en-US" sz="2200" b="1" dirty="0" smtClean="0">
              <a:latin typeface="Calibri" pitchFamily="34" charset="0"/>
              <a:cs typeface="Calibri" pitchFamily="34" charset="0"/>
            </a:endParaRPr>
          </a:p>
          <a:p>
            <a:pPr algn="l">
              <a:buFont typeface="Wingdings" pitchFamily="2" charset="2"/>
              <a:buChar char="ü"/>
            </a:pP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 Potential for low cost fabrication (no </a:t>
            </a:r>
            <a:r>
              <a:rPr lang="en-US" sz="2200" b="1" dirty="0" err="1" smtClean="0">
                <a:latin typeface="Calibri" pitchFamily="34" charset="0"/>
                <a:cs typeface="Calibri" pitchFamily="34" charset="0"/>
              </a:rPr>
              <a:t>epilayers</a:t>
            </a: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, no 0.15 um litho.)</a:t>
            </a: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>
            <a:off x="228600" y="838200"/>
            <a:ext cx="3396956" cy="49244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RF-MEMS switches are:</a:t>
            </a:r>
            <a:endParaRPr lang="en-US" sz="26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RF-MEMS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Cellphone</a:t>
            </a:r>
            <a:r>
              <a:rPr lang="en-US" dirty="0" smtClean="0"/>
              <a:t> “Death Grip” problems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6018" name="Picture 2" descr="http://www.wilsonsupport.org/wp-content/uploads/2011/01/iphone-4-repair-reception.jpg"/>
          <p:cNvPicPr>
            <a:picLocks noChangeAspect="1" noChangeArrowheads="1"/>
          </p:cNvPicPr>
          <p:nvPr/>
        </p:nvPicPr>
        <p:blipFill>
          <a:blip r:embed="rId2" cstate="print"/>
          <a:srcRect l="12000" r="28000" b="445"/>
          <a:stretch>
            <a:fillRect/>
          </a:stretch>
        </p:blipFill>
        <p:spPr bwMode="auto">
          <a:xfrm>
            <a:off x="609600" y="1752600"/>
            <a:ext cx="3429000" cy="4267200"/>
          </a:xfrm>
          <a:prstGeom prst="rect">
            <a:avLst/>
          </a:prstGeom>
          <a:noFill/>
        </p:spPr>
      </p:pic>
      <p:pic>
        <p:nvPicPr>
          <p:cNvPr id="86020" name="Picture 4" descr="http://cdn.outsmartcomputers.com/files/2010/07/real-death-gr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981200"/>
            <a:ext cx="3524250" cy="3676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RF-MEMS Comes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RF-MEMS based antenna impedance tuner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1380" name="Picture 4" descr="http://sites.google.com/site/jqiucn/wisprywo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6817783" cy="4720005"/>
          </a:xfrm>
          <a:prstGeom prst="rect">
            <a:avLst/>
          </a:prstGeom>
          <a:noFill/>
        </p:spPr>
      </p:pic>
      <p:pic>
        <p:nvPicPr>
          <p:cNvPr id="101384" name="Picture 8" descr="http://www.docomocapital.com/images/logo_wispry.jpg"/>
          <p:cNvPicPr>
            <a:picLocks noChangeAspect="1" noChangeArrowheads="1"/>
          </p:cNvPicPr>
          <p:nvPr/>
        </p:nvPicPr>
        <p:blipFill>
          <a:blip r:embed="rId3" cstate="print"/>
          <a:srcRect l="5654" t="5091" r="6714" b="8368"/>
          <a:stretch>
            <a:fillRect/>
          </a:stretch>
        </p:blipFill>
        <p:spPr bwMode="auto">
          <a:xfrm>
            <a:off x="6601968" y="1295400"/>
            <a:ext cx="2362200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289N RF-MEMS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3733800"/>
          </a:xfrm>
        </p:spPr>
        <p:txBody>
          <a:bodyPr/>
          <a:lstStyle/>
          <a:p>
            <a:r>
              <a:rPr lang="en-US" dirty="0" smtClean="0"/>
              <a:t> A general introduction on the </a:t>
            </a:r>
            <a:r>
              <a:rPr lang="en-US" b="1" dirty="0" smtClean="0"/>
              <a:t>modeling</a:t>
            </a:r>
            <a:r>
              <a:rPr lang="en-US" dirty="0" smtClean="0"/>
              <a:t>, </a:t>
            </a:r>
            <a:r>
              <a:rPr lang="en-US" b="1" dirty="0" smtClean="0"/>
              <a:t>design</a:t>
            </a:r>
            <a:r>
              <a:rPr lang="en-US" dirty="0" smtClean="0"/>
              <a:t>, </a:t>
            </a:r>
            <a:r>
              <a:rPr lang="en-US" b="1" dirty="0" smtClean="0"/>
              <a:t>fabrication</a:t>
            </a:r>
            <a:r>
              <a:rPr lang="en-US" dirty="0" smtClean="0"/>
              <a:t>, and </a:t>
            </a:r>
            <a:r>
              <a:rPr lang="en-US" b="1" dirty="0" smtClean="0"/>
              <a:t>characterization</a:t>
            </a:r>
            <a:r>
              <a:rPr lang="en-US" dirty="0" smtClean="0"/>
              <a:t> of RF-MEMS</a:t>
            </a:r>
          </a:p>
          <a:p>
            <a:r>
              <a:rPr lang="en-US" dirty="0" smtClean="0"/>
              <a:t> Prerequisite: 130A &amp; B </a:t>
            </a:r>
          </a:p>
          <a:p>
            <a:r>
              <a:rPr lang="en-US" dirty="0" smtClean="0"/>
              <a:t> Expected outcome:</a:t>
            </a:r>
          </a:p>
          <a:p>
            <a:pPr lvl="1"/>
            <a:r>
              <a:rPr lang="en-US" sz="2000" dirty="0" smtClean="0"/>
              <a:t>Understand the advantages and limitations of RF-MEMS technology</a:t>
            </a:r>
          </a:p>
          <a:p>
            <a:pPr lvl="1"/>
            <a:r>
              <a:rPr lang="en-US" sz="2000" dirty="0" smtClean="0"/>
              <a:t>Understand the working principles of the state-of-the-art RF-MEMS devices</a:t>
            </a:r>
          </a:p>
          <a:p>
            <a:pPr lvl="1"/>
            <a:r>
              <a:rPr lang="en-US" sz="2000" dirty="0" smtClean="0"/>
              <a:t>Evaluate the merits and drawbacks of an RF-MEMS design</a:t>
            </a:r>
          </a:p>
          <a:p>
            <a:pPr lvl="1"/>
            <a:r>
              <a:rPr lang="en-US" sz="2000" dirty="0" smtClean="0"/>
              <a:t>Quickly read and understand a paper on RF-MEMS and judge its quality</a:t>
            </a:r>
          </a:p>
          <a:p>
            <a:pPr lvl="1"/>
            <a:r>
              <a:rPr lang="en-US" sz="2000" dirty="0" smtClean="0"/>
              <a:t>Complete a design of an RF-MEMS device or circuit with the help of CAD packages</a:t>
            </a:r>
          </a:p>
          <a:p>
            <a:pPr lvl="1"/>
            <a:r>
              <a:rPr lang="en-US" sz="2000" dirty="0" smtClean="0"/>
              <a:t>Deliver a report and a presentation on a topic in RF-MEMS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for Fun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Smith chart </a:t>
            </a:r>
            <a:r>
              <a:rPr lang="en-US" dirty="0" err="1" smtClean="0"/>
              <a:t>iPhone</a:t>
            </a:r>
            <a:r>
              <a:rPr lang="en-US" dirty="0" smtClean="0"/>
              <a:t> app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 Building a HAM radio and getting a license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86400" y="990600"/>
            <a:ext cx="1676400" cy="2409198"/>
            <a:chOff x="5181600" y="762000"/>
            <a:chExt cx="1676400" cy="2409198"/>
          </a:xfrm>
        </p:grpSpPr>
        <p:pic>
          <p:nvPicPr>
            <p:cNvPr id="95234" name="Picture 2" descr="iPhone Screenshot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81600" y="762000"/>
              <a:ext cx="1676400" cy="2409198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689834" y="838200"/>
              <a:ext cx="1091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Sucks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33600" y="1752600"/>
            <a:ext cx="2667000" cy="1666875"/>
            <a:chOff x="6172200" y="1752600"/>
            <a:chExt cx="2667000" cy="1666875"/>
          </a:xfrm>
        </p:grpSpPr>
        <p:pic>
          <p:nvPicPr>
            <p:cNvPr id="95236" name="Picture 4" descr="Screenshot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72200" y="1752600"/>
              <a:ext cx="2667000" cy="166687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7467600" y="2819399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$14.99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7543800" y="2819400"/>
              <a:ext cx="1219200" cy="4572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7543800" y="2819400"/>
              <a:ext cx="1219200" cy="4572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95238" name="Picture 6" descr="http://examcrazy.com/Engineering/Electronics-Communication/images/Superheterodyne_Receivers_Spurious_Responses_of_Mixers/image01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059198"/>
            <a:ext cx="2114550" cy="2631081"/>
          </a:xfrm>
          <a:prstGeom prst="rect">
            <a:avLst/>
          </a:prstGeom>
          <a:noFill/>
        </p:spPr>
      </p:pic>
      <p:pic>
        <p:nvPicPr>
          <p:cNvPr id="95240" name="Picture 8" descr="http://www.fix.net/~jparker/wilderness/nc40a_files/insidenc40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4592598"/>
            <a:ext cx="2179320" cy="1981201"/>
          </a:xfrm>
          <a:prstGeom prst="rect">
            <a:avLst/>
          </a:prstGeom>
          <a:noFill/>
        </p:spPr>
      </p:pic>
      <p:pic>
        <p:nvPicPr>
          <p:cNvPr id="95242" name="Picture 10" descr="http://www.fix.net/~jparker/wilderness/nc40a_files/eleofradio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62800" y="4135398"/>
            <a:ext cx="1714500" cy="2447926"/>
          </a:xfrm>
          <a:prstGeom prst="rect">
            <a:avLst/>
          </a:prstGeom>
          <a:noFill/>
        </p:spPr>
      </p:pic>
      <p:pic>
        <p:nvPicPr>
          <p:cNvPr id="95244" name="Picture 12" descr="Norcal 40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24400" y="4821198"/>
            <a:ext cx="2362200" cy="1455829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3200400" y="4038600"/>
            <a:ext cx="21691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solidFill>
                  <a:srgbClr val="FF0000"/>
                </a:solidFill>
              </a:rPr>
              <a:t>NorCal</a:t>
            </a:r>
            <a:r>
              <a:rPr lang="en-US" sz="3000" dirty="0" smtClean="0">
                <a:solidFill>
                  <a:srgbClr val="FF0000"/>
                </a:solidFill>
              </a:rPr>
              <a:t> 40A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9794" y="5257800"/>
            <a:ext cx="3382080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Come Up with</a:t>
            </a:r>
          </a:p>
          <a:p>
            <a:r>
              <a:rPr lang="en-US" sz="3600" b="1" dirty="0" smtClean="0">
                <a:solidFill>
                  <a:srgbClr val="0000FF"/>
                </a:solidFill>
              </a:rPr>
              <a:t>Your Own Idea</a:t>
            </a:r>
            <a:endParaRPr lang="en-US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</p:bldLst>
  </p:timing>
</p:sld>
</file>

<file path=ppt/theme/theme1.xml><?xml version="1.0" encoding="utf-8"?>
<a:theme xmlns:a="http://schemas.openxmlformats.org/drawingml/2006/main" name="DP 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8149</TotalTime>
  <Words>608</Words>
  <Application>Microsoft Office PowerPoint</Application>
  <PresentationFormat>On-screen Show (4:3)</PresentationFormat>
  <Paragraphs>149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DP Blue</vt:lpstr>
      <vt:lpstr>EEC 130A Introductory Electromagnetics I</vt:lpstr>
      <vt:lpstr>What to do after 130A?</vt:lpstr>
      <vt:lpstr>Courses</vt:lpstr>
      <vt:lpstr>Why RF-MEMS?</vt:lpstr>
      <vt:lpstr>Why RF-MEMS</vt:lpstr>
      <vt:lpstr>Applications of RF-MEMS</vt:lpstr>
      <vt:lpstr>RF-MEMS Comes to the Rescue</vt:lpstr>
      <vt:lpstr>289N RF-MEMS</vt:lpstr>
      <vt:lpstr>Projects for Fun</vt:lpstr>
      <vt:lpstr>Senior Design</vt:lpstr>
      <vt:lpstr>Senior Design</vt:lpstr>
      <vt:lpstr>Review</vt:lpstr>
      <vt:lpstr>Review</vt:lpstr>
      <vt:lpstr>Maxwell’s Magnetostatic Equations</vt:lpstr>
      <vt:lpstr>Ampere’s Law</vt:lpstr>
      <vt:lpstr>Example: Internal Magnetic Field</vt:lpstr>
      <vt:lpstr>Example: Internal Magnetic Field</vt:lpstr>
      <vt:lpstr>Magnetic Field of Toroid</vt:lpstr>
    </vt:vector>
  </TitlesOfParts>
  <Company>Engineering Computer Network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 Metal MEMS Through-wafer Microstrip to Microstrip Transition</dc:title>
  <dc:creator>Liu, Xiaoguang</dc:creator>
  <cp:lastModifiedBy>Xiaoguang</cp:lastModifiedBy>
  <cp:revision>208</cp:revision>
  <dcterms:created xsi:type="dcterms:W3CDTF">2008-06-11T02:58:06Z</dcterms:created>
  <dcterms:modified xsi:type="dcterms:W3CDTF">2012-03-04T22:55:10Z</dcterms:modified>
</cp:coreProperties>
</file>