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4" r:id="rId2"/>
    <p:sldId id="354" r:id="rId3"/>
    <p:sldId id="355" r:id="rId4"/>
    <p:sldId id="356" r:id="rId5"/>
    <p:sldId id="357" r:id="rId6"/>
    <p:sldId id="358" r:id="rId7"/>
    <p:sldId id="363" r:id="rId8"/>
    <p:sldId id="359" r:id="rId9"/>
    <p:sldId id="361" r:id="rId10"/>
    <p:sldId id="362" r:id="rId11"/>
    <p:sldId id="360" r:id="rId12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FF"/>
    <a:srgbClr val="FF3300"/>
    <a:srgbClr val="FFFFCC"/>
    <a:srgbClr val="5781BB"/>
    <a:srgbClr val="0033CC"/>
    <a:srgbClr val="006600"/>
    <a:srgbClr val="324664"/>
    <a:srgbClr val="415F8A"/>
    <a:srgbClr val="00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71" autoAdjust="0"/>
    <p:restoredTop sz="94638" autoAdjust="0"/>
  </p:normalViewPr>
  <p:slideViewPr>
    <p:cSldViewPr>
      <p:cViewPr>
        <p:scale>
          <a:sx n="80" d="100"/>
          <a:sy n="80" d="100"/>
        </p:scale>
        <p:origin x="-1854" y="-732"/>
      </p:cViewPr>
      <p:guideLst>
        <p:guide orient="horz" pos="369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3110"/>
        <p:guide pos="214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2573F12-E860-4F0C-B3EF-8D1540C17463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9" y="9378952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82F6EC89-EFC7-4D94-B2AC-1C1A9AC55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70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5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5A06F-91AB-40C3-BF1C-5E84CCA587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5E1D5-9A74-45BA-8F63-9AA4FE85CBA3}" type="datetime1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2CD36-CEB2-416E-8742-1CB8CE86D7A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3733800"/>
          </a:xfrm>
        </p:spPr>
        <p:txBody>
          <a:bodyPr/>
          <a:lstStyle>
            <a:lvl1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D1EED-3E06-4D45-90C9-1D70152E9989}" type="datetime1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38E2F-DF4C-46D0-9F38-7274985EB7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BA586-FB38-4F03-9775-AC7D9CB048B7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DD565-670B-4D23-8FC4-20DAA902DD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867400" cy="6858000"/>
          </a:xfrm>
          <a:prstGeom prst="rect">
            <a:avLst/>
          </a:prstGeom>
          <a:solidFill>
            <a:srgbClr val="5781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962400" y="0"/>
            <a:ext cx="914400" cy="6858000"/>
          </a:xfrm>
          <a:prstGeom prst="rect">
            <a:avLst/>
          </a:prstGeom>
          <a:solidFill>
            <a:srgbClr val="415F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876800" y="0"/>
            <a:ext cx="4267200" cy="6858000"/>
          </a:xfrm>
          <a:prstGeom prst="rect">
            <a:avLst/>
          </a:prstGeom>
          <a:solidFill>
            <a:srgbClr val="3246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" y="685800"/>
            <a:ext cx="8839200" cy="5791200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098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31920" y="6534150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C85F40C-2E54-40FD-9651-92F4DBE95AD3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0A743A3-CC2A-4BE6-ACFB-E73BD3514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3716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4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 130A Introductory Electromagnetics 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Lecture  </a:t>
            </a:r>
            <a:r>
              <a:rPr lang="en-US" sz="2400" b="1" dirty="0" smtClean="0">
                <a:solidFill>
                  <a:srgbClr val="0033CC"/>
                </a:solidFill>
              </a:rPr>
              <a:t>15</a:t>
            </a:r>
            <a:endParaRPr lang="en-US" sz="2400" b="1" dirty="0" smtClean="0">
              <a:solidFill>
                <a:srgbClr val="0033CC"/>
              </a:solidFill>
            </a:endParaRPr>
          </a:p>
          <a:p>
            <a:r>
              <a:rPr lang="en-US" sz="2400" dirty="0" smtClean="0"/>
              <a:t>Winter 2012</a:t>
            </a:r>
          </a:p>
          <a:p>
            <a:endParaRPr lang="en-US" sz="2400" dirty="0" smtClean="0"/>
          </a:p>
          <a:p>
            <a:r>
              <a:rPr lang="en-US" sz="2400" dirty="0" smtClean="0"/>
              <a:t>Dr. Xiaoguang “Leo” Liu</a:t>
            </a:r>
          </a:p>
          <a:p>
            <a:r>
              <a:rPr lang="en-US" sz="2400" dirty="0" smtClean="0"/>
              <a:t>Electrical and Computer Engineering</a:t>
            </a:r>
          </a:p>
          <a:p>
            <a:r>
              <a:rPr lang="en-US" sz="2400" dirty="0" smtClean="0"/>
              <a:t>UC Davis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"/>
            <a:ext cx="594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5.28.tif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600200"/>
            <a:ext cx="3773487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81213" y="685800"/>
            <a:ext cx="6014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+mn-lt"/>
              </a:rPr>
              <a:t>The magnetic energy stored in the</a:t>
            </a:r>
          </a:p>
          <a:p>
            <a:r>
              <a:rPr lang="en-US" sz="3000" dirty="0">
                <a:solidFill>
                  <a:srgbClr val="FF0000"/>
                </a:solidFill>
                <a:latin typeface="+mn-lt"/>
              </a:rPr>
              <a:t>coaxial cable is</a:t>
            </a:r>
          </a:p>
        </p:txBody>
      </p:sp>
      <p:pic>
        <p:nvPicPr>
          <p:cNvPr id="9" name="Picture 10" descr="eqm.tiff"/>
          <p:cNvPicPr>
            <a:picLocks noChangeAspect="1"/>
          </p:cNvPicPr>
          <p:nvPr/>
        </p:nvPicPr>
        <p:blipFill>
          <a:blip r:embed="rId4" cstate="print"/>
          <a:srcRect t="20196" b="12483"/>
          <a:stretch>
            <a:fillRect/>
          </a:stretch>
        </p:blipFill>
        <p:spPr bwMode="auto">
          <a:xfrm>
            <a:off x="609600" y="1981200"/>
            <a:ext cx="434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eqlast.tif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048000"/>
            <a:ext cx="3581400" cy="319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838200"/>
            <a:ext cx="8153400" cy="2155825"/>
          </a:xfr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505200"/>
            <a:ext cx="4724400" cy="26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3581400"/>
            <a:ext cx="251460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4572000"/>
            <a:ext cx="44196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 l="58496"/>
          <a:stretch>
            <a:fillRect/>
          </a:stretch>
        </p:blipFill>
        <p:spPr bwMode="auto">
          <a:xfrm>
            <a:off x="5638800" y="1295400"/>
            <a:ext cx="1905000" cy="79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3733800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</a:rPr>
              <a:t>Magnetostatics</a:t>
            </a:r>
            <a:endParaRPr lang="en-US" sz="3600" dirty="0" smtClean="0">
              <a:solidFill>
                <a:srgbClr val="0070C0"/>
              </a:solidFill>
            </a:endParaRP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r>
              <a:rPr lang="en-US" sz="3600" dirty="0" smtClean="0">
                <a:solidFill>
                  <a:srgbClr val="0070C0"/>
                </a:solidFill>
              </a:rPr>
              <a:t> Gauss’s Law for Magnetism</a:t>
            </a:r>
          </a:p>
          <a:p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Ampere’s Law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Take advantage of symmetry</a:t>
            </a:r>
          </a:p>
          <a:p>
            <a:pPr lvl="2"/>
            <a:r>
              <a:rPr lang="en-US" sz="3200" dirty="0" err="1" smtClean="0">
                <a:solidFill>
                  <a:srgbClr val="0070C0"/>
                </a:solidFill>
              </a:rPr>
              <a:t>Toroid</a:t>
            </a:r>
            <a:endParaRPr lang="en-US" sz="3200" dirty="0" smtClean="0">
              <a:solidFill>
                <a:srgbClr val="0070C0"/>
              </a:solidFill>
            </a:endParaRPr>
          </a:p>
          <a:p>
            <a:pPr lvl="2"/>
            <a:r>
              <a:rPr lang="en-US" sz="3200" dirty="0" smtClean="0">
                <a:solidFill>
                  <a:srgbClr val="FF0000"/>
                </a:solidFill>
              </a:rPr>
              <a:t>Coaxial?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 l="36715" t="35000"/>
          <a:stretch>
            <a:fillRect/>
          </a:stretch>
        </p:blipFill>
        <p:spPr bwMode="auto">
          <a:xfrm>
            <a:off x="533400" y="1371600"/>
            <a:ext cx="355634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 l="2715" r="3671" b="17308"/>
          <a:stretch>
            <a:fillRect/>
          </a:stretch>
        </p:blipFill>
        <p:spPr bwMode="auto">
          <a:xfrm>
            <a:off x="6781800" y="4800600"/>
            <a:ext cx="1905000" cy="160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 l="58362"/>
          <a:stretch>
            <a:fillRect/>
          </a:stretch>
        </p:blipFill>
        <p:spPr bwMode="auto">
          <a:xfrm>
            <a:off x="5562600" y="2057400"/>
            <a:ext cx="222897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Magnetic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Recall electric scalar potential </a:t>
            </a:r>
            <a:r>
              <a:rPr lang="en-US" i="1" dirty="0" smtClean="0"/>
              <a:t>V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 </a:t>
            </a:r>
            <a:r>
              <a:rPr lang="en-US" dirty="0" smtClean="0"/>
              <a:t>We wish to define a magnetic potential for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Note that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371600"/>
            <a:ext cx="4114800" cy="90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l="66957"/>
          <a:stretch>
            <a:fillRect/>
          </a:stretch>
        </p:blipFill>
        <p:spPr bwMode="auto">
          <a:xfrm>
            <a:off x="1752600" y="3352800"/>
            <a:ext cx="2057400" cy="62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/>
          <p:nvPr/>
        </p:nvGrpSpPr>
        <p:grpSpPr>
          <a:xfrm>
            <a:off x="5181600" y="3352800"/>
            <a:ext cx="3365217" cy="1676400"/>
            <a:chOff x="4953000" y="3276600"/>
            <a:chExt cx="3365217" cy="1676400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5410200" y="4191000"/>
            <a:ext cx="2468880" cy="685800"/>
          </p:xfrm>
          <a:graphic>
            <a:graphicData uri="http://schemas.openxmlformats.org/presentationml/2006/ole">
              <p:oleObj spid="_x0000_s1027" name="Equation" r:id="rId5" imgW="914400" imgH="253800" progId="Equation.DSMT4">
                <p:embed/>
              </p:oleObj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4953000" y="3276600"/>
              <a:ext cx="3365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000FF"/>
                  </a:solidFill>
                </a:rPr>
                <a:t>Vector Identity</a:t>
              </a:r>
              <a:endParaRPr lang="en-US" sz="3600" b="1" dirty="0">
                <a:solidFill>
                  <a:srgbClr val="0000FF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953000" y="3276600"/>
              <a:ext cx="3352800" cy="1676400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5715000"/>
            <a:ext cx="483459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6200" y="5068669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Define vector potential </a:t>
            </a:r>
            <a:r>
              <a:rPr lang="en-US" sz="3600" b="1" dirty="0" smtClean="0">
                <a:solidFill>
                  <a:srgbClr val="0000FF"/>
                </a:solidFill>
              </a:rPr>
              <a:t>A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Ampere’s 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23841" r="65385" b="38013"/>
          <a:stretch>
            <a:fillRect/>
          </a:stretch>
        </p:blipFill>
        <p:spPr bwMode="auto">
          <a:xfrm>
            <a:off x="990600" y="9906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 r="52013"/>
          <a:stretch>
            <a:fillRect/>
          </a:stretch>
        </p:blipFill>
        <p:spPr bwMode="auto">
          <a:xfrm>
            <a:off x="5410200" y="914400"/>
            <a:ext cx="231999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14600" y="2209800"/>
          <a:ext cx="3200400" cy="762000"/>
        </p:xfrm>
        <a:graphic>
          <a:graphicData uri="http://schemas.openxmlformats.org/presentationml/2006/ole">
            <p:oleObj spid="_x0000_s2050" name="Equation" r:id="rId5" imgW="1066680" imgH="253800" progId="Equation.DSMT4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057400" y="3505200"/>
          <a:ext cx="4000500" cy="762000"/>
        </p:xfrm>
        <a:graphic>
          <a:graphicData uri="http://schemas.openxmlformats.org/presentationml/2006/ole">
            <p:oleObj spid="_x0000_s2051" name="Equation" r:id="rId6" imgW="1333440" imgH="253800" progId="Equation.DSMT4">
              <p:embed/>
            </p:oleObj>
          </a:graphicData>
        </a:graphic>
      </p:graphicFrame>
      <p:sp>
        <p:nvSpPr>
          <p:cNvPr id="10" name="Down Arrow 9"/>
          <p:cNvSpPr/>
          <p:nvPr/>
        </p:nvSpPr>
        <p:spPr bwMode="auto">
          <a:xfrm>
            <a:off x="3962400" y="2971800"/>
            <a:ext cx="304800" cy="533400"/>
          </a:xfrm>
          <a:prstGeom prst="downArrow">
            <a:avLst/>
          </a:prstGeom>
          <a:solidFill>
            <a:srgbClr val="0066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8964501">
            <a:off x="2961781" y="1712122"/>
            <a:ext cx="304800" cy="533400"/>
          </a:xfrm>
          <a:prstGeom prst="downArrow">
            <a:avLst/>
          </a:prstGeom>
          <a:solidFill>
            <a:srgbClr val="0066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2522898">
            <a:off x="5016193" y="1709817"/>
            <a:ext cx="304800" cy="533400"/>
          </a:xfrm>
          <a:prstGeom prst="downArrow">
            <a:avLst/>
          </a:prstGeom>
          <a:solidFill>
            <a:srgbClr val="0066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57800" y="4267200"/>
            <a:ext cx="3810000" cy="1295400"/>
            <a:chOff x="4885696" y="3276600"/>
            <a:chExt cx="3365217" cy="1295400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5827956" y="3962400"/>
            <a:ext cx="1543794" cy="479425"/>
          </p:xfrm>
          <a:graphic>
            <a:graphicData uri="http://schemas.openxmlformats.org/presentationml/2006/ole">
              <p:oleObj spid="_x0000_s2052" name="Equation" r:id="rId7" imgW="571320" imgH="177480" progId="Equation.DSMT4">
                <p:embed/>
              </p:oleObj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4885696" y="3276601"/>
              <a:ext cx="3365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0000FF"/>
                  </a:solidFill>
                </a:rPr>
                <a:t>Coulomb gauge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953000" y="3276600"/>
              <a:ext cx="3163304" cy="1295400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914400" y="5791200"/>
          <a:ext cx="2247900" cy="685800"/>
        </p:xfrm>
        <a:graphic>
          <a:graphicData uri="http://schemas.openxmlformats.org/presentationml/2006/ole">
            <p:oleObj spid="_x0000_s2053" name="Equation" r:id="rId8" imgW="749160" imgH="22860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1000" y="4667071"/>
            <a:ext cx="3587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Vector Poisson’s</a:t>
            </a:r>
          </a:p>
          <a:p>
            <a:r>
              <a:rPr lang="en-US" sz="3600" dirty="0" smtClean="0">
                <a:solidFill>
                  <a:srgbClr val="0000FF"/>
                </a:solidFill>
              </a:rPr>
              <a:t>Equation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62000" y="990600"/>
            <a:ext cx="320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Electrostatics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029200" y="990600"/>
            <a:ext cx="3352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+mn-lt"/>
              </a:rPr>
              <a:t>Magnetostatics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1981200"/>
            <a:ext cx="1600200" cy="360362"/>
          </a:xfr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971800"/>
            <a:ext cx="2009775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 r="50372"/>
          <a:stretch>
            <a:fillRect/>
          </a:stretch>
        </p:blipFill>
        <p:spPr bwMode="auto">
          <a:xfrm>
            <a:off x="5562600" y="1905000"/>
            <a:ext cx="1905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2971800"/>
            <a:ext cx="2176462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28600" y="4114800"/>
            <a:ext cx="1665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Solution</a:t>
            </a:r>
            <a:endParaRPr lang="en-US" sz="3200" u="sng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4876800"/>
            <a:ext cx="304800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/>
          <a:srcRect r="38224"/>
          <a:stretch>
            <a:fillRect/>
          </a:stretch>
        </p:blipFill>
        <p:spPr bwMode="auto">
          <a:xfrm>
            <a:off x="5029200" y="4800600"/>
            <a:ext cx="3048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Properties of Materials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82862"/>
            <a:ext cx="61595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495800"/>
            <a:ext cx="3733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5029200"/>
            <a:ext cx="1295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5486400"/>
            <a:ext cx="4495800" cy="412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5943600"/>
            <a:ext cx="149236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0" y="838200"/>
            <a:ext cx="411480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7058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Hysteresis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939800"/>
            <a:ext cx="2895600" cy="4843463"/>
          </a:xfr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371600"/>
            <a:ext cx="5562600" cy="388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Magnetic energy density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1EED-3E06-4D45-90C9-1D70152E9989}" type="datetime1">
              <a:rPr lang="en-US" smtClean="0"/>
              <a:pPr/>
              <a:t>3/1/2012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38E2F-DF4C-46D0-9F38-7274985EB7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506067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971800"/>
            <a:ext cx="594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5.28.tif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3429000"/>
            <a:ext cx="3773487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669925" y="3560762"/>
            <a:ext cx="4435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w Cen MT" pitchFamily="34" charset="0"/>
              </a:rPr>
              <a:t>Magnetic field in the insulating material is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593725" y="4800600"/>
            <a:ext cx="36464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w Cen MT" pitchFamily="34" charset="0"/>
              </a:rPr>
              <a:t>The magnetic energy stored in the</a:t>
            </a:r>
          </a:p>
          <a:p>
            <a:r>
              <a:rPr lang="en-US" sz="2000" dirty="0">
                <a:solidFill>
                  <a:srgbClr val="FF0000"/>
                </a:solidFill>
                <a:latin typeface="Tw Cen MT" pitchFamily="34" charset="0"/>
              </a:rPr>
              <a:t>coaxial cable is</a:t>
            </a:r>
          </a:p>
        </p:txBody>
      </p:sp>
      <p:pic>
        <p:nvPicPr>
          <p:cNvPr id="11" name="Picture 9" descr="eqf.tiff"/>
          <p:cNvPicPr>
            <a:picLocks noChangeAspect="1"/>
          </p:cNvPicPr>
          <p:nvPr/>
        </p:nvPicPr>
        <p:blipFill>
          <a:blip r:embed="rId5" cstate="print"/>
          <a:srcRect t="25577" b="14742"/>
          <a:stretch>
            <a:fillRect/>
          </a:stretch>
        </p:blipFill>
        <p:spPr bwMode="auto">
          <a:xfrm>
            <a:off x="1524000" y="39624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 descr="eqm.tiff"/>
          <p:cNvPicPr>
            <a:picLocks noChangeAspect="1"/>
          </p:cNvPicPr>
          <p:nvPr/>
        </p:nvPicPr>
        <p:blipFill>
          <a:blip r:embed="rId6" cstate="print"/>
          <a:srcRect t="20196" b="12483"/>
          <a:stretch>
            <a:fillRect/>
          </a:stretch>
        </p:blipFill>
        <p:spPr bwMode="auto">
          <a:xfrm>
            <a:off x="723900" y="5562600"/>
            <a:ext cx="3619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8220</TotalTime>
  <Words>142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DP Blue</vt:lpstr>
      <vt:lpstr>MathType 6.0 Equation</vt:lpstr>
      <vt:lpstr>EEC 130A Introductory Electromagnetics I</vt:lpstr>
      <vt:lpstr>Review</vt:lpstr>
      <vt:lpstr>Vector Magnetic Potential</vt:lpstr>
      <vt:lpstr>Ampere’s Law</vt:lpstr>
      <vt:lpstr>Slide 5</vt:lpstr>
      <vt:lpstr>Magnetic Properties of Materials</vt:lpstr>
      <vt:lpstr>Comparison</vt:lpstr>
      <vt:lpstr>Magnetic Hysteresis</vt:lpstr>
      <vt:lpstr>Magnetic Energy</vt:lpstr>
      <vt:lpstr>Slide 10</vt:lpstr>
      <vt:lpstr>Boundary Conditions</vt:lpstr>
    </vt:vector>
  </TitlesOfParts>
  <Company>Engineering Computer Network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Metal MEMS Through-wafer Microstrip to Microstrip Transition</dc:title>
  <dc:creator>Liu, Xiaoguang</dc:creator>
  <cp:lastModifiedBy>Xiaoguang Liu</cp:lastModifiedBy>
  <cp:revision>215</cp:revision>
  <dcterms:created xsi:type="dcterms:W3CDTF">2008-06-11T02:58:06Z</dcterms:created>
  <dcterms:modified xsi:type="dcterms:W3CDTF">2012-03-01T23:31:12Z</dcterms:modified>
</cp:coreProperties>
</file>