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354" r:id="rId3"/>
    <p:sldId id="355" r:id="rId4"/>
    <p:sldId id="356" r:id="rId5"/>
    <p:sldId id="357" r:id="rId6"/>
    <p:sldId id="358" r:id="rId7"/>
    <p:sldId id="359" r:id="rId8"/>
    <p:sldId id="361" r:id="rId9"/>
    <p:sldId id="362" r:id="rId10"/>
    <p:sldId id="363" r:id="rId11"/>
    <p:sldId id="366" r:id="rId12"/>
    <p:sldId id="367" r:id="rId13"/>
    <p:sldId id="368" r:id="rId14"/>
    <p:sldId id="369" r:id="rId15"/>
    <p:sldId id="370" r:id="rId16"/>
    <p:sldId id="371" r:id="rId17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1BB"/>
    <a:srgbClr val="0066CC"/>
    <a:srgbClr val="0000FF"/>
    <a:srgbClr val="FF3300"/>
    <a:srgbClr val="FFFFCC"/>
    <a:srgbClr val="0033CC"/>
    <a:srgbClr val="006600"/>
    <a:srgbClr val="324664"/>
    <a:srgbClr val="415F8A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112" d="100"/>
          <a:sy n="112" d="100"/>
        </p:scale>
        <p:origin x="-924" y="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098804-5776-4190-BA15-6EDAD13259F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0C62BE-D8AA-4446-942E-C10A9FDF167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061025-AB5E-4DEB-AFE6-637D7DBF2374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EB488D-BD12-4BE5-A40A-81C8E44A30E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672D1C-8656-496E-B7D7-5846F8C0BFB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D6E71F-F817-45E2-A4EA-3C63CC39749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D2744E-29A3-49A7-B923-786FCDA4B54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EC35F5-8A9A-4E4E-A78E-933E5B025C0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CF3500-C675-4459-B726-17982865E6FF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3/6/2012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</a:t>
            </a:r>
            <a:r>
              <a:rPr lang="en-US" sz="2400" b="1" dirty="0" smtClean="0">
                <a:solidFill>
                  <a:srgbClr val="0033CC"/>
                </a:solidFill>
              </a:rPr>
              <a:t>16</a:t>
            </a:r>
            <a:endParaRPr lang="en-US" sz="2400" b="1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05400" y="0"/>
            <a:ext cx="3829050" cy="2514600"/>
          </a:xfrm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4691063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45720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05338" y="2667000"/>
            <a:ext cx="45386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dirty="0" smtClean="0"/>
              <a:t>Ideal Transformer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0"/>
            <a:ext cx="44196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667000"/>
            <a:ext cx="11588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2667000"/>
            <a:ext cx="114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3581400"/>
            <a:ext cx="762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114800"/>
            <a:ext cx="46482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4724400" y="685800"/>
            <a:ext cx="4179888" cy="5810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b="19964"/>
          <a:stretch>
            <a:fillRect/>
          </a:stretch>
        </p:blipFill>
        <p:spPr>
          <a:xfrm>
            <a:off x="4267200" y="685800"/>
            <a:ext cx="4724400" cy="2819400"/>
          </a:xfr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dirty="0" smtClean="0"/>
              <a:t>Motional EMF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152400" y="685800"/>
            <a:ext cx="426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Magnetic force on charge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q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moving with velocity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u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in a magnetic field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: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981200"/>
            <a:ext cx="25394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TextBox 10"/>
          <p:cNvSpPr txBox="1">
            <a:spLocks noChangeArrowheads="1"/>
          </p:cNvSpPr>
          <p:nvPr/>
        </p:nvSpPr>
        <p:spPr bwMode="auto">
          <a:xfrm>
            <a:off x="152400" y="2590800"/>
            <a:ext cx="4572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This magnetic force is equivalent to the electrical force that would be exerted on the particle by the electric field 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Em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given by</a:t>
            </a:r>
          </a:p>
        </p:txBody>
      </p:sp>
      <p:sp>
        <p:nvSpPr>
          <p:cNvPr id="20489" name="TextBox 11"/>
          <p:cNvSpPr txBox="1">
            <a:spLocks noChangeArrowheads="1"/>
          </p:cNvSpPr>
          <p:nvPr/>
        </p:nvSpPr>
        <p:spPr bwMode="auto">
          <a:xfrm>
            <a:off x="4114800" y="4267200"/>
            <a:ext cx="5105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This, in turn, induces a voltage difference between ends 1 and 2, with end 2 being at the higher potential. The induced voltage is called a </a:t>
            </a:r>
            <a:r>
              <a:rPr lang="en-US" sz="2400" b="1" i="1" dirty="0">
                <a:solidFill>
                  <a:srgbClr val="FF0000"/>
                </a:solidFill>
                <a:latin typeface="+mn-lt"/>
              </a:rPr>
              <a:t>motional </a:t>
            </a:r>
            <a:r>
              <a:rPr lang="en-US" sz="2400" b="1" i="1" dirty="0" err="1">
                <a:solidFill>
                  <a:srgbClr val="FF0000"/>
                </a:solidFill>
                <a:latin typeface="+mn-lt"/>
              </a:rPr>
              <a:t>emf</a:t>
            </a:r>
            <a:r>
              <a:rPr lang="en-US" sz="2400" b="1" i="1" dirty="0">
                <a:solidFill>
                  <a:srgbClr val="FF0000"/>
                </a:solidFill>
                <a:latin typeface="+mn-lt"/>
              </a:rPr>
              <a:t>  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0490" name="Picture 12" descr="eq6.23.tiff"/>
          <p:cNvPicPr>
            <a:picLocks noChangeAspect="1"/>
          </p:cNvPicPr>
          <p:nvPr/>
        </p:nvPicPr>
        <p:blipFill>
          <a:blip r:embed="rId5" cstate="print"/>
          <a:srcRect t="17486"/>
          <a:stretch>
            <a:fillRect/>
          </a:stretch>
        </p:blipFill>
        <p:spPr bwMode="auto">
          <a:xfrm>
            <a:off x="1143000" y="4572000"/>
            <a:ext cx="22098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13" descr="eq6.24.tif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410200"/>
            <a:ext cx="3886200" cy="103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smtClean="0"/>
              <a:t>Motional EMF</a:t>
            </a:r>
          </a:p>
        </p:txBody>
      </p:sp>
      <p:pic>
        <p:nvPicPr>
          <p:cNvPr id="21507" name="Content Placeholder 3" descr="sta.tif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 l="-250" r="-250"/>
          <a:stretch>
            <a:fillRect/>
          </a:stretch>
        </p:blipFill>
        <p:spPr>
          <a:xfrm>
            <a:off x="609600" y="1143000"/>
            <a:ext cx="8153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7" descr="eq6.27a.tiff"/>
          <p:cNvPicPr>
            <a:picLocks noChangeAspect="1"/>
          </p:cNvPicPr>
          <p:nvPr/>
        </p:nvPicPr>
        <p:blipFill>
          <a:blip r:embed="rId3" cstate="print"/>
          <a:srcRect t="10976"/>
          <a:stretch>
            <a:fillRect/>
          </a:stretch>
        </p:blipFill>
        <p:spPr bwMode="auto">
          <a:xfrm>
            <a:off x="228600" y="3200400"/>
            <a:ext cx="495617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124200" y="762000"/>
            <a:ext cx="5737225" cy="2746375"/>
          </a:xfr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685800"/>
          </a:xfrm>
        </p:spPr>
        <p:txBody>
          <a:bodyPr/>
          <a:lstStyle/>
          <a:p>
            <a:r>
              <a:rPr lang="en-US" dirty="0" smtClean="0"/>
              <a:t>Example 6-3: </a:t>
            </a:r>
            <a:r>
              <a:rPr lang="en-US" dirty="0" smtClean="0">
                <a:solidFill>
                  <a:srgbClr val="FF0000"/>
                </a:solidFill>
              </a:rPr>
              <a:t>Sliding Bar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186113"/>
            <a:ext cx="10096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457200" y="5181600"/>
            <a:ext cx="37338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600" dirty="0">
                <a:solidFill>
                  <a:srgbClr val="FF0000"/>
                </a:solidFill>
                <a:latin typeface="+mn-lt"/>
              </a:rPr>
              <a:t>The length of the loop is related to </a:t>
            </a:r>
            <a:r>
              <a:rPr lang="en-US" sz="2600" i="1" dirty="0">
                <a:solidFill>
                  <a:srgbClr val="FF0000"/>
                </a:solidFill>
                <a:latin typeface="+mn-lt"/>
              </a:rPr>
              <a:t>u by x0 = </a:t>
            </a:r>
            <a:r>
              <a:rPr lang="en-US" sz="2600" i="1" dirty="0" err="1">
                <a:solidFill>
                  <a:srgbClr val="FF0000"/>
                </a:solidFill>
                <a:latin typeface="+mn-lt"/>
              </a:rPr>
              <a:t>ut</a:t>
            </a:r>
            <a:r>
              <a:rPr lang="en-US" sz="2600" i="1" dirty="0">
                <a:solidFill>
                  <a:srgbClr val="FF0000"/>
                </a:solidFill>
                <a:latin typeface="+mn-lt"/>
              </a:rPr>
              <a:t>. Hence</a:t>
            </a:r>
            <a:endParaRPr lang="en-US" sz="2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2535" name="Picture 9" descr="eq6.27.tif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181600"/>
            <a:ext cx="32004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Box 10"/>
          <p:cNvSpPr txBox="1">
            <a:spLocks noChangeArrowheads="1"/>
          </p:cNvSpPr>
          <p:nvPr/>
        </p:nvSpPr>
        <p:spPr bwMode="auto">
          <a:xfrm>
            <a:off x="6400800" y="-553998"/>
            <a:ext cx="49487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+mn-lt"/>
              </a:rPr>
              <a:t>Note that </a:t>
            </a:r>
            <a:r>
              <a:rPr lang="en-US" sz="3000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000" dirty="0">
                <a:solidFill>
                  <a:srgbClr val="FF0000"/>
                </a:solidFill>
                <a:latin typeface="+mn-lt"/>
              </a:rPr>
              <a:t> increases with </a:t>
            </a:r>
            <a:r>
              <a:rPr lang="en-US" sz="3000" i="1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6525" y="3886200"/>
            <a:ext cx="4359275" cy="2971800"/>
          </a:xfrm>
        </p:spPr>
      </p:pic>
      <p:pic>
        <p:nvPicPr>
          <p:cNvPr id="23555" name="Picture 4" descr="ex6.5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" y="0"/>
            <a:ext cx="883920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5" descr="bf.tif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2514600"/>
            <a:ext cx="193523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 descr="v12.tif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5150" y="1981200"/>
            <a:ext cx="46164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r>
              <a:rPr lang="en-US" dirty="0" smtClean="0"/>
              <a:t>  EM Motor/ Generator Reciprocity</a:t>
            </a:r>
          </a:p>
        </p:txBody>
      </p:sp>
      <p:sp>
        <p:nvSpPr>
          <p:cNvPr id="24579" name="TextBox 6"/>
          <p:cNvSpPr txBox="1">
            <a:spLocks noChangeArrowheads="1"/>
          </p:cNvSpPr>
          <p:nvPr/>
        </p:nvSpPr>
        <p:spPr bwMode="auto">
          <a:xfrm>
            <a:off x="685800" y="5638800"/>
            <a:ext cx="342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Motor:  </a:t>
            </a:r>
            <a:r>
              <a:rPr lang="en-US">
                <a:latin typeface="Tw Cen MT" pitchFamily="34" charset="0"/>
              </a:rPr>
              <a:t>Electrical to mechanical energy conversion</a:t>
            </a:r>
          </a:p>
        </p:txBody>
      </p:sp>
      <p:sp>
        <p:nvSpPr>
          <p:cNvPr id="24580" name="TextBox 7"/>
          <p:cNvSpPr txBox="1">
            <a:spLocks noChangeArrowheads="1"/>
          </p:cNvSpPr>
          <p:nvPr/>
        </p:nvSpPr>
        <p:spPr bwMode="auto">
          <a:xfrm>
            <a:off x="5715000" y="5638800"/>
            <a:ext cx="327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 pitchFamily="34" charset="0"/>
              </a:rPr>
              <a:t>Generator</a:t>
            </a:r>
            <a:r>
              <a:rPr lang="en-US">
                <a:latin typeface="Tw Cen MT" pitchFamily="34" charset="0"/>
              </a:rPr>
              <a:t>:  Mechanical to electrical energy conversion</a:t>
            </a:r>
          </a:p>
        </p:txBody>
      </p:sp>
      <p:pic>
        <p:nvPicPr>
          <p:cNvPr id="2458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80988" y="1685925"/>
            <a:ext cx="4062412" cy="3486150"/>
          </a:xfrm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600200"/>
            <a:ext cx="4024313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Magnetic vector potential</a:t>
            </a:r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 Magnetic materials</a:t>
            </a:r>
          </a:p>
          <a:p>
            <a:pPr lvl="1">
              <a:buNone/>
            </a:pPr>
            <a:endParaRPr lang="en-US" sz="32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Magnetic boundary </a:t>
            </a:r>
            <a:r>
              <a:rPr lang="en-US" sz="3600" dirty="0" smtClean="0">
                <a:solidFill>
                  <a:srgbClr val="0070C0"/>
                </a:solidFill>
              </a:rPr>
              <a:t>c</a:t>
            </a:r>
            <a:r>
              <a:rPr lang="en-US" sz="3600" dirty="0" smtClean="0">
                <a:solidFill>
                  <a:srgbClr val="0070C0"/>
                </a:solidFill>
              </a:rPr>
              <a:t>onditions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371600"/>
            <a:ext cx="3962400" cy="56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438400"/>
            <a:ext cx="217646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 r="38224"/>
          <a:stretch>
            <a:fillRect/>
          </a:stretch>
        </p:blipFill>
        <p:spPr bwMode="auto">
          <a:xfrm>
            <a:off x="5105400" y="2209800"/>
            <a:ext cx="2514600" cy="106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 bwMode="auto">
          <a:xfrm>
            <a:off x="4267200" y="2619500"/>
            <a:ext cx="609600" cy="228600"/>
          </a:xfrm>
          <a:prstGeom prst="rightArrow">
            <a:avLst/>
          </a:prstGeom>
          <a:solidFill>
            <a:srgbClr val="5781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114800"/>
            <a:ext cx="580717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5410200"/>
            <a:ext cx="2152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5486400"/>
            <a:ext cx="3657601" cy="5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27510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+mn-lt"/>
              </a:rPr>
              <a:t>Magnetic Flux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81000" y="2667000"/>
            <a:ext cx="2537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+mn-lt"/>
              </a:rPr>
              <a:t>Flux Linkage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81000" y="4114800"/>
            <a:ext cx="22156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+mn-lt"/>
              </a:rPr>
              <a:t>Inductance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1999" y="1447800"/>
            <a:ext cx="2895601" cy="956419"/>
          </a:xfr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838200"/>
            <a:ext cx="422129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200400"/>
            <a:ext cx="408728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 r="57353"/>
          <a:stretch>
            <a:fillRect/>
          </a:stretch>
        </p:blipFill>
        <p:spPr bwMode="auto">
          <a:xfrm>
            <a:off x="5791200" y="4572000"/>
            <a:ext cx="220241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953000"/>
            <a:ext cx="41605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5410200"/>
            <a:ext cx="3733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Inductance of Coaxial Cable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838200"/>
            <a:ext cx="4419600" cy="414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52400" y="685800"/>
            <a:ext cx="48006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600" b="1" dirty="0">
                <a:solidFill>
                  <a:srgbClr val="FF0000"/>
                </a:solidFill>
                <a:latin typeface="+mn-lt"/>
              </a:rPr>
              <a:t>The magnetic field in the region S  between the two conductors is approximately</a:t>
            </a:r>
          </a:p>
        </p:txBody>
      </p:sp>
      <p:pic>
        <p:nvPicPr>
          <p:cNvPr id="8" name="Picture 6" descr="eq5.97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81200"/>
            <a:ext cx="1752600" cy="8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eq5.98.tiff"/>
          <p:cNvPicPr>
            <a:picLocks noChangeAspect="1"/>
          </p:cNvPicPr>
          <p:nvPr/>
        </p:nvPicPr>
        <p:blipFill>
          <a:blip r:embed="rId4" cstate="print"/>
          <a:srcRect t="10178" b="-1020"/>
          <a:stretch>
            <a:fillRect/>
          </a:stretch>
        </p:blipFill>
        <p:spPr bwMode="auto">
          <a:xfrm>
            <a:off x="304800" y="3505200"/>
            <a:ext cx="421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400" y="2971800"/>
            <a:ext cx="340439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+mn-lt"/>
              </a:rPr>
              <a:t>Total </a:t>
            </a:r>
            <a:r>
              <a:rPr lang="en-US" sz="2600" b="1">
                <a:solidFill>
                  <a:srgbClr val="FF0000"/>
                </a:solidFill>
                <a:latin typeface="+mn-lt"/>
              </a:rPr>
              <a:t>magnetic </a:t>
            </a:r>
            <a:r>
              <a:rPr lang="en-US" sz="2600" b="1" smtClean="0">
                <a:solidFill>
                  <a:srgbClr val="FF0000"/>
                </a:solidFill>
                <a:latin typeface="+mn-lt"/>
              </a:rPr>
              <a:t>flux:</a:t>
            </a:r>
            <a:endParaRPr lang="en-US" sz="26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181600"/>
            <a:ext cx="38862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1913" y="4572000"/>
            <a:ext cx="44662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+mn-lt"/>
              </a:rPr>
              <a:t>Inductance per unit length: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6575" y="1371600"/>
            <a:ext cx="8077200" cy="50185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Maxwell’s Equations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762000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From statics to dynamics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191000" y="3276600"/>
            <a:ext cx="685800" cy="685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19600" y="5257800"/>
            <a:ext cx="533400" cy="685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Faraday’s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81000" y="838200"/>
            <a:ext cx="8305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000" b="1" dirty="0">
                <a:solidFill>
                  <a:srgbClr val="FF0000"/>
                </a:solidFill>
                <a:latin typeface="+mn-lt"/>
              </a:rPr>
              <a:t>Electromotive force (voltage) induced by time-varying magnetic flux:</a:t>
            </a:r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3922" r="1799" b="23530"/>
          <a:stretch>
            <a:fillRect/>
          </a:stretch>
        </p:blipFill>
        <p:spPr>
          <a:xfrm>
            <a:off x="4495800" y="1828800"/>
            <a:ext cx="4419600" cy="2819400"/>
          </a:xfr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06712"/>
            <a:ext cx="41910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953000"/>
            <a:ext cx="7496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is CHANGE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6993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5800" cy="685800"/>
          </a:xfrm>
        </p:spPr>
        <p:txBody>
          <a:bodyPr/>
          <a:lstStyle/>
          <a:p>
            <a:r>
              <a:rPr lang="en-US" dirty="0" smtClean="0"/>
              <a:t>Stationary Loop in Time-Varying </a:t>
            </a:r>
            <a:r>
              <a:rPr lang="en-US" b="1" dirty="0" smtClean="0"/>
              <a:t>B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38200"/>
            <a:ext cx="50186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1981200"/>
            <a:ext cx="4984750" cy="1474788"/>
          </a:xfrm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5" cstate="print"/>
          <a:srcRect l="1852" r="3704" b="12549"/>
          <a:stretch>
            <a:fillRect/>
          </a:stretch>
        </p:blipFill>
        <p:spPr bwMode="auto">
          <a:xfrm>
            <a:off x="5340925" y="1143001"/>
            <a:ext cx="359657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505200"/>
            <a:ext cx="50434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5867400"/>
            <a:ext cx="4964112" cy="52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3" cstate="print"/>
          <a:srcRect b="21739"/>
          <a:stretch>
            <a:fillRect/>
          </a:stretch>
        </p:blipFill>
        <p:spPr bwMode="auto">
          <a:xfrm>
            <a:off x="3581400" y="3733800"/>
            <a:ext cx="53387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52400" y="684212"/>
            <a:ext cx="5562600" cy="2668588"/>
          </a:xfrm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276600"/>
            <a:ext cx="5410200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8534400" y="6477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Tw Cen MT" pitchFamily="34" charset="0"/>
              </a:rPr>
              <a:t>cont.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153400" cy="990600"/>
          </a:xfrm>
        </p:spPr>
        <p:txBody>
          <a:bodyPr/>
          <a:lstStyle/>
          <a:p>
            <a:r>
              <a:rPr lang="en-US" sz="3600" dirty="0" smtClean="0"/>
              <a:t>Example </a:t>
            </a:r>
            <a:r>
              <a:rPr lang="en-US" sz="3600" dirty="0" smtClean="0"/>
              <a:t>6-1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8320</TotalTime>
  <Words>244</Words>
  <Application>Microsoft Office PowerPoint</Application>
  <PresentationFormat>On-screen Show (4:3)</PresentationFormat>
  <Paragraphs>67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DP Blue</vt:lpstr>
      <vt:lpstr>EEC 130A Introductory Electromagnetics I</vt:lpstr>
      <vt:lpstr>Review</vt:lpstr>
      <vt:lpstr>Inductance</vt:lpstr>
      <vt:lpstr>Inductance of Coaxial Cable</vt:lpstr>
      <vt:lpstr>Maxwell’s Equations</vt:lpstr>
      <vt:lpstr>Faraday’s Law</vt:lpstr>
      <vt:lpstr>Keyword is CHANGE</vt:lpstr>
      <vt:lpstr>Stationary Loop in Time-Varying B</vt:lpstr>
      <vt:lpstr>Example 6-1</vt:lpstr>
      <vt:lpstr>Slide 10</vt:lpstr>
      <vt:lpstr>Ideal Transformer</vt:lpstr>
      <vt:lpstr>Motional EMF</vt:lpstr>
      <vt:lpstr>Motional EMF</vt:lpstr>
      <vt:lpstr>Example 6-3: Sliding Bar</vt:lpstr>
      <vt:lpstr>Slide 15</vt:lpstr>
      <vt:lpstr>  EM Motor/ Generator Reciprocity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226</cp:revision>
  <dcterms:created xsi:type="dcterms:W3CDTF">2008-06-11T02:58:06Z</dcterms:created>
  <dcterms:modified xsi:type="dcterms:W3CDTF">2012-03-06T20:43:57Z</dcterms:modified>
</cp:coreProperties>
</file>