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14" r:id="rId2"/>
    <p:sldId id="379" r:id="rId3"/>
    <p:sldId id="354" r:id="rId4"/>
    <p:sldId id="371" r:id="rId5"/>
    <p:sldId id="378" r:id="rId6"/>
    <p:sldId id="372" r:id="rId7"/>
    <p:sldId id="373" r:id="rId8"/>
    <p:sldId id="374" r:id="rId9"/>
    <p:sldId id="375" r:id="rId10"/>
    <p:sldId id="376" r:id="rId11"/>
    <p:sldId id="377" r:id="rId12"/>
  </p:sldIdLst>
  <p:sldSz cx="9144000" cy="6858000" type="screen4x3"/>
  <p:notesSz cx="6797675" cy="987425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5781BB"/>
    <a:srgbClr val="0066CC"/>
    <a:srgbClr val="FFFFCC"/>
    <a:srgbClr val="0033CC"/>
    <a:srgbClr val="006600"/>
    <a:srgbClr val="324664"/>
    <a:srgbClr val="415F8A"/>
    <a:srgbClr val="0066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071" autoAdjust="0"/>
    <p:restoredTop sz="94638" autoAdjust="0"/>
  </p:normalViewPr>
  <p:slideViewPr>
    <p:cSldViewPr>
      <p:cViewPr>
        <p:scale>
          <a:sx n="96" d="100"/>
          <a:sy n="96" d="100"/>
        </p:scale>
        <p:origin x="-2052" y="-396"/>
      </p:cViewPr>
      <p:guideLst>
        <p:guide orient="horz" pos="3696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88" y="-84"/>
      </p:cViewPr>
      <p:guideLst>
        <p:guide orient="horz" pos="3110"/>
        <p:guide pos="2142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6400" cy="493713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9" y="1"/>
            <a:ext cx="2946400" cy="493713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r">
              <a:defRPr sz="1200"/>
            </a:lvl1pPr>
          </a:lstStyle>
          <a:p>
            <a:fld id="{C2573F12-E860-4F0C-B3EF-8D1540C17463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378952"/>
            <a:ext cx="2946400" cy="493713"/>
          </a:xfrm>
          <a:prstGeom prst="rect">
            <a:avLst/>
          </a:prstGeom>
        </p:spPr>
        <p:txBody>
          <a:bodyPr vert="horz" lIns="91438" tIns="45719" rIns="91438" bIns="457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9" y="9378952"/>
            <a:ext cx="2946400" cy="493713"/>
          </a:xfrm>
          <a:prstGeom prst="rect">
            <a:avLst/>
          </a:prstGeom>
        </p:spPr>
        <p:txBody>
          <a:bodyPr vert="horz" lIns="91438" tIns="45719" rIns="91438" bIns="45719" rtlCol="0" anchor="b"/>
          <a:lstStyle>
            <a:lvl1pPr algn="r">
              <a:defRPr sz="1200"/>
            </a:lvl1pPr>
          </a:lstStyle>
          <a:p>
            <a:fld id="{82F6EC89-EFC7-4D94-B2AC-1C1A9AC55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4" y="1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690270"/>
            <a:ext cx="5438140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8825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4" y="9378825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0A5A06F-91AB-40C3-BF1C-5E84CCA587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2CF3500-C675-4459-B726-17982865E6FF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F61D916-513F-4E20-9F9E-73CC94206C01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53DF7AA-FA5D-4400-AD56-489FC9A5D46B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D95A97D-016A-4581-B5FD-DCC14DC65EF4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CF632B-9501-4FB2-93A5-F99669D54F90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07DDA3E-08EE-464C-B6AD-67C5DBF14A0C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05E1D5-9A74-45BA-8F63-9AA4FE85CBA3}" type="datetime1">
              <a:rPr lang="en-US" smtClean="0"/>
              <a:pPr/>
              <a:t>3/13/2012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A2CD36-CEB2-416E-8742-1CB8CE86D7A9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609600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382000" cy="3733800"/>
          </a:xfrm>
        </p:spPr>
        <p:txBody>
          <a:bodyPr/>
          <a:lstStyle>
            <a:lvl1pPr>
              <a:buFont typeface="Wingdings" pitchFamily="2" charset="2"/>
              <a:buChar char="q"/>
              <a:defRPr>
                <a:solidFill>
                  <a:schemeClr val="tx1"/>
                </a:solidFill>
              </a:defRPr>
            </a:lvl1pPr>
            <a:lvl2pPr>
              <a:buFont typeface="Arial" pitchFamily="34" charset="0"/>
              <a:buChar char="–"/>
              <a:defRPr>
                <a:solidFill>
                  <a:schemeClr val="tx1"/>
                </a:solidFill>
              </a:defRPr>
            </a:lvl2pPr>
            <a:lvl3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3pPr>
            <a:lvl4pPr>
              <a:buFont typeface="Wingdings" pitchFamily="2" charset="2"/>
              <a:buChar char="q"/>
              <a:defRPr>
                <a:solidFill>
                  <a:schemeClr val="tx1"/>
                </a:solidFill>
              </a:defRPr>
            </a:lvl4pPr>
            <a:lvl5pPr>
              <a:buFont typeface="Wingdings" pitchFamily="2" charset="2"/>
              <a:buChar char="q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FD1EED-3E06-4D45-90C9-1D70152E9989}" type="datetime1">
              <a:rPr lang="en-US" smtClean="0"/>
              <a:pPr/>
              <a:t>3/13/2012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838E2F-DF4C-46D0-9F38-7274985EB77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9BA586-FB38-4F03-9775-AC7D9CB048B7}" type="datetime1">
              <a:rPr lang="en-US" smtClean="0"/>
              <a:pPr/>
              <a:t>3/13/2012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3DD565-670B-4D23-8FC4-20DAA902DD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5867400" cy="6858000"/>
          </a:xfrm>
          <a:prstGeom prst="rect">
            <a:avLst/>
          </a:prstGeom>
          <a:solidFill>
            <a:srgbClr val="5781B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3962400" y="0"/>
            <a:ext cx="914400" cy="6858000"/>
          </a:xfrm>
          <a:prstGeom prst="rect">
            <a:avLst/>
          </a:prstGeom>
          <a:solidFill>
            <a:srgbClr val="415F8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876800" y="0"/>
            <a:ext cx="4267200" cy="6858000"/>
          </a:xfrm>
          <a:prstGeom prst="rect">
            <a:avLst/>
          </a:prstGeom>
          <a:solidFill>
            <a:srgbClr val="3246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152400" y="685800"/>
            <a:ext cx="8839200" cy="5791200"/>
          </a:xfrm>
          <a:prstGeom prst="rect">
            <a:avLst/>
          </a:prstGeom>
          <a:solidFill>
            <a:schemeClr val="bg1"/>
          </a:solidFill>
          <a:ln w="28575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2209800"/>
            <a:ext cx="8382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31920" y="6534150"/>
            <a:ext cx="990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0C85F40C-2E54-40FD-9651-92F4DBE95AD3}" type="datetime1">
              <a:rPr lang="en-US" smtClean="0"/>
              <a:pPr/>
              <a:t>3/13/2012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534150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E0A743A3-CC2A-4BE6-ACFB-E73BD3514A4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371600"/>
            <a:ext cx="845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EEC 130A Introductory Electromagnetics I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rgbClr val="0033CC"/>
                </a:solidFill>
              </a:rPr>
              <a:t>Lecture  17</a:t>
            </a:r>
          </a:p>
          <a:p>
            <a:r>
              <a:rPr lang="en-US" sz="2400" dirty="0" smtClean="0"/>
              <a:t>Winter 2012</a:t>
            </a:r>
          </a:p>
          <a:p>
            <a:endParaRPr lang="en-US" sz="2400" dirty="0" smtClean="0"/>
          </a:p>
          <a:p>
            <a:r>
              <a:rPr lang="en-US" sz="2400" dirty="0" smtClean="0"/>
              <a:t>Dr. Xiaoguang “Leo” Liu</a:t>
            </a:r>
          </a:p>
          <a:p>
            <a:r>
              <a:rPr lang="en-US" sz="2400" dirty="0" smtClean="0"/>
              <a:t>Electrical and Computer Engineering</a:t>
            </a:r>
          </a:p>
          <a:p>
            <a:r>
              <a:rPr lang="en-US" sz="2400" dirty="0" smtClean="0"/>
              <a:t>UC Davis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3/13/2012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612775" y="0"/>
            <a:ext cx="8153400" cy="685800"/>
          </a:xfrm>
        </p:spPr>
        <p:txBody>
          <a:bodyPr/>
          <a:lstStyle/>
          <a:p>
            <a:r>
              <a:rPr lang="en-US" dirty="0" smtClean="0"/>
              <a:t>Charge Dissipation</a:t>
            </a:r>
          </a:p>
        </p:txBody>
      </p:sp>
      <p:sp>
        <p:nvSpPr>
          <p:cNvPr id="36867" name="TextBox 4"/>
          <p:cNvSpPr txBox="1">
            <a:spLocks noChangeArrowheads="1"/>
          </p:cNvSpPr>
          <p:nvPr/>
        </p:nvSpPr>
        <p:spPr bwMode="auto">
          <a:xfrm>
            <a:off x="0" y="3200400"/>
            <a:ext cx="29718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w Cen MT" pitchFamily="34" charset="0"/>
              </a:rPr>
              <a:t> </a:t>
            </a:r>
          </a:p>
          <a:p>
            <a:endParaRPr lang="en-US">
              <a:latin typeface="Tw Cen MT" pitchFamily="34" charset="0"/>
            </a:endParaRPr>
          </a:p>
        </p:txBody>
      </p:sp>
      <p:sp>
        <p:nvSpPr>
          <p:cNvPr id="36868" name="TextBox 3"/>
          <p:cNvSpPr txBox="1">
            <a:spLocks noChangeArrowheads="1"/>
          </p:cNvSpPr>
          <p:nvPr/>
        </p:nvSpPr>
        <p:spPr bwMode="auto">
          <a:xfrm>
            <a:off x="152400" y="711200"/>
            <a:ext cx="876300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  <a:latin typeface="+mn-lt"/>
              </a:rPr>
              <a:t>Question 1:</a:t>
            </a:r>
            <a:r>
              <a:rPr lang="en-US" b="1" dirty="0">
                <a:latin typeface="+mn-lt"/>
              </a:rPr>
              <a:t>  What happens if you place a certain amount of free charge inside of a material?</a:t>
            </a:r>
          </a:p>
          <a:p>
            <a:pPr algn="l"/>
            <a:r>
              <a:rPr lang="en-US" b="1" dirty="0" smtClean="0">
                <a:solidFill>
                  <a:srgbClr val="FF0000"/>
                </a:solidFill>
                <a:latin typeface="+mn-lt"/>
              </a:rPr>
              <a:t>Answer:</a:t>
            </a:r>
            <a:r>
              <a:rPr lang="en-US" b="1" dirty="0" smtClean="0">
                <a:latin typeface="+mn-lt"/>
              </a:rPr>
              <a:t>  The charge will move to the surface of the material, thereby returning its interior to a neutral state</a:t>
            </a:r>
            <a:r>
              <a:rPr lang="en-US" b="1" dirty="0">
                <a:latin typeface="+mn-lt"/>
              </a:rPr>
              <a:t>.</a:t>
            </a:r>
          </a:p>
          <a:p>
            <a:endParaRPr lang="en-US" b="1" dirty="0">
              <a:latin typeface="+mn-lt"/>
            </a:endParaRPr>
          </a:p>
          <a:p>
            <a:pPr algn="l"/>
            <a:r>
              <a:rPr lang="en-US" b="1" dirty="0">
                <a:solidFill>
                  <a:srgbClr val="FF0000"/>
                </a:solidFill>
                <a:latin typeface="+mn-lt"/>
              </a:rPr>
              <a:t>Question 2:</a:t>
            </a:r>
            <a:r>
              <a:rPr lang="en-US" b="1" dirty="0">
                <a:latin typeface="+mn-lt"/>
              </a:rPr>
              <a:t>  How fast will this happen?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+mn-lt"/>
              </a:rPr>
              <a:t>Answer:</a:t>
            </a:r>
            <a:r>
              <a:rPr lang="en-US" b="1" dirty="0">
                <a:latin typeface="+mn-lt"/>
              </a:rPr>
              <a:t>  It depends on the material; in a good conductor, the charge dissipates in less than a </a:t>
            </a:r>
            <a:r>
              <a:rPr lang="en-US" b="1" dirty="0" err="1">
                <a:latin typeface="+mn-lt"/>
              </a:rPr>
              <a:t>femtosecond</a:t>
            </a:r>
            <a:r>
              <a:rPr lang="en-US" b="1" dirty="0">
                <a:latin typeface="+mn-lt"/>
              </a:rPr>
              <a:t>, whereas in a good dielectric, the process may take several hours.</a:t>
            </a:r>
          </a:p>
        </p:txBody>
      </p:sp>
      <p:sp>
        <p:nvSpPr>
          <p:cNvPr id="36869" name="TextBox 6"/>
          <p:cNvSpPr txBox="1">
            <a:spLocks noChangeArrowheads="1"/>
          </p:cNvSpPr>
          <p:nvPr/>
        </p:nvSpPr>
        <p:spPr bwMode="auto">
          <a:xfrm>
            <a:off x="4876800" y="5181600"/>
            <a:ext cx="184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w Cen MT" pitchFamily="34" charset="0"/>
              </a:rPr>
              <a:t> </a:t>
            </a:r>
          </a:p>
        </p:txBody>
      </p:sp>
      <p:pic>
        <p:nvPicPr>
          <p:cNvPr id="36870" name="Content Placeholder 10" descr="eq6.60.tiff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rcRect l="-3906" r="-3906"/>
          <a:stretch>
            <a:fillRect/>
          </a:stretch>
        </p:blipFill>
        <p:spPr>
          <a:xfrm>
            <a:off x="1371600" y="3552825"/>
            <a:ext cx="5992812" cy="3305175"/>
          </a:xfrm>
        </p:spPr>
      </p:pic>
      <p:sp>
        <p:nvSpPr>
          <p:cNvPr id="36871" name="TextBox 12"/>
          <p:cNvSpPr txBox="1">
            <a:spLocks noChangeArrowheads="1"/>
          </p:cNvSpPr>
          <p:nvPr/>
        </p:nvSpPr>
        <p:spPr bwMode="auto">
          <a:xfrm>
            <a:off x="1401385" y="3276600"/>
            <a:ext cx="57903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+mn-lt"/>
              </a:rPr>
              <a:t>Derivation of charge density equation:</a:t>
            </a:r>
          </a:p>
        </p:txBody>
      </p:sp>
      <p:pic>
        <p:nvPicPr>
          <p:cNvPr id="36872" name="Picture 13" descr="blank.tif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396240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3" name="TextBox 14"/>
          <p:cNvSpPr txBox="1">
            <a:spLocks noChangeArrowheads="1"/>
          </p:cNvSpPr>
          <p:nvPr/>
        </p:nvSpPr>
        <p:spPr bwMode="auto">
          <a:xfrm>
            <a:off x="4876800" y="5867400"/>
            <a:ext cx="184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w Cen MT" pitchFamily="34" charset="0"/>
              </a:rPr>
              <a:t> </a:t>
            </a:r>
          </a:p>
        </p:txBody>
      </p:sp>
      <p:sp>
        <p:nvSpPr>
          <p:cNvPr id="36874" name="TextBox 15"/>
          <p:cNvSpPr txBox="1">
            <a:spLocks noChangeArrowheads="1"/>
          </p:cNvSpPr>
          <p:nvPr/>
        </p:nvSpPr>
        <p:spPr bwMode="auto">
          <a:xfrm>
            <a:off x="7924800" y="5867400"/>
            <a:ext cx="184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w Cen MT" pitchFamily="34" charset="0"/>
              </a:rPr>
              <a:t> </a:t>
            </a:r>
          </a:p>
        </p:txBody>
      </p:sp>
      <p:sp>
        <p:nvSpPr>
          <p:cNvPr id="36875" name="TextBox 16"/>
          <p:cNvSpPr txBox="1">
            <a:spLocks noChangeArrowheads="1"/>
          </p:cNvSpPr>
          <p:nvPr/>
        </p:nvSpPr>
        <p:spPr bwMode="auto">
          <a:xfrm>
            <a:off x="8382000" y="6400800"/>
            <a:ext cx="6540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w Cen MT" pitchFamily="34" charset="0"/>
              </a:rPr>
              <a:t>Cont.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0"/>
            <a:ext cx="8153400" cy="6858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400" dirty="0" smtClean="0"/>
              <a:t>Solution of Charge Dissipation Equation</a:t>
            </a:r>
            <a:endParaRPr lang="en-US" sz="3400" dirty="0"/>
          </a:p>
        </p:txBody>
      </p:sp>
      <p:sp>
        <p:nvSpPr>
          <p:cNvPr id="37891" name="TextBox 4"/>
          <p:cNvSpPr txBox="1">
            <a:spLocks noChangeArrowheads="1"/>
          </p:cNvSpPr>
          <p:nvPr/>
        </p:nvSpPr>
        <p:spPr bwMode="auto">
          <a:xfrm>
            <a:off x="0" y="3200400"/>
            <a:ext cx="29718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w Cen MT" pitchFamily="34" charset="0"/>
              </a:rPr>
              <a:t> </a:t>
            </a:r>
          </a:p>
          <a:p>
            <a:endParaRPr lang="en-US">
              <a:latin typeface="Tw Cen MT" pitchFamily="34" charset="0"/>
            </a:endParaRPr>
          </a:p>
        </p:txBody>
      </p:sp>
      <p:sp>
        <p:nvSpPr>
          <p:cNvPr id="37892" name="TextBox 3"/>
          <p:cNvSpPr txBox="1">
            <a:spLocks noChangeArrowheads="1"/>
          </p:cNvSpPr>
          <p:nvPr/>
        </p:nvSpPr>
        <p:spPr bwMode="auto">
          <a:xfrm>
            <a:off x="0" y="152400"/>
            <a:ext cx="8991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w Cen MT" pitchFamily="34" charset="0"/>
              </a:rPr>
              <a:t> </a:t>
            </a:r>
            <a:endParaRPr lang="en-US">
              <a:latin typeface="Tw Cen MT" pitchFamily="34" charset="0"/>
            </a:endParaRPr>
          </a:p>
          <a:p>
            <a:endParaRPr lang="en-US">
              <a:latin typeface="Tw Cen MT" pitchFamily="34" charset="0"/>
            </a:endParaRPr>
          </a:p>
          <a:p>
            <a:r>
              <a:rPr lang="en-US">
                <a:solidFill>
                  <a:srgbClr val="FF0000"/>
                </a:solidFill>
                <a:latin typeface="Tw Cen MT" pitchFamily="34" charset="0"/>
              </a:rPr>
              <a:t> </a:t>
            </a:r>
            <a:endParaRPr lang="en-US">
              <a:latin typeface="Tw Cen MT" pitchFamily="34" charset="0"/>
            </a:endParaRPr>
          </a:p>
        </p:txBody>
      </p:sp>
      <p:sp>
        <p:nvSpPr>
          <p:cNvPr id="37893" name="TextBox 6"/>
          <p:cNvSpPr txBox="1">
            <a:spLocks noChangeArrowheads="1"/>
          </p:cNvSpPr>
          <p:nvPr/>
        </p:nvSpPr>
        <p:spPr bwMode="auto">
          <a:xfrm>
            <a:off x="914400" y="4572000"/>
            <a:ext cx="15938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w Cen MT" pitchFamily="34" charset="0"/>
              </a:rPr>
              <a:t>For copper:  </a:t>
            </a:r>
          </a:p>
        </p:txBody>
      </p:sp>
      <p:pic>
        <p:nvPicPr>
          <p:cNvPr id="37894" name="Picture 7" descr="tcop.tif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4648200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5" name="Picture 8" descr="tmic.tif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90800" y="5334000"/>
            <a:ext cx="2293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6" name="Picture 11" descr="eq6.61.tiff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2133600"/>
            <a:ext cx="69723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7" name="TextBox 12"/>
          <p:cNvSpPr txBox="1">
            <a:spLocks noChangeArrowheads="1"/>
          </p:cNvSpPr>
          <p:nvPr/>
        </p:nvSpPr>
        <p:spPr bwMode="auto">
          <a:xfrm>
            <a:off x="76200" y="3505200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w Cen MT" pitchFamily="34" charset="0"/>
              </a:rPr>
              <a:t> </a:t>
            </a:r>
          </a:p>
        </p:txBody>
      </p:sp>
      <p:pic>
        <p:nvPicPr>
          <p:cNvPr id="37898" name="Picture 13" descr="blank.tiff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" y="396240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9" name="TextBox 14"/>
          <p:cNvSpPr txBox="1">
            <a:spLocks noChangeArrowheads="1"/>
          </p:cNvSpPr>
          <p:nvPr/>
        </p:nvSpPr>
        <p:spPr bwMode="auto">
          <a:xfrm>
            <a:off x="914400" y="5257800"/>
            <a:ext cx="12858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w Cen MT" pitchFamily="34" charset="0"/>
              </a:rPr>
              <a:t>For mica:</a:t>
            </a:r>
          </a:p>
        </p:txBody>
      </p:sp>
      <p:sp>
        <p:nvSpPr>
          <p:cNvPr id="37900" name="TextBox 15"/>
          <p:cNvSpPr txBox="1">
            <a:spLocks noChangeArrowheads="1"/>
          </p:cNvSpPr>
          <p:nvPr/>
        </p:nvSpPr>
        <p:spPr bwMode="auto">
          <a:xfrm>
            <a:off x="4876800" y="5334000"/>
            <a:ext cx="15271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Tw Cen MT" pitchFamily="34" charset="0"/>
              </a:rPr>
              <a:t>= 15 hours</a:t>
            </a:r>
          </a:p>
        </p:txBody>
      </p:sp>
      <p:pic>
        <p:nvPicPr>
          <p:cNvPr id="37901" name="Content Placeholder 17" descr="eq6.60.tiff"/>
          <p:cNvPicPr>
            <a:picLocks noGrp="1" noChangeAspect="1"/>
          </p:cNvPicPr>
          <p:nvPr>
            <p:ph sz="quarter" idx="1"/>
          </p:nvPr>
        </p:nvPicPr>
        <p:blipFill>
          <a:blip r:embed="rId7" cstate="print"/>
          <a:srcRect t="-4562" b="-4562"/>
          <a:stretch>
            <a:fillRect/>
          </a:stretch>
        </p:blipFill>
        <p:spPr>
          <a:xfrm>
            <a:off x="381000" y="838200"/>
            <a:ext cx="2209800" cy="1219200"/>
          </a:xfrm>
        </p:spPr>
      </p:pic>
      <p:sp>
        <p:nvSpPr>
          <p:cNvPr id="15" name="Rectangle 14"/>
          <p:cNvSpPr/>
          <p:nvPr/>
        </p:nvSpPr>
        <p:spPr bwMode="auto">
          <a:xfrm>
            <a:off x="7010400" y="2971800"/>
            <a:ext cx="533400" cy="533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/>
      <p:bldP spid="37899" grpId="0"/>
      <p:bldP spid="3790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Final exam schedule</a:t>
            </a:r>
          </a:p>
          <a:p>
            <a:pPr lvl="1"/>
            <a:r>
              <a:rPr lang="en-US" dirty="0" smtClean="0"/>
              <a:t>Friday afternoon?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 Homework 9 will not be returned; solution will be posted Friday</a:t>
            </a:r>
          </a:p>
          <a:p>
            <a:r>
              <a:rPr lang="en-US" dirty="0" smtClean="0"/>
              <a:t> Practice problems pool</a:t>
            </a:r>
          </a:p>
          <a:p>
            <a:pPr lvl="1"/>
            <a:r>
              <a:rPr lang="en-US" dirty="0" smtClean="0"/>
              <a:t>All homework problems</a:t>
            </a:r>
          </a:p>
          <a:p>
            <a:pPr lvl="1"/>
            <a:r>
              <a:rPr lang="en-US" dirty="0" smtClean="0"/>
              <a:t>Practice problem sets 1 &amp; 2</a:t>
            </a:r>
          </a:p>
          <a:p>
            <a:r>
              <a:rPr lang="en-US" dirty="0" smtClean="0"/>
              <a:t> Additional office hours?</a:t>
            </a:r>
          </a:p>
          <a:p>
            <a:endParaRPr lang="en-US" dirty="0" smtClean="0"/>
          </a:p>
          <a:p>
            <a:r>
              <a:rPr lang="en-US" dirty="0" smtClean="0"/>
              <a:t> Check your scores in </a:t>
            </a:r>
            <a:r>
              <a:rPr lang="en-US" dirty="0" err="1" smtClean="0"/>
              <a:t>SmartSite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3/13/2012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3733800"/>
          </a:xfrm>
        </p:spPr>
        <p:txBody>
          <a:bodyPr/>
          <a:lstStyle/>
          <a:p>
            <a:r>
              <a:rPr lang="en-US" sz="3600" dirty="0" smtClean="0">
                <a:solidFill>
                  <a:srgbClr val="0070C0"/>
                </a:solidFill>
              </a:rPr>
              <a:t> Inductance</a:t>
            </a:r>
          </a:p>
          <a:p>
            <a:pPr lvl="1"/>
            <a:r>
              <a:rPr lang="en-US" sz="3200" dirty="0" smtClean="0">
                <a:solidFill>
                  <a:srgbClr val="0070C0"/>
                </a:solidFill>
              </a:rPr>
              <a:t> Magnetic flux</a:t>
            </a:r>
          </a:p>
          <a:p>
            <a:pPr lvl="1"/>
            <a:r>
              <a:rPr lang="en-US" sz="3200" dirty="0" smtClean="0">
                <a:solidFill>
                  <a:srgbClr val="0070C0"/>
                </a:solidFill>
              </a:rPr>
              <a:t> Flux linkage</a:t>
            </a:r>
          </a:p>
          <a:p>
            <a:pPr lvl="1"/>
            <a:r>
              <a:rPr lang="en-US" sz="3200" dirty="0" smtClean="0">
                <a:solidFill>
                  <a:srgbClr val="0070C0"/>
                </a:solidFill>
              </a:rPr>
              <a:t> Inductance</a:t>
            </a:r>
          </a:p>
          <a:p>
            <a:r>
              <a:rPr lang="en-US" sz="3600" dirty="0" smtClean="0">
                <a:solidFill>
                  <a:srgbClr val="0070C0"/>
                </a:solidFill>
              </a:rPr>
              <a:t> Maxwell’s equations – Dynamics</a:t>
            </a:r>
          </a:p>
          <a:p>
            <a:pPr lvl="1"/>
            <a:r>
              <a:rPr lang="en-US" sz="3200" dirty="0" smtClean="0">
                <a:solidFill>
                  <a:srgbClr val="0070C0"/>
                </a:solidFill>
              </a:rPr>
              <a:t>Faraday’s law</a:t>
            </a:r>
          </a:p>
          <a:p>
            <a:pPr lvl="2"/>
            <a:r>
              <a:rPr lang="en-US" sz="2800" dirty="0" smtClean="0">
                <a:solidFill>
                  <a:srgbClr val="0070C0"/>
                </a:solidFill>
              </a:rPr>
              <a:t>Keyword is </a:t>
            </a:r>
            <a:r>
              <a:rPr lang="en-US" sz="2800" b="1" dirty="0" smtClean="0">
                <a:solidFill>
                  <a:srgbClr val="0070C0"/>
                </a:solidFill>
              </a:rPr>
              <a:t>CHANGE</a:t>
            </a:r>
          </a:p>
          <a:p>
            <a:pPr lvl="2"/>
            <a:r>
              <a:rPr lang="en-US" sz="2800" dirty="0" smtClean="0">
                <a:solidFill>
                  <a:srgbClr val="0070C0"/>
                </a:solidFill>
              </a:rPr>
              <a:t>Lenz law</a:t>
            </a:r>
            <a:r>
              <a:rPr lang="en-US" sz="3600" dirty="0" smtClean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3/13/2012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 cstate="print"/>
          <a:srcRect b="13902"/>
          <a:stretch>
            <a:fillRect/>
          </a:stretch>
        </p:blipFill>
        <p:spPr bwMode="auto">
          <a:xfrm>
            <a:off x="6172200" y="990600"/>
            <a:ext cx="2761440" cy="2228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1371600"/>
            <a:ext cx="1828800" cy="604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 cstate="print"/>
          <a:srcRect r="25000"/>
          <a:stretch>
            <a:fillRect/>
          </a:stretch>
        </p:blipFill>
        <p:spPr bwMode="auto">
          <a:xfrm>
            <a:off x="3962400" y="1981200"/>
            <a:ext cx="2057400" cy="51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5" cstate="print"/>
          <a:srcRect r="26740" b="14286"/>
          <a:stretch>
            <a:fillRect/>
          </a:stretch>
        </p:blipFill>
        <p:spPr bwMode="auto">
          <a:xfrm>
            <a:off x="3962400" y="2590800"/>
            <a:ext cx="2133600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8"/>
          <p:cNvPicPr>
            <a:picLocks noChangeAspect="1" noChangeArrowheads="1"/>
          </p:cNvPicPr>
          <p:nvPr/>
        </p:nvPicPr>
        <p:blipFill>
          <a:blip r:embed="rId6" cstate="print"/>
          <a:srcRect t="3922" r="1799" b="23530"/>
          <a:stretch>
            <a:fillRect/>
          </a:stretch>
        </p:blipFill>
        <p:spPr bwMode="auto">
          <a:xfrm>
            <a:off x="5093044" y="4038600"/>
            <a:ext cx="3822356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4400" y="5562600"/>
            <a:ext cx="4191000" cy="82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612775" y="0"/>
            <a:ext cx="8153400" cy="685800"/>
          </a:xfrm>
        </p:spPr>
        <p:txBody>
          <a:bodyPr/>
          <a:lstStyle/>
          <a:p>
            <a:r>
              <a:rPr lang="en-US" dirty="0" smtClean="0"/>
              <a:t>  EM Motor/ Generator Reciprocity</a:t>
            </a:r>
          </a:p>
        </p:txBody>
      </p:sp>
      <p:sp>
        <p:nvSpPr>
          <p:cNvPr id="24579" name="TextBox 6"/>
          <p:cNvSpPr txBox="1">
            <a:spLocks noChangeArrowheads="1"/>
          </p:cNvSpPr>
          <p:nvPr/>
        </p:nvSpPr>
        <p:spPr bwMode="auto">
          <a:xfrm>
            <a:off x="685800" y="5638800"/>
            <a:ext cx="3429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w Cen MT" pitchFamily="34" charset="0"/>
              </a:rPr>
              <a:t>Motor:  </a:t>
            </a:r>
            <a:r>
              <a:rPr lang="en-US">
                <a:latin typeface="Tw Cen MT" pitchFamily="34" charset="0"/>
              </a:rPr>
              <a:t>Electrical to mechanical energy conversion</a:t>
            </a:r>
          </a:p>
        </p:txBody>
      </p:sp>
      <p:sp>
        <p:nvSpPr>
          <p:cNvPr id="24580" name="TextBox 7"/>
          <p:cNvSpPr txBox="1">
            <a:spLocks noChangeArrowheads="1"/>
          </p:cNvSpPr>
          <p:nvPr/>
        </p:nvSpPr>
        <p:spPr bwMode="auto">
          <a:xfrm>
            <a:off x="5410200" y="5638800"/>
            <a:ext cx="3276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w Cen MT" pitchFamily="34" charset="0"/>
              </a:rPr>
              <a:t>Generator</a:t>
            </a:r>
            <a:r>
              <a:rPr lang="en-US">
                <a:latin typeface="Tw Cen MT" pitchFamily="34" charset="0"/>
              </a:rPr>
              <a:t>:  Mechanical to electrical energy conversion</a:t>
            </a:r>
          </a:p>
        </p:txBody>
      </p:sp>
      <p:pic>
        <p:nvPicPr>
          <p:cNvPr id="2458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80988" y="1685925"/>
            <a:ext cx="4062412" cy="3486150"/>
          </a:xfrm>
        </p:spPr>
      </p:pic>
      <p:pic>
        <p:nvPicPr>
          <p:cNvPr id="2458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1600200"/>
            <a:ext cx="4024313" cy="347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3/13/2012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2057400" y="1143000"/>
            <a:ext cx="0" cy="495300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2057400" y="2895600"/>
            <a:ext cx="0" cy="533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1447800" y="2590800"/>
            <a:ext cx="364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sz="3600" b="1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200400" y="1274026"/>
            <a:ext cx="304800" cy="304800"/>
            <a:chOff x="3276600" y="1219200"/>
            <a:chExt cx="304800" cy="304800"/>
          </a:xfrm>
        </p:grpSpPr>
        <p:sp>
          <p:nvSpPr>
            <p:cNvPr id="12" name="Oval 11"/>
            <p:cNvSpPr/>
            <p:nvPr/>
          </p:nvSpPr>
          <p:spPr bwMode="auto">
            <a:xfrm>
              <a:off x="3276600" y="1219200"/>
              <a:ext cx="304800" cy="3048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" name="Straight Connector 13"/>
            <p:cNvCxnSpPr>
              <a:stCxn id="12" idx="1"/>
              <a:endCxn id="12" idx="5"/>
            </p:cNvCxnSpPr>
            <p:nvPr/>
          </p:nvCxnSpPr>
          <p:spPr bwMode="auto">
            <a:xfrm>
              <a:off x="3321237" y="1263837"/>
              <a:ext cx="215526" cy="21552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12" idx="7"/>
              <a:endCxn id="12" idx="3"/>
            </p:cNvCxnSpPr>
            <p:nvPr/>
          </p:nvCxnSpPr>
          <p:spPr bwMode="auto">
            <a:xfrm flipH="1">
              <a:off x="3321237" y="1263837"/>
              <a:ext cx="215526" cy="21552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646770" y="1274026"/>
            <a:ext cx="304800" cy="304800"/>
            <a:chOff x="646770" y="1252653"/>
            <a:chExt cx="304800" cy="304800"/>
          </a:xfrm>
        </p:grpSpPr>
        <p:sp>
          <p:nvSpPr>
            <p:cNvPr id="19" name="Oval 18"/>
            <p:cNvSpPr/>
            <p:nvPr/>
          </p:nvSpPr>
          <p:spPr bwMode="auto">
            <a:xfrm>
              <a:off x="646770" y="1252653"/>
              <a:ext cx="304800" cy="3048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762000" y="13716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505200" y="685800"/>
            <a:ext cx="543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H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057400" y="2209800"/>
            <a:ext cx="1752600" cy="2667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572000" y="2209800"/>
            <a:ext cx="1752600" cy="2667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2057400" y="5486400"/>
            <a:ext cx="25146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4572000" y="5181600"/>
            <a:ext cx="0" cy="609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6324600" y="2895600"/>
            <a:ext cx="7620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6324600" y="4191000"/>
            <a:ext cx="7620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6833096" y="2057400"/>
            <a:ext cx="441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u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194424" y="4267200"/>
            <a:ext cx="415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US" sz="36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13702" y="3087469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US" sz="36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743200" y="5638800"/>
            <a:ext cx="10663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dirty="0" smtClean="0">
                <a:latin typeface="Times New Roman" pitchFamily="18" charset="0"/>
                <a:cs typeface="Times New Roman" pitchFamily="18" charset="0"/>
              </a:rPr>
              <a:t>r = </a:t>
            </a:r>
            <a:r>
              <a:rPr lang="en-US" sz="3000" b="1" i="1" dirty="0" err="1" smtClean="0">
                <a:latin typeface="Times New Roman" pitchFamily="18" charset="0"/>
                <a:cs typeface="Times New Roman" pitchFamily="18" charset="0"/>
              </a:rPr>
              <a:t>ut</a:t>
            </a:r>
            <a:endParaRPr lang="en-US" sz="30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Displacement Current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3/13/2012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152400" y="3581400"/>
            <a:ext cx="31257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rgbClr val="FF0000"/>
                </a:solidFill>
                <a:latin typeface="+mn-lt"/>
              </a:rPr>
              <a:t>This term is conduction current </a:t>
            </a:r>
            <a:r>
              <a:rPr lang="en-US" sz="2000" i="1" dirty="0">
                <a:solidFill>
                  <a:srgbClr val="FF0000"/>
                </a:solidFill>
                <a:latin typeface="+mn-lt"/>
              </a:rPr>
              <a:t>I</a:t>
            </a:r>
            <a:r>
              <a:rPr lang="en-US" sz="2000" baseline="-25000" dirty="0">
                <a:solidFill>
                  <a:srgbClr val="FF0000"/>
                </a:solidFill>
                <a:latin typeface="+mn-lt"/>
              </a:rPr>
              <a:t>C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819400" y="5638800"/>
            <a:ext cx="2743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+mn-lt"/>
              </a:rPr>
              <a:t>This term must represent a current</a:t>
            </a:r>
          </a:p>
        </p:txBody>
      </p:sp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3124200" y="4038600"/>
            <a:ext cx="58478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+mn-lt"/>
              </a:rPr>
              <a:t>Application of Stokes’s theorem gives:</a:t>
            </a:r>
          </a:p>
        </p:txBody>
      </p:sp>
      <p:pic>
        <p:nvPicPr>
          <p:cNvPr id="1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8600" y="762000"/>
            <a:ext cx="5465763" cy="2673350"/>
          </a:xfrm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4572000"/>
            <a:ext cx="41910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2209800" y="3276600"/>
            <a:ext cx="685800" cy="1447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 flipH="1" flipV="1">
            <a:off x="2782094" y="5447506"/>
            <a:ext cx="381000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612775" y="0"/>
            <a:ext cx="8153400" cy="685800"/>
          </a:xfrm>
        </p:spPr>
        <p:txBody>
          <a:bodyPr/>
          <a:lstStyle/>
          <a:p>
            <a:r>
              <a:rPr lang="en-US" dirty="0" smtClean="0"/>
              <a:t>Displacement Current</a:t>
            </a:r>
          </a:p>
        </p:txBody>
      </p:sp>
      <p:sp>
        <p:nvSpPr>
          <p:cNvPr id="31747" name="TextBox 4"/>
          <p:cNvSpPr txBox="1">
            <a:spLocks noChangeArrowheads="1"/>
          </p:cNvSpPr>
          <p:nvPr/>
        </p:nvSpPr>
        <p:spPr bwMode="auto">
          <a:xfrm>
            <a:off x="1447800" y="4267200"/>
            <a:ext cx="1219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w Cen MT" pitchFamily="34" charset="0"/>
              </a:rPr>
              <a:t> </a:t>
            </a:r>
            <a:endParaRPr lang="en-US" baseline="-25000">
              <a:latin typeface="Tw Cen MT" pitchFamily="34" charset="0"/>
            </a:endParaRPr>
          </a:p>
        </p:txBody>
      </p:sp>
      <p:sp>
        <p:nvSpPr>
          <p:cNvPr id="31748" name="TextBox 7"/>
          <p:cNvSpPr txBox="1">
            <a:spLocks noChangeArrowheads="1"/>
          </p:cNvSpPr>
          <p:nvPr/>
        </p:nvSpPr>
        <p:spPr bwMode="auto">
          <a:xfrm>
            <a:off x="2895600" y="4267200"/>
            <a:ext cx="1600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w Cen MT" pitchFamily="34" charset="0"/>
              </a:rPr>
              <a:t> </a:t>
            </a:r>
          </a:p>
        </p:txBody>
      </p:sp>
      <p:sp>
        <p:nvSpPr>
          <p:cNvPr id="31749" name="TextBox 10"/>
          <p:cNvSpPr txBox="1">
            <a:spLocks noChangeArrowheads="1"/>
          </p:cNvSpPr>
          <p:nvPr/>
        </p:nvSpPr>
        <p:spPr bwMode="auto">
          <a:xfrm>
            <a:off x="381000" y="1676400"/>
            <a:ext cx="462819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  <a:latin typeface="+mn-lt"/>
              </a:rPr>
              <a:t>Define the displacement current as:</a:t>
            </a:r>
          </a:p>
        </p:txBody>
      </p:sp>
      <p:sp>
        <p:nvSpPr>
          <p:cNvPr id="31750" name="TextBox 13"/>
          <p:cNvSpPr txBox="1">
            <a:spLocks noChangeArrowheads="1"/>
          </p:cNvSpPr>
          <p:nvPr/>
        </p:nvSpPr>
        <p:spPr bwMode="auto">
          <a:xfrm>
            <a:off x="304800" y="5410200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w Cen MT" pitchFamily="34" charset="0"/>
              </a:rPr>
              <a:t> </a:t>
            </a:r>
          </a:p>
        </p:txBody>
      </p:sp>
      <p:pic>
        <p:nvPicPr>
          <p:cNvPr id="3175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762000"/>
            <a:ext cx="41910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2209800"/>
            <a:ext cx="528637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Group 11"/>
          <p:cNvGrpSpPr/>
          <p:nvPr/>
        </p:nvGrpSpPr>
        <p:grpSpPr>
          <a:xfrm>
            <a:off x="3429000" y="4800600"/>
            <a:ext cx="5334000" cy="1446550"/>
            <a:chOff x="3048000" y="4572000"/>
            <a:chExt cx="5334000" cy="1446550"/>
          </a:xfrm>
        </p:grpSpPr>
        <p:sp>
          <p:nvSpPr>
            <p:cNvPr id="31751" name="TextBox 14"/>
            <p:cNvSpPr txBox="1">
              <a:spLocks noChangeArrowheads="1"/>
            </p:cNvSpPr>
            <p:nvPr/>
          </p:nvSpPr>
          <p:spPr bwMode="auto">
            <a:xfrm>
              <a:off x="3048000" y="4572000"/>
              <a:ext cx="5334000" cy="144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/>
              <a:r>
                <a:rPr lang="en-US" sz="2200" dirty="0">
                  <a:solidFill>
                    <a:srgbClr val="FF0000"/>
                  </a:solidFill>
                  <a:latin typeface="+mn-lt"/>
                </a:rPr>
                <a:t>The displacement current does not involve real charges; </a:t>
              </a:r>
            </a:p>
            <a:p>
              <a:pPr algn="l"/>
              <a:r>
                <a:rPr lang="en-US" sz="2200" dirty="0">
                  <a:solidFill>
                    <a:srgbClr val="FF0000"/>
                  </a:solidFill>
                  <a:latin typeface="+mn-lt"/>
                </a:rPr>
                <a:t>it is an equivalent current that depends on </a:t>
              </a:r>
            </a:p>
          </p:txBody>
        </p:sp>
        <p:pic>
          <p:nvPicPr>
            <p:cNvPr id="31754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505200" y="5638800"/>
              <a:ext cx="74078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689975" cy="685800"/>
          </a:xfrm>
        </p:spPr>
        <p:txBody>
          <a:bodyPr/>
          <a:lstStyle/>
          <a:p>
            <a:r>
              <a:rPr lang="en-US" dirty="0" smtClean="0"/>
              <a:t>Capacitor Circuit</a:t>
            </a:r>
          </a:p>
        </p:txBody>
      </p:sp>
      <p:sp>
        <p:nvSpPr>
          <p:cNvPr id="32771" name="TextBox 4"/>
          <p:cNvSpPr txBox="1">
            <a:spLocks noChangeArrowheads="1"/>
          </p:cNvSpPr>
          <p:nvPr/>
        </p:nvSpPr>
        <p:spPr bwMode="auto">
          <a:xfrm>
            <a:off x="228600" y="762000"/>
            <a:ext cx="37338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200" dirty="0">
                <a:solidFill>
                  <a:srgbClr val="FF0000"/>
                </a:solidFill>
                <a:latin typeface="+mn-lt"/>
              </a:rPr>
              <a:t>Given:</a:t>
            </a:r>
            <a:r>
              <a:rPr lang="en-US" sz="2200" dirty="0">
                <a:latin typeface="+mn-lt"/>
              </a:rPr>
              <a:t>  Wires are perfect conductors and capacitor insulator material is perfect dielectric.</a:t>
            </a:r>
          </a:p>
        </p:txBody>
      </p:sp>
      <p:sp>
        <p:nvSpPr>
          <p:cNvPr id="32772" name="TextBox 5"/>
          <p:cNvSpPr txBox="1">
            <a:spLocks noChangeArrowheads="1"/>
          </p:cNvSpPr>
          <p:nvPr/>
        </p:nvSpPr>
        <p:spPr bwMode="auto">
          <a:xfrm>
            <a:off x="76200" y="2743200"/>
            <a:ext cx="205740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w Cen MT" pitchFamily="34" charset="0"/>
              </a:rPr>
              <a:t>For Surface </a:t>
            </a:r>
            <a:r>
              <a:rPr lang="en-US" i="1" dirty="0">
                <a:solidFill>
                  <a:srgbClr val="FF0000"/>
                </a:solidFill>
                <a:latin typeface="Tw Cen MT" pitchFamily="34" charset="0"/>
              </a:rPr>
              <a:t>S</a:t>
            </a:r>
            <a:r>
              <a:rPr lang="en-US" baseline="-25000" dirty="0">
                <a:solidFill>
                  <a:srgbClr val="FF0000"/>
                </a:solidFill>
                <a:latin typeface="Tw Cen MT" pitchFamily="34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Tw Cen MT" pitchFamily="34" charset="0"/>
              </a:rPr>
              <a:t>:</a:t>
            </a:r>
          </a:p>
          <a:p>
            <a:endParaRPr lang="en-US" dirty="0">
              <a:latin typeface="Tw Cen MT" pitchFamily="34" charset="0"/>
            </a:endParaRPr>
          </a:p>
          <a:p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= I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1c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+ I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1d</a:t>
            </a:r>
          </a:p>
          <a:p>
            <a:endParaRPr lang="en-US" dirty="0">
              <a:latin typeface="Tw Cen MT" pitchFamily="34" charset="0"/>
            </a:endParaRPr>
          </a:p>
          <a:p>
            <a:endParaRPr lang="en-US" dirty="0">
              <a:latin typeface="Tw Cen MT" pitchFamily="34" charset="0"/>
            </a:endParaRPr>
          </a:p>
        </p:txBody>
      </p:sp>
      <p:sp>
        <p:nvSpPr>
          <p:cNvPr id="32773" name="TextBox 8"/>
          <p:cNvSpPr txBox="1">
            <a:spLocks noChangeArrowheads="1"/>
          </p:cNvSpPr>
          <p:nvPr/>
        </p:nvSpPr>
        <p:spPr bwMode="auto">
          <a:xfrm>
            <a:off x="1295400" y="4659312"/>
            <a:ext cx="27400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Tw Cen MT" pitchFamily="34" charset="0"/>
              </a:rPr>
              <a:t>(</a:t>
            </a:r>
            <a:r>
              <a:rPr lang="en-US" b="1" dirty="0">
                <a:latin typeface="Tw Cen MT" pitchFamily="34" charset="0"/>
              </a:rPr>
              <a:t>D</a:t>
            </a:r>
            <a:r>
              <a:rPr lang="en-US" dirty="0">
                <a:latin typeface="Tw Cen MT" pitchFamily="34" charset="0"/>
              </a:rPr>
              <a:t> = 0 in perfect conductor)</a:t>
            </a:r>
          </a:p>
        </p:txBody>
      </p:sp>
      <p:sp>
        <p:nvSpPr>
          <p:cNvPr id="32774" name="TextBox 9"/>
          <p:cNvSpPr txBox="1">
            <a:spLocks noChangeArrowheads="1"/>
          </p:cNvSpPr>
          <p:nvPr/>
        </p:nvSpPr>
        <p:spPr bwMode="auto">
          <a:xfrm>
            <a:off x="4724400" y="2743200"/>
            <a:ext cx="2771913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latin typeface="Tw Cen MT" pitchFamily="34" charset="0"/>
              </a:rPr>
              <a:t>For Surface </a:t>
            </a:r>
            <a:r>
              <a:rPr lang="en-US" i="1" dirty="0">
                <a:solidFill>
                  <a:srgbClr val="FF0000"/>
                </a:solidFill>
                <a:latin typeface="Tw Cen MT" pitchFamily="34" charset="0"/>
              </a:rPr>
              <a:t>S</a:t>
            </a:r>
            <a:r>
              <a:rPr lang="en-US" baseline="-25000" dirty="0">
                <a:solidFill>
                  <a:srgbClr val="FF0000"/>
                </a:solidFill>
                <a:latin typeface="Tw Cen MT" pitchFamily="34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Tw Cen MT" pitchFamily="34" charset="0"/>
              </a:rPr>
              <a:t>:</a:t>
            </a:r>
          </a:p>
          <a:p>
            <a:pPr algn="l"/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= I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2c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+ I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2d</a:t>
            </a:r>
          </a:p>
          <a:p>
            <a:pPr algn="l"/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2c</a:t>
            </a:r>
            <a:r>
              <a:rPr lang="en-US" i="1" dirty="0">
                <a:latin typeface="Tw Cen MT" pitchFamily="34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w Cen MT" pitchFamily="34" charset="0"/>
              </a:rPr>
              <a:t> (perfect dielectric)</a:t>
            </a:r>
          </a:p>
          <a:p>
            <a:pPr algn="l"/>
            <a:endParaRPr lang="en-US" i="1" dirty="0">
              <a:latin typeface="Tw Cen MT" pitchFamily="34" charset="0"/>
            </a:endParaRPr>
          </a:p>
          <a:p>
            <a:pPr algn="l"/>
            <a:endParaRPr lang="en-US" dirty="0">
              <a:latin typeface="Tw Cen MT" pitchFamily="34" charset="0"/>
            </a:endParaRPr>
          </a:p>
          <a:p>
            <a:pPr algn="l"/>
            <a:endParaRPr lang="en-US" dirty="0">
              <a:solidFill>
                <a:srgbClr val="FF0000"/>
              </a:solidFill>
              <a:latin typeface="Tw Cen MT" pitchFamily="34" charset="0"/>
            </a:endParaRPr>
          </a:p>
        </p:txBody>
      </p:sp>
      <p:sp>
        <p:nvSpPr>
          <p:cNvPr id="32775" name="TextBox 12"/>
          <p:cNvSpPr txBox="1">
            <a:spLocks noChangeArrowheads="1"/>
          </p:cNvSpPr>
          <p:nvPr/>
        </p:nvSpPr>
        <p:spPr bwMode="auto">
          <a:xfrm>
            <a:off x="2971800" y="6019800"/>
            <a:ext cx="29049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w Cen MT" pitchFamily="34" charset="0"/>
              </a:rPr>
              <a:t>Conclusion: 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 = I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400" b="1" dirty="0">
              <a:latin typeface="Tw Cen MT" pitchFamily="34" charset="0"/>
            </a:endParaRPr>
          </a:p>
        </p:txBody>
      </p:sp>
      <p:pic>
        <p:nvPicPr>
          <p:cNvPr id="3277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733800" y="838200"/>
            <a:ext cx="5181600" cy="1949450"/>
          </a:xfrm>
        </p:spPr>
      </p:pic>
      <p:pic>
        <p:nvPicPr>
          <p:cNvPr id="3277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962400"/>
            <a:ext cx="42672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4724400"/>
            <a:ext cx="83820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8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00600" y="3886200"/>
            <a:ext cx="3471863" cy="210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9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53200" y="3886200"/>
            <a:ext cx="2286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4" grpId="0"/>
      <p:bldP spid="3277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612775" y="0"/>
            <a:ext cx="8153400" cy="685800"/>
          </a:xfrm>
        </p:spPr>
        <p:txBody>
          <a:bodyPr/>
          <a:lstStyle/>
          <a:p>
            <a:r>
              <a:rPr lang="en-US" sz="3600" dirty="0" smtClean="0"/>
              <a:t>Charge Current Continuity Equation</a:t>
            </a:r>
          </a:p>
        </p:txBody>
      </p:sp>
      <p:pic>
        <p:nvPicPr>
          <p:cNvPr id="3584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981200"/>
            <a:ext cx="3200400" cy="91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3035300"/>
            <a:ext cx="28194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5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4041775"/>
            <a:ext cx="4310062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6" name="Picture 6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6" cstate="print"/>
          <a:srcRect/>
          <a:stretch>
            <a:fillRect/>
          </a:stretch>
        </p:blipFill>
        <p:spPr>
          <a:xfrm>
            <a:off x="4419600" y="914400"/>
            <a:ext cx="4425950" cy="2971800"/>
          </a:xfrm>
        </p:spPr>
      </p:pic>
      <p:pic>
        <p:nvPicPr>
          <p:cNvPr id="3584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86200" y="5029200"/>
            <a:ext cx="5029200" cy="136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8" name="TextBox 7"/>
          <p:cNvSpPr txBox="1">
            <a:spLocks noChangeArrowheads="1"/>
          </p:cNvSpPr>
          <p:nvPr/>
        </p:nvSpPr>
        <p:spPr bwMode="auto">
          <a:xfrm>
            <a:off x="228600" y="762000"/>
            <a:ext cx="45720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200" dirty="0">
                <a:solidFill>
                  <a:srgbClr val="FF0000"/>
                </a:solidFill>
                <a:latin typeface="+mn-lt"/>
              </a:rPr>
              <a:t>Current I out of a volume is equal to rate of decrease of charge Q contained in that volume:</a:t>
            </a:r>
          </a:p>
        </p:txBody>
      </p:sp>
      <p:sp>
        <p:nvSpPr>
          <p:cNvPr id="35849" name="TextBox 8"/>
          <p:cNvSpPr txBox="1">
            <a:spLocks noChangeArrowheads="1"/>
          </p:cNvSpPr>
          <p:nvPr/>
        </p:nvSpPr>
        <p:spPr bwMode="auto">
          <a:xfrm>
            <a:off x="762000" y="5257800"/>
            <a:ext cx="2573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w Cen MT" pitchFamily="34" charset="0"/>
              </a:rPr>
              <a:t>Used Divergence Theorem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1906588" y="4951412"/>
            <a:ext cx="304800" cy="317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9" grpId="0"/>
    </p:bldLst>
  </p:timing>
</p:sld>
</file>

<file path=ppt/theme/theme1.xml><?xml version="1.0" encoding="utf-8"?>
<a:theme xmlns:a="http://schemas.openxmlformats.org/drawingml/2006/main" name="DP Blu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8388</TotalTime>
  <Words>381</Words>
  <Application>Microsoft Office PowerPoint</Application>
  <PresentationFormat>On-screen Show (4:3)</PresentationFormat>
  <Paragraphs>99</Paragraphs>
  <Slides>11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DP Blue</vt:lpstr>
      <vt:lpstr>EEC 130A Introductory Electromagnetics I</vt:lpstr>
      <vt:lpstr>Announcements</vt:lpstr>
      <vt:lpstr>Review</vt:lpstr>
      <vt:lpstr>  EM Motor/ Generator Reciprocity</vt:lpstr>
      <vt:lpstr>Example</vt:lpstr>
      <vt:lpstr>Displacement Current</vt:lpstr>
      <vt:lpstr>Displacement Current</vt:lpstr>
      <vt:lpstr>Capacitor Circuit</vt:lpstr>
      <vt:lpstr>Charge Current Continuity Equation</vt:lpstr>
      <vt:lpstr>Charge Dissipation</vt:lpstr>
      <vt:lpstr>Solution of Charge Dissipation Equation</vt:lpstr>
    </vt:vector>
  </TitlesOfParts>
  <Company>Engineering Computer Network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Liquid Metal MEMS Through-wafer Microstrip to Microstrip Transition</dc:title>
  <dc:creator>Liu, Xiaoguang</dc:creator>
  <cp:lastModifiedBy>Xiaoguang Liu</cp:lastModifiedBy>
  <cp:revision>236</cp:revision>
  <dcterms:created xsi:type="dcterms:W3CDTF">2008-06-11T02:58:06Z</dcterms:created>
  <dcterms:modified xsi:type="dcterms:W3CDTF">2012-03-13T22:36:44Z</dcterms:modified>
</cp:coreProperties>
</file>