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325" r:id="rId3"/>
    <p:sldId id="326" r:id="rId4"/>
    <p:sldId id="327" r:id="rId5"/>
    <p:sldId id="328" r:id="rId6"/>
    <p:sldId id="329" r:id="rId7"/>
    <p:sldId id="332" r:id="rId8"/>
    <p:sldId id="330" r:id="rId9"/>
    <p:sldId id="336" r:id="rId10"/>
    <p:sldId id="334" r:id="rId11"/>
    <p:sldId id="338" r:id="rId12"/>
    <p:sldId id="339" r:id="rId13"/>
    <p:sldId id="341" r:id="rId14"/>
    <p:sldId id="340" r:id="rId15"/>
    <p:sldId id="335" r:id="rId16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324664"/>
    <a:srgbClr val="5781BB"/>
    <a:srgbClr val="415F8A"/>
    <a:srgbClr val="006699"/>
    <a:srgbClr val="0066CC"/>
    <a:srgbClr val="3366CC"/>
    <a:srgbClr val="FF33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66" d="100"/>
          <a:sy n="66" d="100"/>
        </p:scale>
        <p:origin x="-918" y="-168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1/10/2012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voyager.jpl.nasa.gov/images/voyager_banne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sdc.gsfc.nasa.gov/nmc/spacecraftDisplay.do?id=1977-084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dayifoundout.com/index.php/2010/08/why-you-generally-shouldnt-put-metals-in-the-microwav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e.people.cofc.edu/111LectWeek2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cdart.net/Teaching" TargetMode="External"/><Relationship Id="rId2" Type="http://schemas.openxmlformats.org/officeDocument/2006/relationships/hyperlink" Target="http://sdc.ucdavis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Electromagnetics in a Ink-</a:t>
            </a:r>
            <a:r>
              <a:rPr lang="en-US" dirty="0" err="1" smtClean="0"/>
              <a:t>jetPrinter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0" y="838200"/>
            <a:ext cx="7563775" cy="5410200"/>
            <a:chOff x="1980" y="4320"/>
            <a:chExt cx="7200" cy="51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0" y="4320"/>
              <a:ext cx="7200" cy="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V="1">
              <a:off x="54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V="1">
              <a:off x="55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V="1">
              <a:off x="576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V="1">
              <a:off x="594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V="1">
              <a:off x="52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V="1">
              <a:off x="63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64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61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2000" y="6172200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Courtesy of EE311 (Purdue University) Prof. Chappell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Electromagnetics in a Satellite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Voyager - Celebrating 25 Years of Discovery"/>
          <p:cNvPicPr>
            <a:picLocks noChangeAspect="1" noChangeArrowheads="1"/>
          </p:cNvPicPr>
          <p:nvPr/>
        </p:nvPicPr>
        <p:blipFill>
          <a:blip r:embed="rId2" r:link="rId3" cstate="print"/>
          <a:srcRect r="22783"/>
          <a:stretch>
            <a:fillRect/>
          </a:stretch>
        </p:blipFill>
        <p:spPr bwMode="auto">
          <a:xfrm>
            <a:off x="457200" y="838200"/>
            <a:ext cx="822748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743200"/>
            <a:ext cx="792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8.4 billion miles</a:t>
            </a:r>
            <a:r>
              <a:rPr lang="en-US" sz="3000" dirty="0" smtClean="0"/>
              <a:t> or 13.5 billion kilometers </a:t>
            </a:r>
            <a:r>
              <a:rPr lang="en-US" sz="3000" b="1" dirty="0" smtClean="0"/>
              <a:t>away</a:t>
            </a:r>
            <a:r>
              <a:rPr lang="en-US" sz="3000" dirty="0" smtClean="0"/>
              <a:t> </a:t>
            </a:r>
            <a:r>
              <a:rPr lang="en-US" sz="3000" b="1" dirty="0" smtClean="0"/>
              <a:t>and still communicating</a:t>
            </a:r>
            <a:r>
              <a:rPr lang="en-US" sz="3000" dirty="0" smtClean="0"/>
              <a:t>.  A signal traveling at the speed of light towards Voyager-1, takes about </a:t>
            </a:r>
            <a:r>
              <a:rPr lang="en-US" sz="3000" b="1" dirty="0" smtClean="0"/>
              <a:t>12 hours and 39 minutes</a:t>
            </a:r>
            <a:r>
              <a:rPr lang="en-US" sz="3000" dirty="0" smtClean="0"/>
              <a:t>, to reach Voyager-1's receiver (and vice versa).  Yet electrons moving on the face of the dish antenna are detected on earth.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76200" y="6553200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Courtesy of EE311 (Purdue University) Prof. Chappell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167735"/>
            <a:ext cx="78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a full description of the Voyager mission: </a:t>
            </a:r>
            <a:r>
              <a:rPr lang="en-US" sz="1200" dirty="0" smtClean="0">
                <a:hlinkClick r:id="rId4"/>
              </a:rPr>
              <a:t>http://nssdc.gsfc.nasa.gov/nmc/spacecraftDisplay.do?id=1977-084A</a:t>
            </a:r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Electromagnetics in Microwave Oven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http://www.todayifoundout.com/wp-content/uploads/2010/08/microwave_02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6934200" cy="477881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0" y="6172200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http://www.todayifoundout.com/index.php/2010/08/why-you-generally-shouldnt-put-metals-in-the-microwave/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Electromagnetics in Mass Spectrometer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530" name="Picture 2" descr="http://martine.people.cofc.edu/111LectWeek2_fil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159617" cy="5029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09800" y="6172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hlinkClick r:id="rId3"/>
              </a:rPr>
              <a:t>http://martine.people.cofc.edu/111LectWeek2.htm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 descr="maxw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62000"/>
            <a:ext cx="1352550" cy="581025"/>
          </a:xfrm>
          <a:prstGeom prst="rect">
            <a:avLst/>
          </a:prstGeom>
        </p:spPr>
      </p:pic>
      <p:pic>
        <p:nvPicPr>
          <p:cNvPr id="11" name="Picture 10" descr="maxw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524000"/>
            <a:ext cx="1181100" cy="561975"/>
          </a:xfrm>
          <a:prstGeom prst="rect">
            <a:avLst/>
          </a:prstGeom>
        </p:spPr>
      </p:pic>
      <p:pic>
        <p:nvPicPr>
          <p:cNvPr id="12" name="Picture 11" descr="maxw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286000"/>
            <a:ext cx="1695450" cy="638175"/>
          </a:xfrm>
          <a:prstGeom prst="rect">
            <a:avLst/>
          </a:prstGeom>
        </p:spPr>
      </p:pic>
      <p:pic>
        <p:nvPicPr>
          <p:cNvPr id="13" name="Picture 12" descr="maxw4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2971800"/>
            <a:ext cx="2828925" cy="685800"/>
          </a:xfrm>
          <a:prstGeom prst="rect">
            <a:avLst/>
          </a:prstGeom>
        </p:spPr>
      </p:pic>
      <p:pic>
        <p:nvPicPr>
          <p:cNvPr id="14" name="Picture 13" descr="James-Clerk-Maxwel-648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3962400"/>
            <a:ext cx="1954784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1100" y="838200"/>
            <a:ext cx="3200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Gauss’ law for electricity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100" y="1447800"/>
            <a:ext cx="3200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Gauss’ law for magnetism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1100" y="2362200"/>
            <a:ext cx="3200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Faraday’s law of induction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1100" y="3124200"/>
            <a:ext cx="3200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Ampere’s law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3934123"/>
            <a:ext cx="47358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 smtClean="0">
                <a:solidFill>
                  <a:srgbClr val="FF0000"/>
                </a:solidFill>
              </a:rPr>
              <a:t>Note: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 1. the time dependence</a:t>
            </a: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 2. electric field and magnetic field are coupled</a:t>
            </a: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this course, we will study 4 main topics: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6610656" cy="67710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3800" dirty="0" smtClean="0">
                <a:solidFill>
                  <a:srgbClr val="0033CC"/>
                </a:solidFill>
              </a:rPr>
              <a:t>Waves and transmission 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2728" y="3733800"/>
            <a:ext cx="3459601" cy="67710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3800" dirty="0" err="1" smtClean="0">
                <a:solidFill>
                  <a:srgbClr val="0033CC"/>
                </a:solidFill>
              </a:rPr>
              <a:t>Magnetostatics</a:t>
            </a:r>
            <a:endParaRPr lang="en-US" sz="3800" dirty="0" smtClean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049" y="2743200"/>
            <a:ext cx="3542958" cy="67710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lvl="1"/>
            <a:r>
              <a:rPr lang="en-US" sz="3800" dirty="0" smtClean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120" y="4724400"/>
            <a:ext cx="5602816" cy="126188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lvl="1"/>
            <a:r>
              <a:rPr lang="en-US" sz="3800" dirty="0" smtClean="0">
                <a:solidFill>
                  <a:srgbClr val="0033CC"/>
                </a:solidFill>
              </a:rPr>
              <a:t>Maxwell equations and</a:t>
            </a:r>
          </a:p>
          <a:p>
            <a:pPr lvl="1"/>
            <a:r>
              <a:rPr lang="en-US" sz="3800" dirty="0" smtClean="0">
                <a:solidFill>
                  <a:srgbClr val="0033CC"/>
                </a:solidFill>
              </a:rPr>
              <a:t>electromagnetic waves</a:t>
            </a:r>
            <a:endParaRPr lang="en-US" sz="3800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7308" y="18288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7308" y="37338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7308" y="28194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7308" y="5181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4191000" cy="60960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/>
              <a:t>Textbook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 smtClean="0"/>
              <a:t>“Fundamentals of Applied Electromagnetics,”</a:t>
            </a:r>
          </a:p>
          <a:p>
            <a:pPr algn="l">
              <a:buNone/>
            </a:pPr>
            <a:r>
              <a:rPr lang="en-US" sz="2400" dirty="0" smtClean="0"/>
              <a:t> 6th Ed., by F. T. </a:t>
            </a:r>
            <a:r>
              <a:rPr lang="en-US" sz="2400" dirty="0" err="1" smtClean="0"/>
              <a:t>Ulaby</a:t>
            </a:r>
            <a:r>
              <a:rPr lang="en-US" sz="2400" dirty="0" smtClean="0"/>
              <a:t>, E. </a:t>
            </a:r>
            <a:r>
              <a:rPr lang="en-US" sz="2400" dirty="0" err="1" smtClean="0"/>
              <a:t>Michielssen</a:t>
            </a:r>
            <a:r>
              <a:rPr lang="en-US" sz="2400" dirty="0" smtClean="0"/>
              <a:t>, U. </a:t>
            </a:r>
            <a:r>
              <a:rPr lang="en-US" sz="2400" dirty="0" err="1" smtClean="0"/>
              <a:t>Ravaioli</a:t>
            </a:r>
            <a:r>
              <a:rPr lang="en-US" sz="2400" dirty="0" smtClean="0"/>
              <a:t>, Pearson Prentice Hall, 2010.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3528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References</a:t>
            </a:r>
          </a:p>
        </p:txBody>
      </p:sp>
      <p:pic>
        <p:nvPicPr>
          <p:cNvPr id="14338" name="Picture 2" descr="http://vig-fp.prenhall.com/bigcovers/01321393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762000"/>
            <a:ext cx="2779889" cy="3048000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7753350" cy="175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382000" cy="3352800"/>
          </a:xfrm>
        </p:spPr>
        <p:txBody>
          <a:bodyPr/>
          <a:lstStyle/>
          <a:p>
            <a:r>
              <a:rPr lang="en-US" dirty="0" smtClean="0"/>
              <a:t> Assigned weekly</a:t>
            </a:r>
          </a:p>
          <a:p>
            <a:r>
              <a:rPr lang="en-US" dirty="0" smtClean="0"/>
              <a:t> Due 2131 Kemper by 12pm on Tuesday</a:t>
            </a:r>
          </a:p>
          <a:p>
            <a:r>
              <a:rPr lang="en-US" dirty="0" smtClean="0"/>
              <a:t> Working in groups is encouraged, </a:t>
            </a:r>
            <a:r>
              <a:rPr lang="en-US" b="1" dirty="0" smtClean="0"/>
              <a:t>BUT</a:t>
            </a:r>
          </a:p>
          <a:p>
            <a:pPr lvl="1"/>
            <a:r>
              <a:rPr lang="en-US" b="1" dirty="0" smtClean="0"/>
              <a:t>Make sure the solution you submit is your own!</a:t>
            </a:r>
          </a:p>
          <a:p>
            <a:pPr lvl="1"/>
            <a:r>
              <a:rPr lang="en-US" b="1" dirty="0" smtClean="0"/>
              <a:t>Write the names of all individuals with whom you worked at the top of your assignment.</a:t>
            </a:r>
          </a:p>
          <a:p>
            <a:pPr lvl="1"/>
            <a:r>
              <a:rPr lang="en-US" b="1" dirty="0" smtClean="0"/>
              <a:t>Limit the group size less than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00800" y="1295400"/>
            <a:ext cx="1981200" cy="838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10 %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000" b="1" dirty="0" smtClean="0"/>
              <a:t>Homework assignments are designed to help you progress through the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5923002"/>
            <a:ext cx="7924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Late homework will NOT be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715000" cy="2667000"/>
          </a:xfrm>
        </p:spPr>
        <p:txBody>
          <a:bodyPr/>
          <a:lstStyle/>
          <a:p>
            <a:r>
              <a:rPr lang="en-US" dirty="0" smtClean="0"/>
              <a:t> 2 mid-terms and 1 final</a:t>
            </a:r>
          </a:p>
          <a:p>
            <a:r>
              <a:rPr lang="en-US" dirty="0" smtClean="0"/>
              <a:t> Time and location TBA</a:t>
            </a:r>
          </a:p>
          <a:p>
            <a:r>
              <a:rPr lang="en-US" dirty="0" smtClean="0"/>
              <a:t> No textbooks, no notes, no calculators</a:t>
            </a:r>
          </a:p>
          <a:p>
            <a:r>
              <a:rPr lang="en-US" dirty="0" smtClean="0"/>
              <a:t>  A formula sheet will be provide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24600" y="990600"/>
            <a:ext cx="1981200" cy="1752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5000" b="1" kern="0" dirty="0" smtClean="0">
                <a:solidFill>
                  <a:srgbClr val="0033CC"/>
                </a:solidFill>
                <a:latin typeface="+mn-lt"/>
              </a:rPr>
              <a:t>3</a:t>
            </a:r>
            <a:r>
              <a:rPr kumimoji="0" 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5000" b="1" kern="0" dirty="0" smtClean="0">
                <a:solidFill>
                  <a:srgbClr val="0033CC"/>
                </a:solidFill>
                <a:latin typeface="+mn-lt"/>
              </a:rPr>
              <a:t>each</a:t>
            </a:r>
            <a:endParaRPr kumimoji="0" lang="en-US" sz="50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505200"/>
            <a:ext cx="838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Make-up exams will be provided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With a 15% penalty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kern="0" dirty="0" smtClean="0">
                <a:latin typeface="+mn-lt"/>
              </a:rPr>
              <a:t>Problems will be different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kern="0" dirty="0" smtClean="0">
                <a:latin typeface="+mn-lt"/>
              </a:rPr>
              <a:t>Will cover additional materials between the original and the make-up exam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 Must be filed with the instructor within one week after the homework/exam is returned.</a:t>
            </a:r>
          </a:p>
          <a:p>
            <a:pPr lvl="1"/>
            <a:r>
              <a:rPr lang="en-US" sz="2800" b="1" dirty="0" smtClean="0"/>
              <a:t>3 days</a:t>
            </a:r>
            <a:r>
              <a:rPr lang="en-US" sz="2800" dirty="0" smtClean="0"/>
              <a:t> for the final.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 Do not mark on the original homework/exam. Make a photocopy.</a:t>
            </a:r>
          </a:p>
          <a:p>
            <a:endParaRPr lang="en-US" sz="3200" dirty="0" smtClean="0"/>
          </a:p>
          <a:p>
            <a:r>
              <a:rPr lang="en-US" sz="3200" dirty="0" smtClean="0"/>
              <a:t> We will keep a photocopy of all exams.</a:t>
            </a:r>
          </a:p>
          <a:p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Cheating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Following actions are considered cheating:</a:t>
            </a:r>
          </a:p>
          <a:p>
            <a:pPr lvl="1"/>
            <a:r>
              <a:rPr lang="en-US" dirty="0" smtClean="0"/>
              <a:t>Submitting homework solutions which are not your own. While we encourage you to work together, your work should not be a copy of your partner's.</a:t>
            </a:r>
          </a:p>
          <a:p>
            <a:pPr lvl="1"/>
            <a:r>
              <a:rPr lang="en-US" dirty="0" smtClean="0"/>
              <a:t>Sharing results or notes during exams.</a:t>
            </a:r>
          </a:p>
          <a:p>
            <a:pPr lvl="1"/>
            <a:r>
              <a:rPr lang="en-US" dirty="0" smtClean="0"/>
              <a:t>Using notes (hardcopy or electronic) during exams.</a:t>
            </a:r>
          </a:p>
          <a:p>
            <a:pPr lvl="1"/>
            <a:r>
              <a:rPr lang="en-US" dirty="0" smtClean="0"/>
              <a:t>Continuing work on your exam after we have called for papers.</a:t>
            </a:r>
          </a:p>
          <a:p>
            <a:pPr lvl="1"/>
            <a:r>
              <a:rPr lang="en-US" dirty="0" smtClean="0"/>
              <a:t>Requesting a </a:t>
            </a:r>
            <a:r>
              <a:rPr lang="en-US" dirty="0" err="1" smtClean="0"/>
              <a:t>regrade</a:t>
            </a:r>
            <a:r>
              <a:rPr lang="en-US" dirty="0" smtClean="0"/>
              <a:t> on an exam that has been altered.</a:t>
            </a:r>
          </a:p>
          <a:p>
            <a:r>
              <a:rPr lang="en-US" dirty="0" smtClean="0"/>
              <a:t> You will receive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for the homework/exam and may receive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for the course if found cheating.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– Office Hours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953000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Don’t let yourself fall behind!</a:t>
            </a:r>
            <a:r>
              <a:rPr lang="en-US" sz="4400" b="1" dirty="0" smtClean="0">
                <a:solidFill>
                  <a:srgbClr val="0033CC"/>
                </a:solidFill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600200"/>
          <a:ext cx="7848600" cy="2895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4200"/>
                <a:gridCol w="4724400"/>
              </a:tblGrid>
              <a:tr h="12081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Xiaoguang “Leo” Liu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Tuesday:</a:t>
                      </a:r>
                      <a:r>
                        <a:rPr lang="en-US" sz="2000" baseline="0" dirty="0" smtClean="0"/>
                        <a:t>  8-10 pm in 3169 Kemper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Wednesday: 4-5 pm in 3169 Kemper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By appointment 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Stevan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Djordjevic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1" dirty="0" smtClean="0"/>
                        <a:t> Monday: 6-7:30</a:t>
                      </a:r>
                      <a:r>
                        <a:rPr lang="en-US" sz="2000" b="1" baseline="0" dirty="0" smtClean="0"/>
                        <a:t> pm in 1127 Kemper</a:t>
                      </a:r>
                      <a:endParaRPr lang="en-US" sz="2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Runxiang</a:t>
                      </a:r>
                      <a:r>
                        <a:rPr lang="en-US" sz="2400" b="1" dirty="0" smtClean="0"/>
                        <a:t> Yu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1" dirty="0" smtClean="0"/>
                        <a:t> Friday:</a:t>
                      </a:r>
                      <a:r>
                        <a:rPr lang="en-US" sz="2000" b="1" baseline="0" dirty="0" smtClean="0"/>
                        <a:t> 4-5:30 pm in 1127 Kemper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Student with disability need to register with the Student Disability Center (</a:t>
            </a:r>
            <a:r>
              <a:rPr lang="en-US" dirty="0" smtClean="0">
                <a:hlinkClick r:id="rId2"/>
              </a:rPr>
              <a:t>http://sdc.ucdavis.edu/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Talk with the instructor within the first week of class</a:t>
            </a:r>
          </a:p>
          <a:p>
            <a:r>
              <a:rPr lang="en-US" dirty="0" smtClean="0"/>
              <a:t>Course Website:</a:t>
            </a:r>
          </a:p>
          <a:p>
            <a:pPr lvl="1"/>
            <a:r>
              <a:rPr lang="en-US" dirty="0" err="1" smtClean="0"/>
              <a:t>SmartSite</a:t>
            </a:r>
            <a:endParaRPr lang="en-US" dirty="0" smtClean="0"/>
          </a:p>
          <a:p>
            <a:pPr lvl="1"/>
            <a:r>
              <a:rPr lang="en-US" dirty="0" smtClean="0"/>
              <a:t>Alternative website: </a:t>
            </a:r>
            <a:r>
              <a:rPr lang="en-US" dirty="0" smtClean="0">
                <a:hlinkClick r:id="rId3"/>
              </a:rPr>
              <a:t>http://ucdart.net/Teaching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smtClean="0"/>
              <a:t>Questions?</a:t>
            </a:r>
            <a:endParaRPr lang="en-US" sz="5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762000"/>
          </a:xfrm>
        </p:spPr>
        <p:txBody>
          <a:bodyPr/>
          <a:lstStyle/>
          <a:p>
            <a:r>
              <a:rPr lang="en-US" dirty="0" smtClean="0"/>
              <a:t> What does Electromagnetics study?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371600"/>
            <a:ext cx="2438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Electric charges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2438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Electric field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371600"/>
            <a:ext cx="24384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Magnetic field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2590800"/>
            <a:ext cx="18288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Current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1828800"/>
            <a:ext cx="2438400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Electromagnetic wave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2667000"/>
            <a:ext cx="19812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Radiation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29718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 and many more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35814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smtClean="0">
                <a:solidFill>
                  <a:srgbClr val="FF0000"/>
                </a:solidFill>
              </a:rPr>
              <a:t>Can you think of some examples in which electromagnetics is involved?</a:t>
            </a:r>
            <a:endParaRPr lang="en-US" sz="4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666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DP Blue</vt:lpstr>
      <vt:lpstr>EEC 130A Introductory Electromagnetics I</vt:lpstr>
      <vt:lpstr>Textbooks</vt:lpstr>
      <vt:lpstr>Homework</vt:lpstr>
      <vt:lpstr>Exams</vt:lpstr>
      <vt:lpstr>Regrade</vt:lpstr>
      <vt:lpstr>No Cheating Please</vt:lpstr>
      <vt:lpstr>Getting Help – Office Hours</vt:lpstr>
      <vt:lpstr>Misc</vt:lpstr>
      <vt:lpstr>Introduction</vt:lpstr>
      <vt:lpstr>Electromagnetics in a Ink-jetPrinter</vt:lpstr>
      <vt:lpstr>Electromagnetics in a Satellite</vt:lpstr>
      <vt:lpstr>Electromagnetics in Microwave Oven</vt:lpstr>
      <vt:lpstr>Electromagnetics in Mass Spectrometer</vt:lpstr>
      <vt:lpstr>Maxwell’s Equation</vt:lpstr>
      <vt:lpstr>Course Outline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92</cp:revision>
  <dcterms:created xsi:type="dcterms:W3CDTF">2008-06-11T02:58:06Z</dcterms:created>
  <dcterms:modified xsi:type="dcterms:W3CDTF">2012-01-11T03:19:14Z</dcterms:modified>
</cp:coreProperties>
</file>