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25" r:id="rId3"/>
    <p:sldId id="326" r:id="rId4"/>
    <p:sldId id="327" r:id="rId5"/>
    <p:sldId id="343" r:id="rId6"/>
    <p:sldId id="329" r:id="rId7"/>
    <p:sldId id="345" r:id="rId8"/>
    <p:sldId id="351" r:id="rId9"/>
    <p:sldId id="352" r:id="rId10"/>
    <p:sldId id="342" r:id="rId11"/>
    <p:sldId id="346" r:id="rId12"/>
    <p:sldId id="347" r:id="rId13"/>
    <p:sldId id="348" r:id="rId14"/>
    <p:sldId id="349" r:id="rId15"/>
    <p:sldId id="330" r:id="rId16"/>
    <p:sldId id="350" r:id="rId1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CC"/>
    <a:srgbClr val="324664"/>
    <a:srgbClr val="5781BB"/>
    <a:srgbClr val="415F8A"/>
    <a:srgbClr val="006699"/>
    <a:srgbClr val="0066CC"/>
    <a:srgbClr val="3366CC"/>
    <a:srgbClr val="FF33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71" autoAdjust="0"/>
    <p:restoredTop sz="61685" autoAdjust="0"/>
  </p:normalViewPr>
  <p:slideViewPr>
    <p:cSldViewPr>
      <p:cViewPr>
        <p:scale>
          <a:sx n="66" d="100"/>
          <a:sy n="66" d="100"/>
        </p:scale>
        <p:origin x="-918" y="852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B2278D-6C9E-4DCD-982B-B9C05E3F76E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E2727D-E116-4961-916E-83651410E4F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For reactive</a:t>
            </a:r>
            <a:r>
              <a:rPr lang="en-US" baseline="0" dirty="0" smtClean="0"/>
              <a:t> loads, the magnitude of the reflection coefficient is always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A06F-91AB-40C3-BF1C-5E84CCA587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. For complex number z, |z|^2=z x z*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A06F-91AB-40C3-BF1C-5E84CCA587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1/21/2012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1/21/2012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Winter 2012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Lecture 4</a:t>
            </a:r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Coefficient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841179" cy="276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685800"/>
            <a:ext cx="4267200" cy="283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953000" y="3886200"/>
            <a:ext cx="3883114" cy="58477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l-GR" sz="3200" b="1" dirty="0" smtClean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Γ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real or complex?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27753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Wave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r="19308"/>
          <a:stretch>
            <a:fillRect/>
          </a:stretch>
        </p:blipFill>
        <p:spPr bwMode="auto">
          <a:xfrm>
            <a:off x="381000" y="1371600"/>
            <a:ext cx="310341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32202" t="36364"/>
          <a:stretch>
            <a:fillRect/>
          </a:stretch>
        </p:blipFill>
        <p:spPr>
          <a:xfrm>
            <a:off x="228600" y="3657600"/>
            <a:ext cx="3116943" cy="1219200"/>
          </a:xfr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41673" r="29913" b="72727"/>
          <a:stretch>
            <a:fillRect/>
          </a:stretch>
        </p:blipFill>
        <p:spPr bwMode="auto">
          <a:xfrm>
            <a:off x="1981200" y="2743200"/>
            <a:ext cx="18288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 bwMode="auto">
          <a:xfrm rot="5400000">
            <a:off x="952500" y="2857500"/>
            <a:ext cx="1066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Content Placeholder 5" descr="2.14.tiff"/>
          <p:cNvPicPr>
            <a:picLocks noChangeAspect="1"/>
          </p:cNvPicPr>
          <p:nvPr/>
        </p:nvPicPr>
        <p:blipFill>
          <a:blip r:embed="rId4" cstate="print"/>
          <a:srcRect l="1045" r="-6161" b="17374"/>
          <a:stretch>
            <a:fillRect/>
          </a:stretch>
        </p:blipFill>
        <p:spPr bwMode="auto">
          <a:xfrm>
            <a:off x="4038600" y="838200"/>
            <a:ext cx="4800600" cy="545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715000"/>
            <a:ext cx="3810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57808" y="5029200"/>
            <a:ext cx="3565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Voltage </a:t>
            </a:r>
            <a:r>
              <a:rPr lang="en-US" b="1" dirty="0">
                <a:solidFill>
                  <a:srgbClr val="FF0000"/>
                </a:solidFill>
                <a:latin typeface="Tw Cen MT" pitchFamily="34" charset="0"/>
              </a:rPr>
              <a:t>Standing Wave 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Ratio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(VSWR)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838200"/>
            <a:ext cx="3783013" cy="5257800"/>
          </a:xfrm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410200" y="1066800"/>
            <a:ext cx="225863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w Cen MT" pitchFamily="34" charset="0"/>
              </a:rPr>
              <a:t>VSWR =1</a:t>
            </a:r>
            <a:endParaRPr lang="en-US" sz="3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326043" y="2819400"/>
            <a:ext cx="242694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w Cen MT" pitchFamily="34" charset="0"/>
              </a:rPr>
              <a:t>VSWR =</a:t>
            </a:r>
            <a:r>
              <a:rPr lang="en-US" sz="3400" b="1" dirty="0" smtClean="0">
                <a:solidFill>
                  <a:srgbClr val="FF0000"/>
                </a:solidFill>
                <a:latin typeface="宋体"/>
                <a:ea typeface="宋体"/>
              </a:rPr>
              <a:t>∞</a:t>
            </a:r>
            <a:endParaRPr lang="en-US" sz="3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216237" y="4648200"/>
            <a:ext cx="264655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w Cen MT" pitchFamily="34" charset="0"/>
              </a:rPr>
              <a:t>VSWR =</a:t>
            </a:r>
            <a:r>
              <a:rPr lang="en-US" sz="3400" b="1" dirty="0" smtClean="0">
                <a:solidFill>
                  <a:srgbClr val="FF0000"/>
                </a:solidFill>
                <a:latin typeface="宋体"/>
                <a:ea typeface="宋体"/>
              </a:rPr>
              <a:t> ∞</a:t>
            </a:r>
            <a:endParaRPr lang="en-US" sz="3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4191000" y="5257800"/>
            <a:ext cx="4724400" cy="113877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w Cen MT" pitchFamily="34" charset="0"/>
              </a:rPr>
              <a:t>VSWR is a measure of matching</a:t>
            </a:r>
            <a:endParaRPr lang="en-US" sz="3400" b="1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Datasheet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4343400" cy="561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4295247" cy="448627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flipH="1">
            <a:off x="3429000" y="1600200"/>
            <a:ext cx="990600" cy="1828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905000" y="3429000"/>
            <a:ext cx="1524000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 flipV="1">
            <a:off x="3429000" y="5334000"/>
            <a:ext cx="99060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343400" y="62484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http://www.minicircuits.com/pdfs/BFCN-1445+.pdf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VSWR -- Mathematics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602482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t="62500"/>
          <a:stretch>
            <a:fillRect/>
          </a:stretch>
        </p:blipFill>
        <p:spPr bwMode="auto">
          <a:xfrm>
            <a:off x="762000" y="3962400"/>
            <a:ext cx="7342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 t="51932"/>
          <a:stretch>
            <a:fillRect/>
          </a:stretch>
        </p:blipFill>
        <p:spPr bwMode="auto">
          <a:xfrm>
            <a:off x="685800" y="4800600"/>
            <a:ext cx="75033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457200" y="5105400"/>
            <a:ext cx="4191000" cy="12003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When voltage is a maximum, current is a minimum, and vice versa</a:t>
            </a:r>
          </a:p>
        </p:txBody>
      </p:sp>
      <p:pic>
        <p:nvPicPr>
          <p:cNvPr id="9" name="Picture 12" descr="statem.tif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74673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2.14.tiff"/>
          <p:cNvPicPr>
            <a:picLocks noChangeAspect="1"/>
          </p:cNvPicPr>
          <p:nvPr/>
        </p:nvPicPr>
        <p:blipFill>
          <a:blip r:embed="rId3" cstate="print"/>
          <a:srcRect l="3460" r="-3340" b="23457"/>
          <a:stretch>
            <a:fillRect/>
          </a:stretch>
        </p:blipFill>
        <p:spPr bwMode="auto">
          <a:xfrm>
            <a:off x="4876800" y="1676400"/>
            <a:ext cx="426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eq2.71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038600"/>
            <a:ext cx="3444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 t="62500" r="14008"/>
          <a:stretch>
            <a:fillRect/>
          </a:stretch>
        </p:blipFill>
        <p:spPr bwMode="auto">
          <a:xfrm>
            <a:off x="304800" y="22860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 t="51932" r="14821" b="6008"/>
          <a:stretch>
            <a:fillRect/>
          </a:stretch>
        </p:blipFill>
        <p:spPr bwMode="auto">
          <a:xfrm>
            <a:off x="304800" y="28194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81000" y="3429000"/>
            <a:ext cx="34067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Voltage magnitude is maximum </a:t>
            </a:r>
          </a:p>
          <a:p>
            <a:r>
              <a:rPr lang="en-US" sz="2400" dirty="0">
                <a:latin typeface="+mn-lt"/>
              </a:rPr>
              <a:t>    </a:t>
            </a:r>
          </a:p>
          <a:p>
            <a:r>
              <a:rPr lang="en-US" sz="2400" dirty="0">
                <a:latin typeface="+mn-lt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/>
              <a:t>Mid-term exam:  </a:t>
            </a:r>
            <a:r>
              <a:rPr lang="en-US" sz="3600" b="1" dirty="0" smtClean="0">
                <a:solidFill>
                  <a:srgbClr val="FF0000"/>
                </a:solidFill>
              </a:rPr>
              <a:t>Tuesday, </a:t>
            </a:r>
            <a:r>
              <a:rPr lang="en-US" sz="3600" b="1" dirty="0" smtClean="0">
                <a:solidFill>
                  <a:srgbClr val="FF0000"/>
                </a:solidFill>
              </a:rPr>
              <a:t>Feb</a:t>
            </a:r>
            <a:r>
              <a:rPr lang="en-US" sz="3600" b="1" dirty="0" smtClean="0">
                <a:solidFill>
                  <a:srgbClr val="FF0000"/>
                </a:solidFill>
              </a:rPr>
              <a:t>. 7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th</a:t>
            </a:r>
          </a:p>
          <a:p>
            <a:pPr lvl="1"/>
            <a:r>
              <a:rPr lang="en-US" dirty="0" smtClean="0"/>
              <a:t>Lecture notes, homework solutions and practice problems will be available by Jan. 31</a:t>
            </a:r>
          </a:p>
          <a:p>
            <a:pPr lvl="1"/>
            <a:r>
              <a:rPr lang="en-US" dirty="0" smtClean="0"/>
              <a:t>A tentative formula sheet will be distributed by next lecture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3600" dirty="0" smtClean="0"/>
              <a:t>Final exam schedule 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3600" dirty="0" smtClean="0"/>
              <a:t>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3352800"/>
          </a:xfrm>
        </p:spPr>
        <p:txBody>
          <a:bodyPr/>
          <a:lstStyle/>
          <a:p>
            <a:r>
              <a:rPr lang="en-US" sz="3200" dirty="0" smtClean="0"/>
              <a:t> Review</a:t>
            </a:r>
          </a:p>
          <a:p>
            <a:endParaRPr lang="en-US" sz="3200" dirty="0" smtClean="0"/>
          </a:p>
          <a:p>
            <a:r>
              <a:rPr lang="en-US" sz="3200" dirty="0" smtClean="0"/>
              <a:t> General considerations for transmission lines</a:t>
            </a:r>
          </a:p>
          <a:p>
            <a:endParaRPr lang="en-US" sz="3200" dirty="0" smtClean="0"/>
          </a:p>
          <a:p>
            <a:r>
              <a:rPr lang="en-US" sz="3200" dirty="0" smtClean="0"/>
              <a:t> Typical transmission line examples</a:t>
            </a:r>
          </a:p>
          <a:p>
            <a:endParaRPr lang="en-US" sz="3200" dirty="0" smtClean="0"/>
          </a:p>
          <a:p>
            <a:r>
              <a:rPr lang="en-US" sz="3200" dirty="0" smtClean="0"/>
              <a:t> Reflection coefficient and standing wave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Telegrapher’s Equations</a:t>
            </a:r>
          </a:p>
          <a:p>
            <a:endParaRPr lang="en-US" dirty="0" smtClean="0"/>
          </a:p>
          <a:p>
            <a:r>
              <a:rPr lang="en-US" dirty="0" smtClean="0"/>
              <a:t> Wave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Characteristic Impedance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Reflections coefficient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838200"/>
            <a:ext cx="3124200" cy="137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397059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514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3581400"/>
            <a:ext cx="33051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 l="4545" t="61364" r="5114" b="15909"/>
          <a:stretch>
            <a:fillRect/>
          </a:stretch>
        </p:blipFill>
        <p:spPr bwMode="auto">
          <a:xfrm>
            <a:off x="533400" y="4953000"/>
            <a:ext cx="4846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print"/>
          <a:srcRect r="30789" b="30081"/>
          <a:stretch>
            <a:fillRect/>
          </a:stretch>
        </p:blipFill>
        <p:spPr bwMode="auto">
          <a:xfrm>
            <a:off x="5638800" y="5181600"/>
            <a:ext cx="2590800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Transmission 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454728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57800" y="685800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Attenuation Constant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219200"/>
            <a:ext cx="242252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10200" y="1981200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Propagation Constant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478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Complex Propagation Constant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 bwMode="auto">
          <a:xfrm flipH="1">
            <a:off x="6858000" y="1147465"/>
            <a:ext cx="55863" cy="2241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7772400" y="1828800"/>
            <a:ext cx="96536" cy="233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434975" y="22209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If</a:t>
            </a:r>
            <a:r>
              <a:rPr lang="en-US" dirty="0">
                <a:latin typeface="Tw Cen MT" pitchFamily="34" charset="0"/>
              </a:rPr>
              <a:t> </a:t>
            </a:r>
          </a:p>
        </p:txBody>
      </p:sp>
      <p:pic>
        <p:nvPicPr>
          <p:cNvPr id="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14400" y="2286000"/>
            <a:ext cx="2349500" cy="263525"/>
          </a:xfr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 l="22604" r="18624" b="89131"/>
          <a:stretch>
            <a:fillRect/>
          </a:stretch>
        </p:blipFill>
        <p:spPr bwMode="auto">
          <a:xfrm>
            <a:off x="381000" y="3276600"/>
            <a:ext cx="47548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457200" y="2743200"/>
            <a:ext cx="70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Then: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 l="13563" t="28261" r="12596" b="47826"/>
          <a:stretch>
            <a:fillRect/>
          </a:stretch>
        </p:blipFill>
        <p:spPr bwMode="auto">
          <a:xfrm>
            <a:off x="609600" y="4038600"/>
            <a:ext cx="373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/>
          <a:srcRect l="13563" t="78261" r="12596"/>
          <a:stretch>
            <a:fillRect/>
          </a:stretch>
        </p:blipFill>
        <p:spPr bwMode="auto">
          <a:xfrm>
            <a:off x="533400" y="53340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 b="46135"/>
          <a:stretch>
            <a:fillRect/>
          </a:stretch>
        </p:blipFill>
        <p:spPr bwMode="auto">
          <a:xfrm>
            <a:off x="5486400" y="3429000"/>
            <a:ext cx="2147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04800" y="4876800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Characteristic Impedance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4114800"/>
            <a:ext cx="23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Phase velocity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/>
          <a:srcRect t="52120"/>
          <a:stretch>
            <a:fillRect/>
          </a:stretch>
        </p:blipFill>
        <p:spPr bwMode="auto">
          <a:xfrm>
            <a:off x="5562600" y="4495800"/>
            <a:ext cx="2147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4953000" y="2971800"/>
            <a:ext cx="189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Wavelength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3999" y="5257800"/>
            <a:ext cx="35136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Transmission 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67000"/>
            <a:ext cx="6477000" cy="369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r="-5155" b="71391"/>
          <a:stretch>
            <a:fillRect/>
          </a:stretch>
        </p:blipFill>
        <p:spPr>
          <a:xfrm>
            <a:off x="1066800" y="762000"/>
            <a:ext cx="7772400" cy="17628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1/21/2012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077200" cy="55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685800" y="1066800"/>
            <a:ext cx="1996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in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dielectric: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838200" y="1524000"/>
            <a:ext cx="17924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+mn-lt"/>
              </a:rPr>
              <a:t>microstrip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990600"/>
            <a:ext cx="1036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11509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 cstate="print"/>
          <a:srcRect l="10440" r="19054" b="89860"/>
          <a:stretch>
            <a:fillRect/>
          </a:stretch>
        </p:blipFill>
        <p:spPr bwMode="auto">
          <a:xfrm>
            <a:off x="304799" y="2362200"/>
            <a:ext cx="49530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 b="30435"/>
          <a:stretch>
            <a:fillRect/>
          </a:stretch>
        </p:blipFill>
        <p:spPr>
          <a:xfrm>
            <a:off x="5257800" y="914400"/>
            <a:ext cx="3092450" cy="4419600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Microstrip</a:t>
            </a:r>
            <a:r>
              <a:rPr lang="en-US" dirty="0" smtClean="0"/>
              <a:t> Line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 l="19713" t="69565" r="16222"/>
          <a:stretch>
            <a:fillRect/>
          </a:stretch>
        </p:blipFill>
        <p:spPr bwMode="auto">
          <a:xfrm>
            <a:off x="5486400" y="3657600"/>
            <a:ext cx="2819400" cy="275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685800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Phase velocity </a:t>
            </a:r>
            <a:endParaRPr lang="en-US" sz="2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 l="39205" t="23900" r="38636" b="66805"/>
          <a:stretch>
            <a:fillRect/>
          </a:stretch>
        </p:blipFill>
        <p:spPr bwMode="auto">
          <a:xfrm>
            <a:off x="1828800" y="3352800"/>
            <a:ext cx="15566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47801" r="21146" b="25643"/>
          <a:stretch>
            <a:fillRect/>
          </a:stretch>
        </p:blipFill>
        <p:spPr bwMode="auto">
          <a:xfrm>
            <a:off x="838200" y="43434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 l="5037" t="43750" r="14376"/>
          <a:stretch>
            <a:fillRect/>
          </a:stretch>
        </p:blipFill>
        <p:spPr bwMode="auto">
          <a:xfrm>
            <a:off x="304800" y="838200"/>
            <a:ext cx="44958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05000"/>
            <a:ext cx="12922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590800"/>
            <a:ext cx="3025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648200" y="762000"/>
            <a:ext cx="4276725" cy="2895600"/>
          </a:xfrm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7" cstate="print"/>
          <a:srcRect b="12195"/>
          <a:stretch>
            <a:fillRect/>
          </a:stretch>
        </p:blipFill>
        <p:spPr bwMode="auto">
          <a:xfrm>
            <a:off x="5181600" y="3657600"/>
            <a:ext cx="3444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Impedance (Lossless)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267</Words>
  <Application>Microsoft Office PowerPoint</Application>
  <PresentationFormat>On-screen Show (4:3)</PresentationFormat>
  <Paragraphs>106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DP Blue</vt:lpstr>
      <vt:lpstr>EEC 130A Introductory Electromagnetics I</vt:lpstr>
      <vt:lpstr>Announcement</vt:lpstr>
      <vt:lpstr>Today’s Topics</vt:lpstr>
      <vt:lpstr>Review</vt:lpstr>
      <vt:lpstr>Lossless Transmission Lines</vt:lpstr>
      <vt:lpstr>Typical Transmission Lines</vt:lpstr>
      <vt:lpstr>Continued.</vt:lpstr>
      <vt:lpstr>Microstrip Line</vt:lpstr>
      <vt:lpstr>Characteristic Impedance (Lossless)</vt:lpstr>
      <vt:lpstr>Reflection Coefficient</vt:lpstr>
      <vt:lpstr>A Few Examples</vt:lpstr>
      <vt:lpstr>Standing Wave</vt:lpstr>
      <vt:lpstr>Some Special Cases</vt:lpstr>
      <vt:lpstr>A Real Datasheet</vt:lpstr>
      <vt:lpstr>VSWR -- Mathematics</vt:lpstr>
      <vt:lpstr>Continued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z3phyr</cp:lastModifiedBy>
  <cp:revision>96</cp:revision>
  <dcterms:created xsi:type="dcterms:W3CDTF">2008-06-11T02:58:06Z</dcterms:created>
  <dcterms:modified xsi:type="dcterms:W3CDTF">2012-01-22T04:18:28Z</dcterms:modified>
</cp:coreProperties>
</file>