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14" r:id="rId2"/>
    <p:sldId id="322" r:id="rId3"/>
    <p:sldId id="323" r:id="rId4"/>
    <p:sldId id="327" r:id="rId5"/>
    <p:sldId id="324" r:id="rId6"/>
    <p:sldId id="325" r:id="rId7"/>
    <p:sldId id="328" r:id="rId8"/>
    <p:sldId id="329" r:id="rId9"/>
  </p:sldIdLst>
  <p:sldSz cx="9144000" cy="6858000" type="screen4x3"/>
  <p:notesSz cx="7099300" cy="102346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FCC"/>
    <a:srgbClr val="324664"/>
    <a:srgbClr val="5781BB"/>
    <a:srgbClr val="415F8A"/>
    <a:srgbClr val="006699"/>
    <a:srgbClr val="0066CC"/>
    <a:srgbClr val="3366CC"/>
    <a:srgbClr val="FF3300"/>
    <a:srgbClr val="0000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071" autoAdjust="0"/>
    <p:restoredTop sz="94638" autoAdjust="0"/>
  </p:normalViewPr>
  <p:slideViewPr>
    <p:cSldViewPr>
      <p:cViewPr>
        <p:scale>
          <a:sx n="66" d="100"/>
          <a:sy n="66" d="100"/>
        </p:scale>
        <p:origin x="-2184" y="-1080"/>
      </p:cViewPr>
      <p:guideLst>
        <p:guide orient="horz" pos="3696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88" y="-84"/>
      </p:cViewPr>
      <p:guideLst>
        <p:guide orient="horz" pos="3224"/>
        <p:guide pos="2236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7137" cy="511731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0506" y="1"/>
            <a:ext cx="3077137" cy="511731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r">
              <a:defRPr sz="1200"/>
            </a:lvl1pPr>
          </a:lstStyle>
          <a:p>
            <a:fld id="{C2573F12-E860-4F0C-B3EF-8D1540C17463}" type="datetimeFigureOut">
              <a:rPr lang="en-US" smtClean="0"/>
              <a:pPr/>
              <a:t>1/25/2012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238"/>
            <a:ext cx="3077137" cy="511731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0506" y="9721238"/>
            <a:ext cx="3077137" cy="511731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r">
              <a:defRPr sz="1200"/>
            </a:lvl1pPr>
          </a:lstStyle>
          <a:p>
            <a:fld id="{82F6EC89-EFC7-4D94-B2AC-1C1A9AC55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5" y="1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1" y="4861442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107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5" y="9721107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0A5A06F-91AB-40C3-BF1C-5E84CCA587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05E1D5-9A74-45BA-8F63-9AA4FE85CBA3}" type="datetime1">
              <a:rPr lang="en-US" smtClean="0"/>
              <a:pPr/>
              <a:t>1/25/2012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A2CD36-CEB2-416E-8742-1CB8CE86D7A9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609600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382000" cy="3733800"/>
          </a:xfrm>
        </p:spPr>
        <p:txBody>
          <a:bodyPr/>
          <a:lstStyle>
            <a:lvl1pPr>
              <a:buFont typeface="Wingdings" pitchFamily="2" charset="2"/>
              <a:buChar char="q"/>
              <a:defRPr>
                <a:solidFill>
                  <a:schemeClr val="tx1"/>
                </a:solidFill>
              </a:defRPr>
            </a:lvl1pPr>
            <a:lvl2pPr>
              <a:buFont typeface="Arial" pitchFamily="34" charset="0"/>
              <a:buChar char="–"/>
              <a:defRPr>
                <a:solidFill>
                  <a:schemeClr val="tx1"/>
                </a:solidFill>
              </a:defRPr>
            </a:lvl2pPr>
            <a:lvl3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3pPr>
            <a:lvl4pPr>
              <a:buFont typeface="Wingdings" pitchFamily="2" charset="2"/>
              <a:buChar char="q"/>
              <a:defRPr>
                <a:solidFill>
                  <a:schemeClr val="tx1"/>
                </a:solidFill>
              </a:defRPr>
            </a:lvl4pPr>
            <a:lvl5pPr>
              <a:buFont typeface="Wingdings" pitchFamily="2" charset="2"/>
              <a:buChar char="q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FD1EED-3E06-4D45-90C9-1D70152E9989}" type="datetime1">
              <a:rPr lang="en-US" smtClean="0"/>
              <a:pPr/>
              <a:t>1/25/2012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838E2F-DF4C-46D0-9F38-7274985EB77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9BA586-FB38-4F03-9775-AC7D9CB048B7}" type="datetime1">
              <a:rPr lang="en-US" smtClean="0"/>
              <a:pPr/>
              <a:t>1/25/2012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3DD565-670B-4D23-8FC4-20DAA902DD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5867400" cy="6858000"/>
          </a:xfrm>
          <a:prstGeom prst="rect">
            <a:avLst/>
          </a:prstGeom>
          <a:solidFill>
            <a:srgbClr val="5781B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3962400" y="0"/>
            <a:ext cx="914400" cy="6858000"/>
          </a:xfrm>
          <a:prstGeom prst="rect">
            <a:avLst/>
          </a:prstGeom>
          <a:solidFill>
            <a:srgbClr val="415F8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876800" y="0"/>
            <a:ext cx="4267200" cy="6858000"/>
          </a:xfrm>
          <a:prstGeom prst="rect">
            <a:avLst/>
          </a:prstGeom>
          <a:solidFill>
            <a:srgbClr val="3246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152400" y="685800"/>
            <a:ext cx="8839200" cy="5791200"/>
          </a:xfrm>
          <a:prstGeom prst="rect">
            <a:avLst/>
          </a:prstGeom>
          <a:solidFill>
            <a:schemeClr val="bg1"/>
          </a:solidFill>
          <a:ln w="28575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2209800"/>
            <a:ext cx="8382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31920" y="6534150"/>
            <a:ext cx="990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0C85F40C-2E54-40FD-9651-92F4DBE95AD3}" type="datetime1">
              <a:rPr lang="en-US" smtClean="0"/>
              <a:pPr/>
              <a:t>1/25/2012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534150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E0A743A3-CC2A-4BE6-ACFB-E73BD3514A4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371600"/>
            <a:ext cx="845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3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0.png"/><Relationship Id="rId10" Type="http://schemas.openxmlformats.org/officeDocument/2006/relationships/oleObject" Target="../embeddings/oleObject5.bin"/><Relationship Id="rId4" Type="http://schemas.openxmlformats.org/officeDocument/2006/relationships/image" Target="../media/image9.png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6.bin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EEC 130A Introductory Electromagnetics I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rgbClr val="0033CC"/>
                </a:solidFill>
              </a:rPr>
              <a:t>Lecture  5</a:t>
            </a:r>
          </a:p>
          <a:p>
            <a:r>
              <a:rPr lang="en-US" sz="2400" dirty="0" smtClean="0"/>
              <a:t>Winter 2012</a:t>
            </a:r>
          </a:p>
          <a:p>
            <a:endParaRPr lang="en-US" sz="2400" dirty="0" smtClean="0"/>
          </a:p>
          <a:p>
            <a:r>
              <a:rPr lang="en-US" sz="2400" dirty="0" smtClean="0"/>
              <a:t>Dr. Xiaoguang “Leo” Liu</a:t>
            </a:r>
          </a:p>
          <a:p>
            <a:r>
              <a:rPr lang="en-US" sz="2400" dirty="0" smtClean="0"/>
              <a:t>Electrical and Computer Engineering</a:t>
            </a:r>
          </a:p>
          <a:p>
            <a:r>
              <a:rPr lang="en-US" sz="2400" dirty="0" smtClean="0"/>
              <a:t>UC Davis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1/25/2012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Last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Standing wave ratio (SWR)</a:t>
            </a:r>
          </a:p>
          <a:p>
            <a:pPr lvl="1"/>
            <a:r>
              <a:rPr lang="en-US" dirty="0" smtClean="0"/>
              <a:t>Sometimes voltage standing wave ratio (VSWR)</a:t>
            </a:r>
          </a:p>
          <a:p>
            <a:pPr lvl="1"/>
            <a:r>
              <a:rPr lang="en-US" dirty="0" smtClean="0"/>
              <a:t>A measure of the matching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1/25/2012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209800"/>
            <a:ext cx="4800599" cy="876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Content Placeholder 5" descr="2.14.tiff"/>
          <p:cNvPicPr>
            <a:picLocks noChangeAspect="1"/>
          </p:cNvPicPr>
          <p:nvPr/>
        </p:nvPicPr>
        <p:blipFill>
          <a:blip r:embed="rId3" cstate="print"/>
          <a:srcRect l="1045" r="2182" b="60733"/>
          <a:stretch>
            <a:fillRect/>
          </a:stretch>
        </p:blipFill>
        <p:spPr bwMode="auto">
          <a:xfrm>
            <a:off x="1828800" y="3124200"/>
            <a:ext cx="4939552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5638800"/>
            <a:ext cx="641985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and Minimum Voltage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1/25/2012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762000"/>
            <a:ext cx="641985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 l="32247" t="36471" r="30669" b="51372"/>
          <a:stretch>
            <a:fillRect/>
          </a:stretch>
        </p:blipFill>
        <p:spPr bwMode="auto">
          <a:xfrm>
            <a:off x="457200" y="2133600"/>
            <a:ext cx="32131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04800" y="1676400"/>
            <a:ext cx="2894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Voltage maxima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2184" y="3429000"/>
            <a:ext cx="2911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Voltage minima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print"/>
          <a:srcRect l="29091" t="50000" r="-2788"/>
          <a:stretch>
            <a:fillRect/>
          </a:stretch>
        </p:blipFill>
        <p:spPr bwMode="auto">
          <a:xfrm>
            <a:off x="533400" y="3962400"/>
            <a:ext cx="405384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3886200" y="4495800"/>
          <a:ext cx="2857500" cy="1143000"/>
        </p:xfrm>
        <a:graphic>
          <a:graphicData uri="http://schemas.openxmlformats.org/presentationml/2006/ole">
            <p:oleObj spid="_x0000_s2050" name="Equation" r:id="rId6" imgW="1206360" imgH="482400" progId="Equation.3">
              <p:embed/>
            </p:oleObj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4038600" y="2057400"/>
          <a:ext cx="4112491" cy="990600"/>
        </p:xfrm>
        <a:graphic>
          <a:graphicData uri="http://schemas.openxmlformats.org/presentationml/2006/ole">
            <p:oleObj spid="_x0000_s2051" name="Equation" r:id="rId7" imgW="1739880" imgH="419040" progId="Equation.3">
              <p:embed/>
            </p:oleObj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7162800" y="4572000"/>
          <a:ext cx="1422402" cy="457201"/>
        </p:xfrm>
        <a:graphic>
          <a:graphicData uri="http://schemas.openxmlformats.org/presentationml/2006/ole">
            <p:oleObj spid="_x0000_s2052" name="Equation" r:id="rId8" imgW="711000" imgH="228600" progId="Equation.3">
              <p:embed/>
            </p:oleObj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7239000" y="5257800"/>
          <a:ext cx="1422400" cy="457200"/>
        </p:xfrm>
        <a:graphic>
          <a:graphicData uri="http://schemas.openxmlformats.org/presentationml/2006/ole">
            <p:oleObj spid="_x0000_s2053" name="Equation" r:id="rId9" imgW="711000" imgH="228600" progId="Equation.3">
              <p:embed/>
            </p:oleObj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6172200" y="3124200"/>
          <a:ext cx="2362200" cy="925398"/>
        </p:xfrm>
        <a:graphic>
          <a:graphicData uri="http://schemas.openxmlformats.org/presentationml/2006/ole">
            <p:oleObj spid="_x0000_s2054" name="Equation" r:id="rId10" imgW="123156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Slotted Line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1/25/2012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33400" y="1600200"/>
            <a:ext cx="4979648" cy="2032588"/>
          </a:xfrm>
        </p:spPr>
      </p:pic>
      <p:pic>
        <p:nvPicPr>
          <p:cNvPr id="7" name="Content Placeholder 5" descr="2.14.tiff"/>
          <p:cNvPicPr>
            <a:picLocks noChangeAspect="1"/>
          </p:cNvPicPr>
          <p:nvPr/>
        </p:nvPicPr>
        <p:blipFill>
          <a:blip r:embed="rId4" cstate="print"/>
          <a:srcRect l="1045" r="2182" b="60733"/>
          <a:stretch>
            <a:fillRect/>
          </a:stretch>
        </p:blipFill>
        <p:spPr bwMode="auto">
          <a:xfrm>
            <a:off x="685800" y="3581400"/>
            <a:ext cx="4939552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10275" y="914400"/>
            <a:ext cx="2483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Example 2-16</a:t>
            </a:r>
            <a:endParaRPr 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4800600" y="914400"/>
          <a:ext cx="4113213" cy="990600"/>
        </p:xfrm>
        <a:graphic>
          <a:graphicData uri="http://schemas.openxmlformats.org/presentationml/2006/ole">
            <p:oleObj spid="_x0000_s4098" name="Equation" r:id="rId5" imgW="173988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Wave Impedance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1/25/2012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838200"/>
            <a:ext cx="4116388" cy="378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295400"/>
            <a:ext cx="4191000" cy="369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52400" y="914400"/>
            <a:ext cx="45079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+mn-lt"/>
              </a:rPr>
              <a:t>At a distance </a:t>
            </a:r>
            <a:r>
              <a:rPr lang="en-US" sz="2400" b="1" i="1" dirty="0">
                <a:solidFill>
                  <a:srgbClr val="FF0000"/>
                </a:solidFill>
                <a:latin typeface="+mn-lt"/>
              </a:rPr>
              <a:t>d</a:t>
            </a:r>
            <a:r>
              <a:rPr lang="en-US" sz="2400" b="1" dirty="0">
                <a:solidFill>
                  <a:srgbClr val="FF0000"/>
                </a:solidFill>
                <a:latin typeface="+mn-lt"/>
              </a:rPr>
              <a:t> from the load: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Impedance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1/25/2012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762000"/>
            <a:ext cx="345757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914400" y="1066800"/>
          <a:ext cx="3482975" cy="1925637"/>
        </p:xfrm>
        <a:graphic>
          <a:graphicData uri="http://schemas.openxmlformats.org/presentationml/2006/ole">
            <p:oleObj spid="_x0000_s3074" name="Equation" r:id="rId4" imgW="1562040" imgH="863280" progId="Equation.3">
              <p:embed/>
            </p:oleObj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381000" y="5090160"/>
            <a:ext cx="982217" cy="1234440"/>
            <a:chOff x="838200" y="3505200"/>
            <a:chExt cx="982217" cy="1234440"/>
          </a:xfrm>
        </p:grpSpPr>
        <p:grpSp>
          <p:nvGrpSpPr>
            <p:cNvPr id="10" name="Group 44"/>
            <p:cNvGrpSpPr/>
            <p:nvPr/>
          </p:nvGrpSpPr>
          <p:grpSpPr>
            <a:xfrm>
              <a:off x="838200" y="4114800"/>
              <a:ext cx="859600" cy="624840"/>
              <a:chOff x="803148" y="5638800"/>
              <a:chExt cx="859600" cy="62484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990600" y="5638800"/>
                <a:ext cx="67056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990600" y="6187440"/>
                <a:ext cx="67056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hape 18"/>
              <p:cNvCxnSpPr>
                <a:stCxn id="12" idx="3"/>
                <a:endCxn id="13" idx="3"/>
              </p:cNvCxnSpPr>
              <p:nvPr/>
            </p:nvCxnSpPr>
            <p:spPr>
              <a:xfrm>
                <a:off x="1661160" y="5676900"/>
                <a:ext cx="1588" cy="548640"/>
              </a:xfrm>
              <a:prstGeom prst="bentConnector3">
                <a:avLst>
                  <a:gd name="adj1" fmla="val 14395466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10800000">
                <a:off x="803148" y="6220968"/>
                <a:ext cx="1828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rot="10800000">
                <a:off x="807720" y="5673852"/>
                <a:ext cx="1828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914400" y="3505200"/>
              <a:ext cx="906017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 smtClean="0"/>
                <a:t>Short</a:t>
              </a:r>
              <a:endParaRPr lang="en-US" sz="25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146958" y="5090160"/>
            <a:ext cx="1043940" cy="1234440"/>
            <a:chOff x="2362200" y="3505200"/>
            <a:chExt cx="1043940" cy="1234440"/>
          </a:xfrm>
        </p:grpSpPr>
        <p:grpSp>
          <p:nvGrpSpPr>
            <p:cNvPr id="18" name="Group 59"/>
            <p:cNvGrpSpPr/>
            <p:nvPr/>
          </p:nvGrpSpPr>
          <p:grpSpPr>
            <a:xfrm>
              <a:off x="2362200" y="4114800"/>
              <a:ext cx="1043940" cy="624840"/>
              <a:chOff x="2286000" y="5638800"/>
              <a:chExt cx="1043940" cy="62484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473452" y="5638800"/>
                <a:ext cx="67056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473452" y="6187440"/>
                <a:ext cx="67056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 rot="10800000">
                <a:off x="2286000" y="6220968"/>
                <a:ext cx="1828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rot="10800000">
                <a:off x="2290572" y="5673852"/>
                <a:ext cx="1828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rot="10800000">
                <a:off x="3142488" y="6220968"/>
                <a:ext cx="1828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rot="10800000">
                <a:off x="3147060" y="5673852"/>
                <a:ext cx="1828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2438400" y="3505200"/>
              <a:ext cx="906017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 smtClean="0"/>
                <a:t>Open</a:t>
              </a:r>
              <a:endParaRPr lang="en-US" sz="2500" b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974639" y="5090160"/>
            <a:ext cx="1049177" cy="1234440"/>
            <a:chOff x="3713324" y="3505200"/>
            <a:chExt cx="1049177" cy="1234440"/>
          </a:xfrm>
        </p:grpSpPr>
        <p:grpSp>
          <p:nvGrpSpPr>
            <p:cNvPr id="27" name="Group 83"/>
            <p:cNvGrpSpPr/>
            <p:nvPr/>
          </p:nvGrpSpPr>
          <p:grpSpPr>
            <a:xfrm>
              <a:off x="3733800" y="4114800"/>
              <a:ext cx="1028701" cy="624840"/>
              <a:chOff x="3352800" y="5638800"/>
              <a:chExt cx="1028701" cy="62484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3540252" y="5638800"/>
                <a:ext cx="67056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540252" y="6187440"/>
                <a:ext cx="67056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 rot="10800000">
                <a:off x="3352800" y="6220968"/>
                <a:ext cx="1828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rot="10800000">
                <a:off x="3357372" y="5673852"/>
                <a:ext cx="1828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ectangle 32"/>
              <p:cNvSpPr/>
              <p:nvPr/>
            </p:nvSpPr>
            <p:spPr>
              <a:xfrm>
                <a:off x="4267201" y="5806699"/>
                <a:ext cx="114300" cy="304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hape 33"/>
              <p:cNvCxnSpPr>
                <a:stCxn id="29" idx="3"/>
                <a:endCxn id="33" idx="0"/>
              </p:cNvCxnSpPr>
              <p:nvPr/>
            </p:nvCxnSpPr>
            <p:spPr>
              <a:xfrm>
                <a:off x="4210812" y="5676900"/>
                <a:ext cx="113539" cy="129799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hape 34"/>
              <p:cNvCxnSpPr>
                <a:stCxn id="30" idx="3"/>
                <a:endCxn id="33" idx="2"/>
              </p:cNvCxnSpPr>
              <p:nvPr/>
            </p:nvCxnSpPr>
            <p:spPr>
              <a:xfrm flipV="1">
                <a:off x="4210812" y="6111499"/>
                <a:ext cx="113539" cy="114041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3713324" y="3505200"/>
              <a:ext cx="103348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 smtClean="0"/>
                <a:t>Match</a:t>
              </a:r>
              <a:endParaRPr lang="en-US" sz="2500" b="1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807557" y="5090160"/>
            <a:ext cx="1028701" cy="1234440"/>
            <a:chOff x="5486400" y="3505200"/>
            <a:chExt cx="1028701" cy="1234440"/>
          </a:xfrm>
        </p:grpSpPr>
        <p:grpSp>
          <p:nvGrpSpPr>
            <p:cNvPr id="37" name="Group 82"/>
            <p:cNvGrpSpPr/>
            <p:nvPr/>
          </p:nvGrpSpPr>
          <p:grpSpPr>
            <a:xfrm>
              <a:off x="5486400" y="4114800"/>
              <a:ext cx="1028701" cy="624840"/>
              <a:chOff x="4994148" y="5638800"/>
              <a:chExt cx="1028701" cy="624840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5181600" y="5638800"/>
                <a:ext cx="67056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5181600" y="6187440"/>
                <a:ext cx="67056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 rot="10800000">
                <a:off x="4994148" y="6220968"/>
                <a:ext cx="1828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rot="10800000">
                <a:off x="4998720" y="5673852"/>
                <a:ext cx="1828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ectangle 42"/>
              <p:cNvSpPr/>
              <p:nvPr/>
            </p:nvSpPr>
            <p:spPr>
              <a:xfrm>
                <a:off x="5908549" y="5806699"/>
                <a:ext cx="114300" cy="304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" name="Shape 43"/>
              <p:cNvCxnSpPr>
                <a:stCxn id="39" idx="3"/>
                <a:endCxn id="43" idx="0"/>
              </p:cNvCxnSpPr>
              <p:nvPr/>
            </p:nvCxnSpPr>
            <p:spPr>
              <a:xfrm>
                <a:off x="5852160" y="5676900"/>
                <a:ext cx="113539" cy="129799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hape 44"/>
              <p:cNvCxnSpPr>
                <a:stCxn id="40" idx="3"/>
                <a:endCxn id="43" idx="2"/>
              </p:cNvCxnSpPr>
              <p:nvPr/>
            </p:nvCxnSpPr>
            <p:spPr>
              <a:xfrm flipV="1">
                <a:off x="5852160" y="6111499"/>
                <a:ext cx="113539" cy="114041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5688106" y="3505200"/>
              <a:ext cx="639919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500" b="1" dirty="0" smtClean="0"/>
                <a:t>λ</a:t>
              </a:r>
              <a:r>
                <a:rPr lang="en-US" sz="2500" b="1" dirty="0" smtClean="0"/>
                <a:t>/2</a:t>
              </a:r>
              <a:endParaRPr lang="en-US" sz="2500" b="1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620000" y="5090160"/>
            <a:ext cx="1028701" cy="1234440"/>
            <a:chOff x="7239000" y="3505200"/>
            <a:chExt cx="1028701" cy="1234440"/>
          </a:xfrm>
        </p:grpSpPr>
        <p:grpSp>
          <p:nvGrpSpPr>
            <p:cNvPr id="47" name="Group 91"/>
            <p:cNvGrpSpPr/>
            <p:nvPr/>
          </p:nvGrpSpPr>
          <p:grpSpPr>
            <a:xfrm>
              <a:off x="7239000" y="4114800"/>
              <a:ext cx="1028701" cy="624840"/>
              <a:chOff x="3505200" y="5791200"/>
              <a:chExt cx="1028701" cy="624840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3692652" y="5791200"/>
                <a:ext cx="67056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3692652" y="6339840"/>
                <a:ext cx="67056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Connector 50"/>
              <p:cNvCxnSpPr/>
              <p:nvPr/>
            </p:nvCxnSpPr>
            <p:spPr>
              <a:xfrm rot="10800000">
                <a:off x="3505200" y="6373368"/>
                <a:ext cx="1828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10800000">
                <a:off x="3509772" y="5826252"/>
                <a:ext cx="1828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Rectangle 52"/>
              <p:cNvSpPr/>
              <p:nvPr/>
            </p:nvSpPr>
            <p:spPr>
              <a:xfrm>
                <a:off x="4419601" y="5959099"/>
                <a:ext cx="114300" cy="304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" name="Shape 53"/>
              <p:cNvCxnSpPr>
                <a:stCxn id="49" idx="3"/>
                <a:endCxn id="53" idx="0"/>
              </p:cNvCxnSpPr>
              <p:nvPr/>
            </p:nvCxnSpPr>
            <p:spPr>
              <a:xfrm>
                <a:off x="4363212" y="5829300"/>
                <a:ext cx="113539" cy="129799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hape 54"/>
              <p:cNvCxnSpPr>
                <a:stCxn id="50" idx="3"/>
                <a:endCxn id="53" idx="2"/>
              </p:cNvCxnSpPr>
              <p:nvPr/>
            </p:nvCxnSpPr>
            <p:spPr>
              <a:xfrm flipV="1">
                <a:off x="4363212" y="6263899"/>
                <a:ext cx="113539" cy="114041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7472082" y="3505200"/>
              <a:ext cx="639919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500" b="1" dirty="0" smtClean="0"/>
                <a:t>λ</a:t>
              </a:r>
              <a:r>
                <a:rPr lang="en-US" sz="2500" b="1" dirty="0" smtClean="0"/>
                <a:t>/4</a:t>
              </a:r>
              <a:endParaRPr lang="en-US" sz="2500" b="1" dirty="0"/>
            </a:p>
          </p:txBody>
        </p:sp>
      </p:grpSp>
      <p:sp>
        <p:nvSpPr>
          <p:cNvPr id="56" name="Content Placeholder 2"/>
          <p:cNvSpPr>
            <a:spLocks noGrp="1"/>
          </p:cNvSpPr>
          <p:nvPr>
            <p:ph idx="1"/>
          </p:nvPr>
        </p:nvSpPr>
        <p:spPr>
          <a:xfrm>
            <a:off x="304800" y="3886200"/>
            <a:ext cx="4648200" cy="6858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33CC"/>
                </a:solidFill>
              </a:rPr>
              <a:t>Some interesting </a:t>
            </a:r>
            <a:r>
              <a:rPr lang="en-US" dirty="0" smtClean="0">
                <a:solidFill>
                  <a:srgbClr val="0033CC"/>
                </a:solidFill>
              </a:rPr>
              <a:t>(and useful) </a:t>
            </a:r>
            <a:r>
              <a:rPr lang="en-US" dirty="0" smtClean="0">
                <a:solidFill>
                  <a:srgbClr val="0033CC"/>
                </a:solidFill>
              </a:rPr>
              <a:t>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Appendix: Derivation of Input Impedance Expression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1/25/2012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1752600" y="1066800"/>
          <a:ext cx="4983163" cy="4927600"/>
        </p:xfrm>
        <a:graphic>
          <a:graphicData uri="http://schemas.openxmlformats.org/presentationml/2006/ole">
            <p:oleObj spid="_x0000_s13314" name="Equation" r:id="rId3" imgW="2234880" imgH="22096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1/25/2012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152400" y="762000"/>
          <a:ext cx="3851275" cy="3057525"/>
        </p:xfrm>
        <a:graphic>
          <a:graphicData uri="http://schemas.openxmlformats.org/presentationml/2006/ole">
            <p:oleObj spid="_x0000_s14339" name="Equation" r:id="rId3" imgW="1726920" imgH="1371600" progId="Equation.3">
              <p:embed/>
            </p:oleObj>
          </a:graphicData>
        </a:graphic>
      </p:graphicFrame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4648200" y="838200"/>
          <a:ext cx="4003675" cy="4560888"/>
        </p:xfrm>
        <a:graphic>
          <a:graphicData uri="http://schemas.openxmlformats.org/presentationml/2006/ole">
            <p:oleObj spid="_x0000_s14340" name="Equation" r:id="rId4" imgW="2552400" imgH="2908080" progId="Equation.3">
              <p:embed/>
            </p:oleObj>
          </a:graphicData>
        </a:graphic>
      </p:graphicFrame>
      <p:sp>
        <p:nvSpPr>
          <p:cNvPr id="10" name="Left Arrow 9"/>
          <p:cNvSpPr/>
          <p:nvPr/>
        </p:nvSpPr>
        <p:spPr bwMode="auto">
          <a:xfrm>
            <a:off x="4038600" y="1143000"/>
            <a:ext cx="457200" cy="152400"/>
          </a:xfrm>
          <a:prstGeom prst="lef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Appendix: Derivation of Input Impedance Expression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524000" y="4648200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This is where I stuck in the lecture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4572000" y="3581400"/>
            <a:ext cx="762000" cy="914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P Blu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2609</TotalTime>
  <Words>122</Words>
  <Application>Microsoft Office PowerPoint</Application>
  <PresentationFormat>On-screen Show (4:3)</PresentationFormat>
  <Paragraphs>45</Paragraphs>
  <Slides>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DP Blue</vt:lpstr>
      <vt:lpstr>Equation</vt:lpstr>
      <vt:lpstr>Microsoft Equation 3.0</vt:lpstr>
      <vt:lpstr>EEC 130A Introductory Electromagnetics I</vt:lpstr>
      <vt:lpstr>Review of Last Lecture</vt:lpstr>
      <vt:lpstr>Maximum and Minimum Voltage</vt:lpstr>
      <vt:lpstr>Slotted Line</vt:lpstr>
      <vt:lpstr>Wave Impedance</vt:lpstr>
      <vt:lpstr>Input Impedance</vt:lpstr>
      <vt:lpstr>Appendix: Derivation of Input Impedance Expression</vt:lpstr>
      <vt:lpstr>Appendix: Derivation of Input Impedance Expression</vt:lpstr>
    </vt:vector>
  </TitlesOfParts>
  <Company>Engineering Computer Network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Liquid Metal MEMS Through-wafer Microstrip to Microstrip Transition</dc:title>
  <dc:creator>Liu, Xiaoguang</dc:creator>
  <cp:lastModifiedBy>z3phyr</cp:lastModifiedBy>
  <cp:revision>98</cp:revision>
  <dcterms:created xsi:type="dcterms:W3CDTF">2008-06-11T02:58:06Z</dcterms:created>
  <dcterms:modified xsi:type="dcterms:W3CDTF">2012-01-26T05:12:42Z</dcterms:modified>
</cp:coreProperties>
</file>