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14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22" r:id="rId10"/>
    <p:sldId id="323" r:id="rId11"/>
    <p:sldId id="327" r:id="rId12"/>
    <p:sldId id="324" r:id="rId13"/>
    <p:sldId id="325" r:id="rId14"/>
    <p:sldId id="337" r:id="rId15"/>
    <p:sldId id="338" r:id="rId16"/>
    <p:sldId id="339" r:id="rId17"/>
    <p:sldId id="340" r:id="rId18"/>
    <p:sldId id="341" r:id="rId19"/>
    <p:sldId id="342" r:id="rId20"/>
    <p:sldId id="343" r:id="rId21"/>
  </p:sldIdLst>
  <p:sldSz cx="9144000" cy="6858000" type="screen4x3"/>
  <p:notesSz cx="7099300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F818BC-C73F-4190-AEE8-1E81671BEFE5}">
          <p14:sldIdLst>
            <p14:sldId id="314"/>
            <p14:sldId id="330"/>
            <p14:sldId id="331"/>
            <p14:sldId id="332"/>
            <p14:sldId id="333"/>
            <p14:sldId id="334"/>
            <p14:sldId id="335"/>
            <p14:sldId id="336"/>
            <p14:sldId id="322"/>
            <p14:sldId id="323"/>
            <p14:sldId id="327"/>
            <p14:sldId id="324"/>
            <p14:sldId id="325"/>
            <p14:sldId id="337"/>
            <p14:sldId id="338"/>
            <p14:sldId id="339"/>
            <p14:sldId id="340"/>
            <p14:sldId id="341"/>
            <p14:sldId id="342"/>
            <p14:sldId id="3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69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CC"/>
    <a:srgbClr val="324664"/>
    <a:srgbClr val="5781BB"/>
    <a:srgbClr val="415F8A"/>
    <a:srgbClr val="006699"/>
    <a:srgbClr val="0066CC"/>
    <a:srgbClr val="3366CC"/>
    <a:srgbClr val="FF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071" autoAdjust="0"/>
    <p:restoredTop sz="94638" autoAdjust="0"/>
  </p:normalViewPr>
  <p:slideViewPr>
    <p:cSldViewPr>
      <p:cViewPr varScale="1">
        <p:scale>
          <a:sx n="59" d="100"/>
          <a:sy n="59" d="100"/>
        </p:scale>
        <p:origin x="48" y="420"/>
      </p:cViewPr>
      <p:guideLst>
        <p:guide orient="horz" pos="369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88" y="-84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137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0506" y="1"/>
            <a:ext cx="3077137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>
              <a:defRPr sz="1200"/>
            </a:lvl1pPr>
          </a:lstStyle>
          <a:p>
            <a:fld id="{C2573F12-E860-4F0C-B3EF-8D1540C17463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238"/>
            <a:ext cx="3077137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0506" y="9721238"/>
            <a:ext cx="3077137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82F6EC89-EFC7-4D94-B2AC-1C1A9AC553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95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5" y="1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1" y="4861442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107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5" y="9721107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A5A06F-91AB-40C3-BF1C-5E84CCA587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394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05E1D5-9A74-45BA-8F63-9AA4FE85CBA3}" type="datetime1">
              <a:rPr lang="en-US" smtClean="0"/>
              <a:pPr/>
              <a:t>1/23/2013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A2CD36-CEB2-416E-8742-1CB8CE86D7A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6096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3733800"/>
          </a:xfrm>
        </p:spPr>
        <p:txBody>
          <a:bodyPr/>
          <a:lstStyle>
            <a:lvl1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1pPr>
            <a:lvl2pPr>
              <a:buFont typeface="Arial" pitchFamily="34" charset="0"/>
              <a:buChar char="–"/>
              <a:defRPr>
                <a:solidFill>
                  <a:schemeClr val="tx1"/>
                </a:solidFill>
              </a:defRPr>
            </a:lvl2pPr>
            <a:lvl3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4pPr>
            <a:lvl5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FD1EED-3E06-4D45-90C9-1D70152E9989}" type="datetime1">
              <a:rPr lang="en-US" smtClean="0"/>
              <a:pPr/>
              <a:t>1/23/2013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38E2F-DF4C-46D0-9F38-7274985EB77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9BA586-FB38-4F03-9775-AC7D9CB048B7}" type="datetime1">
              <a:rPr lang="en-US" smtClean="0"/>
              <a:pPr/>
              <a:t>1/23/2013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3DD565-670B-4D23-8FC4-20DAA902DD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5867400" cy="6858000"/>
          </a:xfrm>
          <a:prstGeom prst="rect">
            <a:avLst/>
          </a:prstGeom>
          <a:solidFill>
            <a:srgbClr val="5781B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3962400" y="0"/>
            <a:ext cx="914400" cy="6858000"/>
          </a:xfrm>
          <a:prstGeom prst="rect">
            <a:avLst/>
          </a:prstGeom>
          <a:solidFill>
            <a:srgbClr val="415F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876800" y="0"/>
            <a:ext cx="4267200" cy="6858000"/>
          </a:xfrm>
          <a:prstGeom prst="rect">
            <a:avLst/>
          </a:prstGeom>
          <a:solidFill>
            <a:srgbClr val="3246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152400" y="685800"/>
            <a:ext cx="8839200" cy="5791200"/>
          </a:xfrm>
          <a:prstGeom prst="rect">
            <a:avLst/>
          </a:prstGeom>
          <a:solidFill>
            <a:schemeClr val="bg1"/>
          </a:soli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2209800"/>
            <a:ext cx="8382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31920" y="6534150"/>
            <a:ext cx="990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0C85F40C-2E54-40FD-9651-92F4DBE95AD3}" type="datetime1">
              <a:rPr lang="en-US" smtClean="0"/>
              <a:pPr/>
              <a:t>1/23/2013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34150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E0A743A3-CC2A-4BE6-ACFB-E73BD3514A4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371600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9.wmf"/><Relationship Id="rId3" Type="http://schemas.openxmlformats.org/officeDocument/2006/relationships/image" Target="../media/image5.png"/><Relationship Id="rId7" Type="http://schemas.openxmlformats.org/officeDocument/2006/relationships/image" Target="../media/image6.wmf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8.wmf"/><Relationship Id="rId5" Type="http://schemas.openxmlformats.org/officeDocument/2006/relationships/image" Target="../media/image12.png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11.png"/><Relationship Id="rId9" Type="http://schemas.openxmlformats.org/officeDocument/2006/relationships/image" Target="../media/image7.wmf"/><Relationship Id="rId1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ss-mag.com/smith01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dc.ucdavis.ed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 130A Introductory Electromagnetics 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0033CC"/>
                </a:solidFill>
              </a:rPr>
              <a:t>Lecture  5</a:t>
            </a:r>
          </a:p>
          <a:p>
            <a:r>
              <a:rPr lang="en-US" sz="2400" dirty="0" smtClean="0"/>
              <a:t>Winter 2013</a:t>
            </a:r>
          </a:p>
          <a:p>
            <a:endParaRPr lang="en-US" sz="2400" dirty="0" smtClean="0"/>
          </a:p>
          <a:p>
            <a:r>
              <a:rPr lang="en-US" sz="2400" dirty="0" smtClean="0"/>
              <a:t>Dr. Xiaoguang “Leo” Liu</a:t>
            </a:r>
          </a:p>
          <a:p>
            <a:r>
              <a:rPr lang="en-US" sz="2400" dirty="0" smtClean="0"/>
              <a:t>Electrical and Computer Engineering</a:t>
            </a:r>
          </a:p>
          <a:p>
            <a:r>
              <a:rPr lang="en-US" sz="2400" dirty="0" smtClean="0"/>
              <a:t>UC Davis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1/23/2013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and Minimum Voltage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1/23/2013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762000"/>
            <a:ext cx="64198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 l="32247" t="36471" r="30669" b="51372"/>
          <a:stretch>
            <a:fillRect/>
          </a:stretch>
        </p:blipFill>
        <p:spPr bwMode="auto">
          <a:xfrm>
            <a:off x="457200" y="2133600"/>
            <a:ext cx="32131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04800" y="1676400"/>
            <a:ext cx="2894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Voltage maxima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2184" y="3429000"/>
            <a:ext cx="2911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Voltage minima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 l="29091" t="50000" r="-2788"/>
          <a:stretch>
            <a:fillRect/>
          </a:stretch>
        </p:blipFill>
        <p:spPr bwMode="auto">
          <a:xfrm>
            <a:off x="533400" y="3962400"/>
            <a:ext cx="405384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886200" y="4495800"/>
          <a:ext cx="28575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6" imgW="1206360" imgH="482400" progId="Equation.3">
                  <p:embed/>
                </p:oleObj>
              </mc:Choice>
              <mc:Fallback>
                <p:oleObj name="Equation" r:id="rId6" imgW="120636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495800"/>
                        <a:ext cx="28575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038600" y="2057400"/>
          <a:ext cx="4112491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8" imgW="1739880" imgH="419040" progId="Equation.3">
                  <p:embed/>
                </p:oleObj>
              </mc:Choice>
              <mc:Fallback>
                <p:oleObj name="Equation" r:id="rId8" imgW="173988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057400"/>
                        <a:ext cx="4112491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7162800" y="4572000"/>
          <a:ext cx="1422402" cy="457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10" imgW="711000" imgH="228600" progId="Equation.3">
                  <p:embed/>
                </p:oleObj>
              </mc:Choice>
              <mc:Fallback>
                <p:oleObj name="Equation" r:id="rId10" imgW="7110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572000"/>
                        <a:ext cx="1422402" cy="4572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7239000" y="5257800"/>
          <a:ext cx="1422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12" imgW="711000" imgH="228600" progId="Equation.3">
                  <p:embed/>
                </p:oleObj>
              </mc:Choice>
              <mc:Fallback>
                <p:oleObj name="Equation" r:id="rId12" imgW="71100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257800"/>
                        <a:ext cx="1422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6172200" y="3124200"/>
          <a:ext cx="2362200" cy="925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14" imgW="1231560" imgH="482400" progId="Equation.3">
                  <p:embed/>
                </p:oleObj>
              </mc:Choice>
              <mc:Fallback>
                <p:oleObj name="Equation" r:id="rId14" imgW="1231560" imgH="482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124200"/>
                        <a:ext cx="2362200" cy="9253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Slotted 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1/23/2013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33400" y="1600200"/>
            <a:ext cx="4979648" cy="2032588"/>
          </a:xfrm>
        </p:spPr>
      </p:pic>
      <p:pic>
        <p:nvPicPr>
          <p:cNvPr id="7" name="Content Placeholder 5" descr="2.14.tiff"/>
          <p:cNvPicPr>
            <a:picLocks noChangeAspect="1"/>
          </p:cNvPicPr>
          <p:nvPr/>
        </p:nvPicPr>
        <p:blipFill>
          <a:blip r:embed="rId4" cstate="print"/>
          <a:srcRect l="1045" r="2182" b="60733"/>
          <a:stretch>
            <a:fillRect/>
          </a:stretch>
        </p:blipFill>
        <p:spPr bwMode="auto">
          <a:xfrm>
            <a:off x="685800" y="3581400"/>
            <a:ext cx="493955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10275" y="914400"/>
            <a:ext cx="2483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Example 2-16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800600" y="914400"/>
          <a:ext cx="41132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5" imgW="1739880" imgH="419040" progId="Equation.3">
                  <p:embed/>
                </p:oleObj>
              </mc:Choice>
              <mc:Fallback>
                <p:oleObj name="Equation" r:id="rId5" imgW="173988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914400"/>
                        <a:ext cx="411321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 Impedance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1/23/2013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838200"/>
            <a:ext cx="4116388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95400"/>
            <a:ext cx="4191000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914400"/>
            <a:ext cx="45079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+mn-lt"/>
              </a:rPr>
              <a:t>At a distance </a:t>
            </a:r>
            <a:r>
              <a:rPr lang="en-US" sz="2400" b="1" i="1" dirty="0">
                <a:solidFill>
                  <a:srgbClr val="FF0000"/>
                </a:solidFill>
                <a:latin typeface="+mn-lt"/>
              </a:rPr>
              <a:t>d</a:t>
            </a:r>
            <a:r>
              <a:rPr lang="en-US" sz="2400" b="1" dirty="0">
                <a:solidFill>
                  <a:srgbClr val="FF0000"/>
                </a:solidFill>
                <a:latin typeface="+mn-lt"/>
              </a:rPr>
              <a:t> from the load: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Impedance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1/23/2013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762000"/>
            <a:ext cx="34575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497241"/>
              </p:ext>
            </p:extLst>
          </p:nvPr>
        </p:nvGraphicFramePr>
        <p:xfrm>
          <a:off x="914400" y="1066800"/>
          <a:ext cx="3482975" cy="192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4" imgW="1562040" imgH="863280" progId="Equation.3">
                  <p:embed/>
                </p:oleObj>
              </mc:Choice>
              <mc:Fallback>
                <p:oleObj name="Equation" r:id="rId4" imgW="1562040" imgH="863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3482975" cy="192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81000" y="5090160"/>
            <a:ext cx="982217" cy="1234440"/>
            <a:chOff x="838200" y="3505200"/>
            <a:chExt cx="982217" cy="1234440"/>
          </a:xfrm>
        </p:grpSpPr>
        <p:grpSp>
          <p:nvGrpSpPr>
            <p:cNvPr id="10" name="Group 44"/>
            <p:cNvGrpSpPr/>
            <p:nvPr/>
          </p:nvGrpSpPr>
          <p:grpSpPr>
            <a:xfrm>
              <a:off x="838200" y="4114800"/>
              <a:ext cx="859600" cy="624840"/>
              <a:chOff x="803148" y="5638800"/>
              <a:chExt cx="859600" cy="62484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990600" y="5638800"/>
                <a:ext cx="67056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990600" y="6187440"/>
                <a:ext cx="67056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hape 18"/>
              <p:cNvCxnSpPr>
                <a:stCxn id="12" idx="3"/>
                <a:endCxn id="13" idx="3"/>
              </p:cNvCxnSpPr>
              <p:nvPr/>
            </p:nvCxnSpPr>
            <p:spPr>
              <a:xfrm>
                <a:off x="1661160" y="5676900"/>
                <a:ext cx="1588" cy="548640"/>
              </a:xfrm>
              <a:prstGeom prst="bentConnector3">
                <a:avLst>
                  <a:gd name="adj1" fmla="val 14395466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10800000">
                <a:off x="803148" y="6220968"/>
                <a:ext cx="1828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10800000">
                <a:off x="807720" y="5673852"/>
                <a:ext cx="1828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914400" y="3505200"/>
              <a:ext cx="90601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/>
                <a:t>Short</a:t>
              </a:r>
              <a:endParaRPr lang="en-US" sz="25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46958" y="5090160"/>
            <a:ext cx="1043940" cy="1234440"/>
            <a:chOff x="2362200" y="3505200"/>
            <a:chExt cx="1043940" cy="1234440"/>
          </a:xfrm>
        </p:grpSpPr>
        <p:grpSp>
          <p:nvGrpSpPr>
            <p:cNvPr id="18" name="Group 59"/>
            <p:cNvGrpSpPr/>
            <p:nvPr/>
          </p:nvGrpSpPr>
          <p:grpSpPr>
            <a:xfrm>
              <a:off x="2362200" y="4114800"/>
              <a:ext cx="1043940" cy="624840"/>
              <a:chOff x="2286000" y="5638800"/>
              <a:chExt cx="1043940" cy="62484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473452" y="5638800"/>
                <a:ext cx="67056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473452" y="6187440"/>
                <a:ext cx="67056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 rot="10800000">
                <a:off x="2286000" y="6220968"/>
                <a:ext cx="1828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10800000">
                <a:off x="2290572" y="5673852"/>
                <a:ext cx="1828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10800000">
                <a:off x="3142488" y="6220968"/>
                <a:ext cx="1828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10800000">
                <a:off x="3147060" y="5673852"/>
                <a:ext cx="1828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2438400" y="3505200"/>
              <a:ext cx="90601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/>
                <a:t>Open</a:t>
              </a:r>
              <a:endParaRPr lang="en-US" sz="2500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74639" y="5090160"/>
            <a:ext cx="1049177" cy="1234440"/>
            <a:chOff x="3713324" y="3505200"/>
            <a:chExt cx="1049177" cy="1234440"/>
          </a:xfrm>
        </p:grpSpPr>
        <p:grpSp>
          <p:nvGrpSpPr>
            <p:cNvPr id="27" name="Group 83"/>
            <p:cNvGrpSpPr/>
            <p:nvPr/>
          </p:nvGrpSpPr>
          <p:grpSpPr>
            <a:xfrm>
              <a:off x="3733800" y="4114800"/>
              <a:ext cx="1028701" cy="624840"/>
              <a:chOff x="3352800" y="5638800"/>
              <a:chExt cx="1028701" cy="62484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540252" y="5638800"/>
                <a:ext cx="67056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40252" y="6187440"/>
                <a:ext cx="67056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 rot="10800000">
                <a:off x="3352800" y="6220968"/>
                <a:ext cx="1828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rot="10800000">
                <a:off x="3357372" y="5673852"/>
                <a:ext cx="1828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4267201" y="5806699"/>
                <a:ext cx="114300" cy="304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hape 33"/>
              <p:cNvCxnSpPr>
                <a:stCxn id="29" idx="3"/>
                <a:endCxn id="33" idx="0"/>
              </p:cNvCxnSpPr>
              <p:nvPr/>
            </p:nvCxnSpPr>
            <p:spPr>
              <a:xfrm>
                <a:off x="4210812" y="5676900"/>
                <a:ext cx="113539" cy="129799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hape 34"/>
              <p:cNvCxnSpPr>
                <a:stCxn id="30" idx="3"/>
                <a:endCxn id="33" idx="2"/>
              </p:cNvCxnSpPr>
              <p:nvPr/>
            </p:nvCxnSpPr>
            <p:spPr>
              <a:xfrm flipV="1">
                <a:off x="4210812" y="6111499"/>
                <a:ext cx="113539" cy="114041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3713324" y="3505200"/>
              <a:ext cx="103348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/>
                <a:t>Match</a:t>
              </a:r>
              <a:endParaRPr lang="en-US" sz="25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807557" y="5090160"/>
            <a:ext cx="1028701" cy="1234440"/>
            <a:chOff x="5486400" y="3505200"/>
            <a:chExt cx="1028701" cy="1234440"/>
          </a:xfrm>
        </p:grpSpPr>
        <p:grpSp>
          <p:nvGrpSpPr>
            <p:cNvPr id="37" name="Group 82"/>
            <p:cNvGrpSpPr/>
            <p:nvPr/>
          </p:nvGrpSpPr>
          <p:grpSpPr>
            <a:xfrm>
              <a:off x="5486400" y="4114800"/>
              <a:ext cx="1028701" cy="624840"/>
              <a:chOff x="4994148" y="5638800"/>
              <a:chExt cx="1028701" cy="62484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5181600" y="5638800"/>
                <a:ext cx="67056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181600" y="6187440"/>
                <a:ext cx="67056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rot="10800000">
                <a:off x="4994148" y="6220968"/>
                <a:ext cx="1828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10800000">
                <a:off x="4998720" y="5673852"/>
                <a:ext cx="1828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/>
              <p:cNvSpPr/>
              <p:nvPr/>
            </p:nvSpPr>
            <p:spPr>
              <a:xfrm>
                <a:off x="5908549" y="5806699"/>
                <a:ext cx="114300" cy="304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hape 43"/>
              <p:cNvCxnSpPr>
                <a:stCxn id="39" idx="3"/>
                <a:endCxn id="43" idx="0"/>
              </p:cNvCxnSpPr>
              <p:nvPr/>
            </p:nvCxnSpPr>
            <p:spPr>
              <a:xfrm>
                <a:off x="5852160" y="5676900"/>
                <a:ext cx="113539" cy="129799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hape 44"/>
              <p:cNvCxnSpPr>
                <a:stCxn id="40" idx="3"/>
                <a:endCxn id="43" idx="2"/>
              </p:cNvCxnSpPr>
              <p:nvPr/>
            </p:nvCxnSpPr>
            <p:spPr>
              <a:xfrm flipV="1">
                <a:off x="5852160" y="6111499"/>
                <a:ext cx="113539" cy="114041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5688106" y="3505200"/>
              <a:ext cx="63991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500" b="1" dirty="0" smtClean="0"/>
                <a:t>λ</a:t>
              </a:r>
              <a:r>
                <a:rPr lang="en-US" sz="2500" b="1" dirty="0" smtClean="0"/>
                <a:t>/2</a:t>
              </a:r>
              <a:endParaRPr lang="en-US" sz="2500" b="1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620000" y="5090160"/>
            <a:ext cx="1028701" cy="1234440"/>
            <a:chOff x="7239000" y="3505200"/>
            <a:chExt cx="1028701" cy="1234440"/>
          </a:xfrm>
        </p:grpSpPr>
        <p:grpSp>
          <p:nvGrpSpPr>
            <p:cNvPr id="47" name="Group 91"/>
            <p:cNvGrpSpPr/>
            <p:nvPr/>
          </p:nvGrpSpPr>
          <p:grpSpPr>
            <a:xfrm>
              <a:off x="7239000" y="4114800"/>
              <a:ext cx="1028701" cy="624840"/>
              <a:chOff x="3505200" y="5791200"/>
              <a:chExt cx="1028701" cy="62484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3692652" y="5791200"/>
                <a:ext cx="67056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3692652" y="6339840"/>
                <a:ext cx="67056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 rot="10800000">
                <a:off x="3505200" y="6373368"/>
                <a:ext cx="1828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10800000">
                <a:off x="3509772" y="5826252"/>
                <a:ext cx="1828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 52"/>
              <p:cNvSpPr/>
              <p:nvPr/>
            </p:nvSpPr>
            <p:spPr>
              <a:xfrm>
                <a:off x="4419601" y="5959099"/>
                <a:ext cx="114300" cy="304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hape 53"/>
              <p:cNvCxnSpPr>
                <a:stCxn id="49" idx="3"/>
                <a:endCxn id="53" idx="0"/>
              </p:cNvCxnSpPr>
              <p:nvPr/>
            </p:nvCxnSpPr>
            <p:spPr>
              <a:xfrm>
                <a:off x="4363212" y="5829300"/>
                <a:ext cx="113539" cy="129799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hape 54"/>
              <p:cNvCxnSpPr>
                <a:stCxn id="50" idx="3"/>
                <a:endCxn id="53" idx="2"/>
              </p:cNvCxnSpPr>
              <p:nvPr/>
            </p:nvCxnSpPr>
            <p:spPr>
              <a:xfrm flipV="1">
                <a:off x="4363212" y="6263899"/>
                <a:ext cx="113539" cy="114041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7472082" y="3505200"/>
              <a:ext cx="63991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500" b="1" dirty="0" smtClean="0"/>
                <a:t>λ</a:t>
              </a:r>
              <a:r>
                <a:rPr lang="en-US" sz="2500" b="1" dirty="0" smtClean="0"/>
                <a:t>/4</a:t>
              </a:r>
              <a:endParaRPr lang="en-US" sz="2500" b="1" dirty="0"/>
            </a:p>
          </p:txBody>
        </p:sp>
      </p:grpSp>
      <p:sp>
        <p:nvSpPr>
          <p:cNvPr id="56" name="Content Placeholder 2"/>
          <p:cNvSpPr>
            <a:spLocks noGrp="1"/>
          </p:cNvSpPr>
          <p:nvPr>
            <p:ph idx="1"/>
          </p:nvPr>
        </p:nvSpPr>
        <p:spPr>
          <a:xfrm>
            <a:off x="304800" y="3886200"/>
            <a:ext cx="4648200" cy="685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Some interesting (and useful)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Smith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1/23/2013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687895"/>
              </p:ext>
            </p:extLst>
          </p:nvPr>
        </p:nvGraphicFramePr>
        <p:xfrm>
          <a:off x="1314450" y="1069975"/>
          <a:ext cx="3001963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1346040" imgH="431640" progId="Equation.3">
                  <p:embed/>
                </p:oleObj>
              </mc:Choice>
              <mc:Fallback>
                <p:oleObj name="Equation" r:id="rId3" imgW="1346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1069975"/>
                        <a:ext cx="3001963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36550" y="2136775"/>
            <a:ext cx="5700713" cy="630942"/>
            <a:chOff x="304800" y="2645658"/>
            <a:chExt cx="5700713" cy="630942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2645658"/>
              <a:ext cx="9144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500" dirty="0" smtClean="0">
                  <a:solidFill>
                    <a:srgbClr val="000000"/>
                  </a:solidFill>
                </a:rPr>
                <a:t>Let</a:t>
              </a:r>
              <a:endParaRPr lang="en-US" sz="3500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0" name="Object 2"/>
            <p:cNvGraphicFramePr>
              <a:graphicFrameLocks noChangeAspect="1"/>
            </p:cNvGraphicFramePr>
            <p:nvPr/>
          </p:nvGraphicFramePr>
          <p:xfrm>
            <a:off x="1185863" y="2780596"/>
            <a:ext cx="1757362" cy="481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" name="Equation" r:id="rId5" imgW="787320" imgH="215640" progId="Equation.3">
                    <p:embed/>
                  </p:oleObj>
                </mc:Choice>
                <mc:Fallback>
                  <p:oleObj name="Equation" r:id="rId5" imgW="7873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5863" y="2780596"/>
                          <a:ext cx="1757362" cy="4810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3"/>
            <p:cNvGraphicFramePr>
              <a:graphicFrameLocks noChangeAspect="1"/>
            </p:cNvGraphicFramePr>
            <p:nvPr/>
          </p:nvGraphicFramePr>
          <p:xfrm>
            <a:off x="4219575" y="2765778"/>
            <a:ext cx="1785938" cy="509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" name="Equation" r:id="rId7" imgW="799920" imgH="228600" progId="Equation.3">
                    <p:embed/>
                  </p:oleObj>
                </mc:Choice>
                <mc:Fallback>
                  <p:oleObj name="Equation" r:id="rId7" imgW="7999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9575" y="2765778"/>
                          <a:ext cx="1785938" cy="5095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3047999" y="2645658"/>
              <a:ext cx="117157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500" dirty="0" smtClean="0">
                  <a:solidFill>
                    <a:srgbClr val="000000"/>
                  </a:solidFill>
                </a:rPr>
                <a:t>and</a:t>
              </a:r>
              <a:endParaRPr lang="en-US" sz="3500" dirty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557864"/>
              </p:ext>
            </p:extLst>
          </p:nvPr>
        </p:nvGraphicFramePr>
        <p:xfrm>
          <a:off x="1331913" y="3212355"/>
          <a:ext cx="320198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9" imgW="1434960" imgH="431640" progId="Equation.3">
                  <p:embed/>
                </p:oleObj>
              </mc:Choice>
              <mc:Fallback>
                <p:oleObj name="Equation" r:id="rId9" imgW="1434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212355"/>
                        <a:ext cx="3201987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088035"/>
              </p:ext>
            </p:extLst>
          </p:nvPr>
        </p:nvGraphicFramePr>
        <p:xfrm>
          <a:off x="1708150" y="4422775"/>
          <a:ext cx="3298641" cy="916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1" imgW="1828800" imgH="507960" progId="Equation.3">
                  <p:embed/>
                </p:oleObj>
              </mc:Choice>
              <mc:Fallback>
                <p:oleObj name="Equation" r:id="rId11" imgW="18288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4422775"/>
                        <a:ext cx="3298641" cy="9167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eft Brace 14"/>
          <p:cNvSpPr/>
          <p:nvPr/>
        </p:nvSpPr>
        <p:spPr>
          <a:xfrm>
            <a:off x="1022350" y="4575175"/>
            <a:ext cx="457200" cy="1600200"/>
          </a:xfrm>
          <a:prstGeom prst="leftBrace">
            <a:avLst>
              <a:gd name="adj1" fmla="val 29924"/>
              <a:gd name="adj2" fmla="val 48717"/>
            </a:avLst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830385"/>
              </p:ext>
            </p:extLst>
          </p:nvPr>
        </p:nvGraphicFramePr>
        <p:xfrm>
          <a:off x="5275263" y="1066800"/>
          <a:ext cx="303053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13" imgW="1358640" imgH="431640" progId="Equation.3">
                  <p:embed/>
                </p:oleObj>
              </mc:Choice>
              <mc:Fallback>
                <p:oleObj name="Equation" r:id="rId13" imgW="1358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263" y="1066800"/>
                        <a:ext cx="3030537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ight Arrow 16"/>
          <p:cNvSpPr/>
          <p:nvPr/>
        </p:nvSpPr>
        <p:spPr>
          <a:xfrm>
            <a:off x="4501454" y="1416314"/>
            <a:ext cx="533399" cy="210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766573"/>
              </p:ext>
            </p:extLst>
          </p:nvPr>
        </p:nvGraphicFramePr>
        <p:xfrm>
          <a:off x="1730192" y="5587892"/>
          <a:ext cx="3276599" cy="916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15" imgW="1815840" imgH="507960" progId="Equation.3">
                  <p:embed/>
                </p:oleObj>
              </mc:Choice>
              <mc:Fallback>
                <p:oleObj name="Equation" r:id="rId15" imgW="181584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192" y="5587892"/>
                        <a:ext cx="3276599" cy="9167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688475" y="4219617"/>
            <a:ext cx="4684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Notice that these two equations represent circles on the </a:t>
            </a:r>
            <a:r>
              <a:rPr lang="el-GR" sz="3000" dirty="0" smtClean="0">
                <a:solidFill>
                  <a:srgbClr val="FF0000"/>
                </a:solidFill>
                <a:ea typeface="宋体" panose="02010600030101010101" pitchFamily="2" charset="-122"/>
              </a:rPr>
              <a:t>Γ</a:t>
            </a:r>
            <a:r>
              <a:rPr lang="en-US" sz="3000" dirty="0" smtClean="0">
                <a:solidFill>
                  <a:srgbClr val="FF0000"/>
                </a:solidFill>
                <a:ea typeface="宋体" panose="02010600030101010101" pitchFamily="2" charset="-122"/>
              </a:rPr>
              <a:t> plane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2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Constant-r Circles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1/23/2013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828800"/>
            <a:ext cx="4906131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829115"/>
              </p:ext>
            </p:extLst>
          </p:nvPr>
        </p:nvGraphicFramePr>
        <p:xfrm>
          <a:off x="304800" y="706616"/>
          <a:ext cx="4038600" cy="1122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1828800" imgH="507960" progId="Equation.3">
                  <p:embed/>
                </p:oleObj>
              </mc:Choice>
              <mc:Fallback>
                <p:oleObj name="Equation" r:id="rId4" imgW="18288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706616"/>
                        <a:ext cx="4038600" cy="11221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05400" y="1676400"/>
            <a:ext cx="3781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600" b="1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600" dirty="0" smtClean="0">
                <a:solidFill>
                  <a:srgbClr val="FF0000"/>
                </a:solidFill>
              </a:rPr>
              <a:t> = 0 --&gt; </a:t>
            </a:r>
            <a:r>
              <a:rPr lang="en-US" sz="3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3600" b="1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600" i="1" dirty="0" smtClean="0">
                <a:solidFill>
                  <a:srgbClr val="FF0000"/>
                </a:solidFill>
              </a:rPr>
              <a:t>=</a:t>
            </a:r>
            <a:r>
              <a:rPr lang="en-US" sz="3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jX</a:t>
            </a:r>
            <a:r>
              <a:rPr lang="en-US" sz="3600" b="1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endParaRPr lang="en-US" sz="3600" b="1" i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05400" y="2895600"/>
            <a:ext cx="1899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600" b="1" i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600" dirty="0" smtClean="0">
                <a:solidFill>
                  <a:srgbClr val="0000FF"/>
                </a:solidFill>
              </a:rPr>
              <a:t> = ∞</a:t>
            </a:r>
            <a:endParaRPr lang="en-US" sz="3600" i="1" baseline="-250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26783" y="5029200"/>
            <a:ext cx="35734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600" b="1" i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600" dirty="0" smtClean="0">
                <a:solidFill>
                  <a:srgbClr val="00B050"/>
                </a:solidFill>
              </a:rPr>
              <a:t> = 1 </a:t>
            </a:r>
          </a:p>
          <a:p>
            <a:r>
              <a:rPr lang="en-US" sz="3600" dirty="0" smtClean="0">
                <a:solidFill>
                  <a:srgbClr val="00B050"/>
                </a:solidFill>
              </a:rPr>
              <a:t>	--&gt; </a:t>
            </a:r>
            <a:r>
              <a:rPr lang="en-US" sz="36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3600" b="1" i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6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=1+jX</a:t>
            </a:r>
            <a:r>
              <a:rPr lang="en-US" sz="3600" b="1" i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endParaRPr lang="en-US" sz="3600" b="1" i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3276600" y="1981200"/>
            <a:ext cx="1752600" cy="4572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4305300" y="3314700"/>
            <a:ext cx="990600" cy="76200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3810000" y="5105400"/>
            <a:ext cx="1219200" cy="2286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4800" y="2209800"/>
            <a:ext cx="4038600" cy="403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267200" y="4191000"/>
            <a:ext cx="152400" cy="1524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286000" y="3200400"/>
            <a:ext cx="2057400" cy="2057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7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Constant-x Circles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1/23/2013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676400"/>
            <a:ext cx="491388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480367"/>
              </p:ext>
            </p:extLst>
          </p:nvPr>
        </p:nvGraphicFramePr>
        <p:xfrm>
          <a:off x="407987" y="782637"/>
          <a:ext cx="4011613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4" imgW="1815840" imgH="507960" progId="Equation.3">
                  <p:embed/>
                </p:oleObj>
              </mc:Choice>
              <mc:Fallback>
                <p:oleObj name="Equation" r:id="rId4" imgW="181584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" y="782637"/>
                        <a:ext cx="4011613" cy="1122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29200" y="2076271"/>
            <a:ext cx="1895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b="1" i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600" dirty="0" smtClean="0">
                <a:solidFill>
                  <a:srgbClr val="FF0000"/>
                </a:solidFill>
              </a:rPr>
              <a:t> = 1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13386" y="4876800"/>
            <a:ext cx="236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b="1" i="1" baseline="-25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600" dirty="0" smtClean="0">
                <a:solidFill>
                  <a:srgbClr val="0000FF"/>
                </a:solidFill>
              </a:rPr>
              <a:t> = -0.5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2590800" y="2438400"/>
            <a:ext cx="2286000" cy="6096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2362200" y="4572000"/>
            <a:ext cx="2286000" cy="60960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 rot="10800000">
            <a:off x="2209800" y="152400"/>
            <a:ext cx="3886200" cy="3914774"/>
          </a:xfrm>
          <a:prstGeom prst="arc">
            <a:avLst>
              <a:gd name="adj1" fmla="val 16200000"/>
              <a:gd name="adj2" fmla="val 2157941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2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Smith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1/23/2013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4738688" cy="4719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761001" y="821991"/>
            <a:ext cx="396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rgbClr val="FF0000"/>
                </a:solidFill>
              </a:rPr>
              <a:t> Constant-</a:t>
            </a:r>
            <a:r>
              <a:rPr lang="en-US" sz="3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sz="36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circles</a:t>
            </a:r>
            <a:endParaRPr lang="en-US" sz="3600" dirty="0">
              <a:solidFill>
                <a:srgbClr val="FF000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1001" y="1583991"/>
            <a:ext cx="3993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rgbClr val="FF0000"/>
                </a:solidFill>
              </a:rPr>
              <a:t> Constant-</a:t>
            </a:r>
            <a:r>
              <a:rPr lang="en-US" sz="3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circles</a:t>
            </a:r>
            <a:endParaRPr lang="en-US" sz="3600" dirty="0">
              <a:solidFill>
                <a:srgbClr val="FF0000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2971800"/>
            <a:ext cx="1910458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867400" y="5715000"/>
            <a:ext cx="2743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solidFill>
                  <a:srgbClr val="000000"/>
                </a:solidFill>
              </a:rPr>
              <a:t>Phillip Smith</a:t>
            </a:r>
            <a:endParaRPr lang="en-US" sz="35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4400" y="6488668"/>
            <a:ext cx="699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 brief biography of Philip Smith: </a:t>
            </a:r>
            <a:r>
              <a:rPr lang="en-US" dirty="0" smtClean="0">
                <a:hlinkClick r:id="rId4"/>
              </a:rPr>
              <a:t>http://sss-mag.com/smith01.html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8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Magic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1/23/2013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838200"/>
            <a:ext cx="4485677" cy="562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815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Can We Do with the Smith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1/23/2013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962400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Reading Reflection Coefficient, Impedance/admittance, SWR(VSWR), Return Loss, …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" y="4343400"/>
            <a:ext cx="41148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Impedance Matching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29200" y="1600200"/>
            <a:ext cx="39624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Locating </a:t>
            </a:r>
            <a:r>
              <a:rPr lang="en-US" sz="3200" dirty="0" smtClean="0"/>
              <a:t>the load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200" noProof="0" dirty="0" smtClean="0"/>
              <a:t>on the chart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029200" y="4419600"/>
            <a:ext cx="41148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Moving around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the chart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Left-Right Arrow 10"/>
          <p:cNvSpPr/>
          <p:nvPr/>
        </p:nvSpPr>
        <p:spPr>
          <a:xfrm>
            <a:off x="4267200" y="1752600"/>
            <a:ext cx="6096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4267200" y="4572000"/>
            <a:ext cx="6096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8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4191000" cy="609600"/>
          </a:xfrm>
        </p:spPr>
        <p:txBody>
          <a:bodyPr/>
          <a:lstStyle/>
          <a:p>
            <a:pPr>
              <a:buNone/>
            </a:pPr>
            <a:r>
              <a:rPr lang="en-US" sz="3000" b="1" dirty="0" smtClean="0"/>
              <a:t>Textbook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1/23/2013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524000"/>
            <a:ext cx="5715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2400" dirty="0" smtClean="0"/>
              <a:t>“Fundamentals of Applied Electromagnetics,”</a:t>
            </a:r>
          </a:p>
          <a:p>
            <a:pPr algn="l">
              <a:buNone/>
            </a:pPr>
            <a:r>
              <a:rPr lang="en-US" sz="2400" dirty="0" smtClean="0"/>
              <a:t> 6th Ed., by F. T. </a:t>
            </a:r>
            <a:r>
              <a:rPr lang="en-US" sz="2400" dirty="0" err="1" smtClean="0"/>
              <a:t>Ulaby</a:t>
            </a:r>
            <a:r>
              <a:rPr lang="en-US" sz="2400" dirty="0" smtClean="0"/>
              <a:t>, E. </a:t>
            </a:r>
            <a:r>
              <a:rPr lang="en-US" sz="2400" dirty="0" err="1" smtClean="0"/>
              <a:t>Michielssen</a:t>
            </a:r>
            <a:r>
              <a:rPr lang="en-US" sz="2400" dirty="0" smtClean="0"/>
              <a:t>, U. </a:t>
            </a:r>
            <a:r>
              <a:rPr lang="en-US" sz="2400" dirty="0" err="1" smtClean="0"/>
              <a:t>Ravaioli</a:t>
            </a:r>
            <a:r>
              <a:rPr lang="en-US" sz="2400" dirty="0" smtClean="0"/>
              <a:t>, Pearson Prentice Hall, 2010.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3352800"/>
            <a:ext cx="419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Optional References</a:t>
            </a:r>
          </a:p>
        </p:txBody>
      </p:sp>
      <p:pic>
        <p:nvPicPr>
          <p:cNvPr id="14338" name="Picture 2" descr="http://vig-fp.prenhall.com/bigcovers/01321393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762000"/>
            <a:ext cx="2779889" cy="3048000"/>
          </a:xfrm>
          <a:prstGeom prst="rect">
            <a:avLst/>
          </a:prstGeom>
          <a:noFill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191000"/>
            <a:ext cx="7753350" cy="1750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73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Reflection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1/23/2013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828800"/>
            <a:ext cx="4738688" cy="4719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1640540" y="2828365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6200000" flipV="1">
            <a:off x="779034" y="2379233"/>
            <a:ext cx="2175735" cy="144780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590800" y="4191000"/>
            <a:ext cx="2376488" cy="22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 rot="19907738">
            <a:off x="2335671" y="3989541"/>
            <a:ext cx="609600" cy="685800"/>
          </a:xfrm>
          <a:prstGeom prst="arc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16200000" flipV="1">
            <a:off x="1259634" y="3317034"/>
            <a:ext cx="1232553" cy="820178"/>
          </a:xfrm>
          <a:prstGeom prst="straightConnector1">
            <a:avLst/>
          </a:prstGeom>
          <a:ln w="3810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1295400" y="2971800"/>
            <a:ext cx="304799" cy="22860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2133600" y="4267200"/>
            <a:ext cx="304799" cy="22860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29200" y="3392269"/>
            <a:ext cx="365657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l-GR" sz="36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sz="3600" b="1" i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sz="3600" dirty="0" smtClean="0">
                <a:solidFill>
                  <a:srgbClr val="0000FF"/>
                </a:solidFill>
              </a:rPr>
              <a:t>= 0.725/125°</a:t>
            </a:r>
            <a:endParaRPr lang="en-US" sz="3600" dirty="0">
              <a:solidFill>
                <a:srgbClr val="0000FF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0" y="3581400"/>
            <a:ext cx="123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FF"/>
                </a:solidFill>
              </a:rPr>
              <a:t>0.725</a:t>
            </a:r>
            <a:endParaRPr lang="en-US" sz="3600" dirty="0">
              <a:solidFill>
                <a:srgbClr val="0000FF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8400" y="3352800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FF"/>
                </a:solidFill>
              </a:rPr>
              <a:t>125°</a:t>
            </a:r>
            <a:endParaRPr lang="en-US" sz="3600" dirty="0">
              <a:solidFill>
                <a:srgbClr val="0000FF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29200" y="4419600"/>
            <a:ext cx="35875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cs typeface="Times New Roman" pitchFamily="18" charset="0"/>
              </a:rPr>
              <a:t>Open?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rgbClr val="FF0000"/>
                </a:solidFill>
                <a:cs typeface="Times New Roman" pitchFamily="18" charset="0"/>
              </a:rPr>
              <a:t> Short?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rgbClr val="FF0000"/>
                </a:solidFill>
                <a:cs typeface="Times New Roman" pitchFamily="18" charset="0"/>
              </a:rPr>
              <a:t> Matched Load?</a:t>
            </a:r>
            <a:endParaRPr lang="en-US" sz="3600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29200" y="1600200"/>
            <a:ext cx="3255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3600" b="1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sz="3600" dirty="0" smtClean="0">
                <a:solidFill>
                  <a:srgbClr val="FF0000"/>
                </a:solidFill>
              </a:rPr>
              <a:t>= 10+j25 </a:t>
            </a:r>
            <a:r>
              <a:rPr lang="el-GR" sz="3600" dirty="0" smtClean="0">
                <a:solidFill>
                  <a:srgbClr val="FF0000"/>
                </a:solidFill>
              </a:rPr>
              <a:t>Ω</a:t>
            </a:r>
            <a:endParaRPr lang="en-US" sz="3600" dirty="0">
              <a:solidFill>
                <a:srgbClr val="FF000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81000" y="40386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496670" y="409687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589930" y="415066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29200" y="2514600"/>
            <a:ext cx="2980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3600" b="1" i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600" b="1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= 0.2+j0.5</a:t>
            </a:r>
            <a:endParaRPr lang="en-US" sz="3600" dirty="0">
              <a:solidFill>
                <a:srgbClr val="FF0000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36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7" grpId="0"/>
      <p:bldP spid="19" grpId="0" animBg="1"/>
      <p:bldP spid="20" grpId="0" animBg="1"/>
      <p:bldP spid="21" grpId="0" animBg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90800"/>
            <a:ext cx="8382000" cy="3352800"/>
          </a:xfrm>
        </p:spPr>
        <p:txBody>
          <a:bodyPr/>
          <a:lstStyle/>
          <a:p>
            <a:r>
              <a:rPr lang="en-US" dirty="0" smtClean="0"/>
              <a:t> Assigned weekly</a:t>
            </a:r>
          </a:p>
          <a:p>
            <a:r>
              <a:rPr lang="en-US" dirty="0" smtClean="0"/>
              <a:t> Due 2131 Kemper by 3:30 pm on Tuesday</a:t>
            </a:r>
          </a:p>
          <a:p>
            <a:r>
              <a:rPr lang="en-US" dirty="0" smtClean="0"/>
              <a:t> Working in groups is encouraged, </a:t>
            </a:r>
            <a:r>
              <a:rPr lang="en-US" b="1" dirty="0" smtClean="0"/>
              <a:t>BUT</a:t>
            </a:r>
          </a:p>
          <a:p>
            <a:pPr lvl="1"/>
            <a:r>
              <a:rPr lang="en-US" b="1" dirty="0" smtClean="0"/>
              <a:t>Make sure the solution you submit is your own!</a:t>
            </a:r>
          </a:p>
          <a:p>
            <a:pPr lvl="1"/>
            <a:r>
              <a:rPr lang="en-US" b="1" dirty="0" smtClean="0"/>
              <a:t>Write the names of all individuals with whom you worked at the top of your assignment.</a:t>
            </a:r>
          </a:p>
          <a:p>
            <a:pPr lvl="1"/>
            <a:r>
              <a:rPr lang="en-US" b="1" dirty="0" smtClean="0"/>
              <a:t>Limit the group size less than 4.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1/23/2013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400800" y="1295400"/>
            <a:ext cx="1981200" cy="838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5000" b="1" kern="0" dirty="0">
                <a:solidFill>
                  <a:srgbClr val="0033CC"/>
                </a:solidFill>
                <a:latin typeface="+mn-lt"/>
              </a:rPr>
              <a:t>2</a:t>
            </a:r>
            <a:r>
              <a:rPr kumimoji="0" lang="en-US" sz="5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0 %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838200"/>
            <a:ext cx="5943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3000" b="1" dirty="0" smtClean="0"/>
              <a:t>Homework assignments are designed to help you progress through the course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5923002"/>
            <a:ext cx="7924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b="1" dirty="0" smtClean="0">
                <a:solidFill>
                  <a:srgbClr val="FF0000"/>
                </a:solidFill>
              </a:rPr>
              <a:t>Late homework will NOT be accepted.</a:t>
            </a:r>
          </a:p>
        </p:txBody>
      </p:sp>
    </p:spTree>
    <p:extLst>
      <p:ext uri="{BB962C8B-B14F-4D97-AF65-F5344CB8AC3E}">
        <p14:creationId xmlns:p14="http://schemas.microsoft.com/office/powerpoint/2010/main" val="80837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5715000" cy="2667000"/>
          </a:xfrm>
        </p:spPr>
        <p:txBody>
          <a:bodyPr/>
          <a:lstStyle/>
          <a:p>
            <a:r>
              <a:rPr lang="en-US" dirty="0" smtClean="0"/>
              <a:t> 2 mid-terms and 1 final</a:t>
            </a:r>
          </a:p>
          <a:p>
            <a:r>
              <a:rPr lang="en-US" dirty="0" smtClean="0"/>
              <a:t> Time and location TBA</a:t>
            </a:r>
          </a:p>
          <a:p>
            <a:r>
              <a:rPr lang="en-US" dirty="0" smtClean="0"/>
              <a:t> No textbooks, no notes, no calculators</a:t>
            </a:r>
          </a:p>
          <a:p>
            <a:r>
              <a:rPr lang="en-US" dirty="0" smtClean="0"/>
              <a:t>  A formula sheet will be provide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1/23/2013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324600" y="990600"/>
            <a:ext cx="1981200" cy="1752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5000" b="1" kern="0" dirty="0" smtClean="0">
                <a:solidFill>
                  <a:srgbClr val="0033CC"/>
                </a:solidFill>
                <a:latin typeface="+mn-lt"/>
              </a:rPr>
              <a:t>3</a:t>
            </a:r>
            <a:r>
              <a:rPr kumimoji="0" lang="en-US" sz="5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0 % + 20%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3505200"/>
            <a:ext cx="8382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Make-up exams will be provided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With a 15% penalty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400" b="1" kern="0" dirty="0" smtClean="0">
                <a:latin typeface="+mn-lt"/>
              </a:rPr>
              <a:t>Problems will be different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400" b="1" kern="0" dirty="0" smtClean="0">
                <a:latin typeface="+mn-lt"/>
              </a:rPr>
              <a:t>Will cover additional materials between the original and the make-up exam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256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 Must be filed with the instructor within one week after the homework/exam is returned.</a:t>
            </a:r>
          </a:p>
          <a:p>
            <a:pPr lvl="1"/>
            <a:r>
              <a:rPr lang="en-US" sz="2800" b="1" dirty="0" smtClean="0"/>
              <a:t>3 days</a:t>
            </a:r>
            <a:r>
              <a:rPr lang="en-US" sz="2800" dirty="0" smtClean="0"/>
              <a:t> for the final.</a:t>
            </a:r>
          </a:p>
          <a:p>
            <a:pPr lvl="1"/>
            <a:endParaRPr lang="en-US" sz="3200" dirty="0" smtClean="0"/>
          </a:p>
          <a:p>
            <a:r>
              <a:rPr lang="en-US" sz="3200" dirty="0" smtClean="0"/>
              <a:t> Do not mark on the original homework/exam. Make a photocopy.</a:t>
            </a:r>
          </a:p>
          <a:p>
            <a:endParaRPr lang="en-US" sz="3200" dirty="0" smtClean="0"/>
          </a:p>
          <a:p>
            <a:r>
              <a:rPr lang="en-US" sz="3200" dirty="0" smtClean="0"/>
              <a:t> We will keep a photocopy of all exams.</a:t>
            </a:r>
          </a:p>
          <a:p>
            <a:endParaRPr lang="en-US" sz="3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1/23/2013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7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Cheating Please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Following actions are considered cheating:</a:t>
            </a:r>
          </a:p>
          <a:p>
            <a:pPr lvl="1"/>
            <a:r>
              <a:rPr lang="en-US" dirty="0" smtClean="0"/>
              <a:t>Submitting homework solutions which are not your own. While we encourage you to work together, your work should not be a copy of your partner's.</a:t>
            </a:r>
          </a:p>
          <a:p>
            <a:pPr lvl="1"/>
            <a:r>
              <a:rPr lang="en-US" dirty="0" smtClean="0"/>
              <a:t>Sharing results or notes during exams.</a:t>
            </a:r>
          </a:p>
          <a:p>
            <a:pPr lvl="1"/>
            <a:r>
              <a:rPr lang="en-US" dirty="0" smtClean="0"/>
              <a:t>Using notes (hardcopy or electronic) during exams.</a:t>
            </a:r>
          </a:p>
          <a:p>
            <a:pPr lvl="1"/>
            <a:r>
              <a:rPr lang="en-US" dirty="0" smtClean="0"/>
              <a:t>Continuing work on your exam after we have called for papers.</a:t>
            </a:r>
          </a:p>
          <a:p>
            <a:pPr lvl="1"/>
            <a:r>
              <a:rPr lang="en-US" dirty="0" smtClean="0"/>
              <a:t>Requesting a </a:t>
            </a:r>
            <a:r>
              <a:rPr lang="en-US" dirty="0" err="1" smtClean="0"/>
              <a:t>regrade</a:t>
            </a:r>
            <a:r>
              <a:rPr lang="en-US" dirty="0" smtClean="0"/>
              <a:t> on an exam that has been altered.</a:t>
            </a:r>
          </a:p>
          <a:p>
            <a:r>
              <a:rPr lang="en-US" dirty="0" smtClean="0"/>
              <a:t> You will receive </a:t>
            </a:r>
            <a:r>
              <a:rPr lang="en-US" b="1" dirty="0" smtClean="0">
                <a:solidFill>
                  <a:srgbClr val="FF0000"/>
                </a:solidFill>
              </a:rPr>
              <a:t>ZERO</a:t>
            </a:r>
            <a:r>
              <a:rPr lang="en-US" dirty="0" smtClean="0"/>
              <a:t> for the homework/exam and may receive </a:t>
            </a:r>
            <a:r>
              <a:rPr lang="en-US" b="1" dirty="0" smtClean="0">
                <a:solidFill>
                  <a:srgbClr val="FF0000"/>
                </a:solidFill>
              </a:rPr>
              <a:t>F</a:t>
            </a:r>
            <a:r>
              <a:rPr lang="en-US" dirty="0" smtClean="0"/>
              <a:t> for the course if found cheating.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1/23/2013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4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 – Office Hours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1/23/2013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4953000"/>
            <a:ext cx="8305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Don’t let yourself fall behind!</a:t>
            </a:r>
            <a:r>
              <a:rPr lang="en-US" sz="4400" b="1" dirty="0" smtClean="0">
                <a:solidFill>
                  <a:srgbClr val="0033CC"/>
                </a:solidFill>
              </a:rPr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338609"/>
              </p:ext>
            </p:extLst>
          </p:nvPr>
        </p:nvGraphicFramePr>
        <p:xfrm>
          <a:off x="685800" y="1600200"/>
          <a:ext cx="7848600" cy="28956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124200"/>
                <a:gridCol w="4724400"/>
              </a:tblGrid>
              <a:tr h="120814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Xiaoguang “Leo” Liu</a:t>
                      </a:r>
                      <a:endParaRPr lang="en-US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 Tuesday:</a:t>
                      </a:r>
                      <a:r>
                        <a:rPr lang="en-US" sz="2000" baseline="0" dirty="0" smtClean="0"/>
                        <a:t>  8-10 pm in 3169 Kemper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baseline="0" dirty="0" smtClean="0"/>
                        <a:t> Wednesday: 4-5 pm in 3169 Kemper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baseline="0" dirty="0" smtClean="0"/>
                        <a:t> By appointment </a:t>
                      </a:r>
                    </a:p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Yuhao</a:t>
                      </a:r>
                      <a:r>
                        <a:rPr lang="en-US" sz="2400" b="1" dirty="0" smtClean="0"/>
                        <a:t> Liu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b="1" dirty="0" smtClean="0"/>
                        <a:t> Monday: 10am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dirty="0" smtClean="0"/>
                        <a:t>-- 12</a:t>
                      </a:r>
                      <a:r>
                        <a:rPr lang="en-US" sz="2000" b="1" baseline="0" dirty="0" smtClean="0"/>
                        <a:t> pm in 1127 Kemper</a:t>
                      </a:r>
                      <a:endParaRPr lang="en-US" sz="2000" b="1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Fengqi</a:t>
                      </a:r>
                      <a:r>
                        <a:rPr lang="en-US" sz="2400" b="1" dirty="0" smtClean="0"/>
                        <a:t> Hu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b="1" dirty="0" smtClean="0"/>
                        <a:t> Tuesday:</a:t>
                      </a:r>
                      <a:r>
                        <a:rPr lang="en-US" sz="2000" b="1" baseline="0" dirty="0" smtClean="0"/>
                        <a:t> 2 – 4 pm in TB207 120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11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Student with disability need to register with the Student Disability Center (</a:t>
            </a:r>
            <a:r>
              <a:rPr lang="en-US" dirty="0" smtClean="0">
                <a:hlinkClick r:id="rId2"/>
              </a:rPr>
              <a:t>http://sdc.ucdavis.edu/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Talk with the instructor within the first week of class</a:t>
            </a:r>
          </a:p>
          <a:p>
            <a:r>
              <a:rPr lang="en-US" dirty="0" smtClean="0"/>
              <a:t>Course Website:</a:t>
            </a:r>
          </a:p>
          <a:p>
            <a:pPr lvl="1"/>
            <a:r>
              <a:rPr lang="en-US" dirty="0" err="1" smtClean="0"/>
              <a:t>SmartSite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1/23/2013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4648200"/>
            <a:ext cx="647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 smtClean="0"/>
              <a:t>Questions?</a:t>
            </a:r>
            <a:endParaRPr lang="en-US" sz="5600" b="1" dirty="0"/>
          </a:p>
        </p:txBody>
      </p:sp>
    </p:spTree>
    <p:extLst>
      <p:ext uri="{BB962C8B-B14F-4D97-AF65-F5344CB8AC3E}">
        <p14:creationId xmlns:p14="http://schemas.microsoft.com/office/powerpoint/2010/main" val="279356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Last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Standing wave ratio (SWR)</a:t>
            </a:r>
          </a:p>
          <a:p>
            <a:pPr lvl="1"/>
            <a:r>
              <a:rPr lang="en-US" dirty="0" smtClean="0"/>
              <a:t>Sometimes voltage standing wave ratio (VSWR)</a:t>
            </a:r>
          </a:p>
          <a:p>
            <a:pPr lvl="1"/>
            <a:r>
              <a:rPr lang="en-US" dirty="0" smtClean="0"/>
              <a:t>A measure of the matching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1/23/2013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209800"/>
            <a:ext cx="4800599" cy="876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5" descr="2.14.tiff"/>
          <p:cNvPicPr>
            <a:picLocks noChangeAspect="1"/>
          </p:cNvPicPr>
          <p:nvPr/>
        </p:nvPicPr>
        <p:blipFill>
          <a:blip r:embed="rId3" cstate="print"/>
          <a:srcRect l="1045" r="2182" b="60733"/>
          <a:stretch>
            <a:fillRect/>
          </a:stretch>
        </p:blipFill>
        <p:spPr bwMode="auto">
          <a:xfrm>
            <a:off x="1828800" y="3124200"/>
            <a:ext cx="493955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5638800"/>
            <a:ext cx="64198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P Blu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2819</TotalTime>
  <Words>664</Words>
  <Application>Microsoft Office PowerPoint</Application>
  <PresentationFormat>On-screen Show (4:3)</PresentationFormat>
  <Paragraphs>154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宋体</vt:lpstr>
      <vt:lpstr>Arial</vt:lpstr>
      <vt:lpstr>Times New Roman</vt:lpstr>
      <vt:lpstr>Trebuchet MS</vt:lpstr>
      <vt:lpstr>Wingdings</vt:lpstr>
      <vt:lpstr>DP Blue</vt:lpstr>
      <vt:lpstr>Equation</vt:lpstr>
      <vt:lpstr>EEC 130A Introductory Electromagnetics I</vt:lpstr>
      <vt:lpstr>Textbooks</vt:lpstr>
      <vt:lpstr>Homework</vt:lpstr>
      <vt:lpstr>Exams</vt:lpstr>
      <vt:lpstr>Regrade</vt:lpstr>
      <vt:lpstr>No Cheating Please</vt:lpstr>
      <vt:lpstr>Getting Help – Office Hours</vt:lpstr>
      <vt:lpstr>Misc</vt:lpstr>
      <vt:lpstr>Review of Last Lecture</vt:lpstr>
      <vt:lpstr>Maximum and Minimum Voltage</vt:lpstr>
      <vt:lpstr>Slotted Line</vt:lpstr>
      <vt:lpstr>Wave Impedance</vt:lpstr>
      <vt:lpstr>Input Impedance</vt:lpstr>
      <vt:lpstr>Smith Chart</vt:lpstr>
      <vt:lpstr>Constant-r Circles</vt:lpstr>
      <vt:lpstr>Constant-x Circles</vt:lpstr>
      <vt:lpstr>Complete Smith Chart</vt:lpstr>
      <vt:lpstr>Black Magic Design</vt:lpstr>
      <vt:lpstr>What Can We Do with the Smith Chart</vt:lpstr>
      <vt:lpstr>Reading Reflection Coefficient</vt:lpstr>
    </vt:vector>
  </TitlesOfParts>
  <Company>Engineering Computer Network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Liquid Metal MEMS Through-wafer Microstrip to Microstrip Transition</dc:title>
  <dc:creator>Liu, Xiaoguang</dc:creator>
  <cp:lastModifiedBy>Xiaoguang Liu</cp:lastModifiedBy>
  <cp:revision>102</cp:revision>
  <dcterms:created xsi:type="dcterms:W3CDTF">2008-06-11T02:58:06Z</dcterms:created>
  <dcterms:modified xsi:type="dcterms:W3CDTF">2013-01-24T06:31:44Z</dcterms:modified>
</cp:coreProperties>
</file>