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60" r:id="rId4"/>
    <p:sldId id="261" r:id="rId5"/>
    <p:sldId id="263" r:id="rId6"/>
    <p:sldId id="266" r:id="rId7"/>
    <p:sldId id="269" r:id="rId8"/>
    <p:sldId id="27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710" autoAdjust="0"/>
  </p:normalViewPr>
  <p:slideViewPr>
    <p:cSldViewPr>
      <p:cViewPr>
        <p:scale>
          <a:sx n="73" d="100"/>
          <a:sy n="73" d="100"/>
        </p:scale>
        <p:origin x="-2082" y="-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BA6F2-8736-426F-BA5A-802087E31005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507E-493E-4192-B48B-5D9EF8A26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13C81-0C0B-458F-8729-34CC1AE6D4FA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19D8E-C0CB-48C3-BD0D-8A1F7326F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9D8E-C0CB-48C3-BD0D-8A1F7326FE1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9D8E-C0CB-48C3-BD0D-8A1F7326FE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9D8E-C0CB-48C3-BD0D-8A1F7326FE1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9D8E-C0CB-48C3-BD0D-8A1F7326FE1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9D8E-C0CB-48C3-BD0D-8A1F7326FE1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9D8E-C0CB-48C3-BD0D-8A1F7326FE1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9D8E-C0CB-48C3-BD0D-8A1F7326FE1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9D8E-C0CB-48C3-BD0D-8A1F7326FE1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9D8E-C0CB-48C3-BD0D-8A1F7326FE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584F-5269-452F-94C7-3FB5C0B516D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235-C26D-4834-8D82-DC467E737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584F-5269-452F-94C7-3FB5C0B516D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235-C26D-4834-8D82-DC467E737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584F-5269-452F-94C7-3FB5C0B516D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235-C26D-4834-8D82-DC467E737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584F-5269-452F-94C7-3FB5C0B516D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235-C26D-4834-8D82-DC467E737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584F-5269-452F-94C7-3FB5C0B516D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235-C26D-4834-8D82-DC467E737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584F-5269-452F-94C7-3FB5C0B516D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235-C26D-4834-8D82-DC467E737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584F-5269-452F-94C7-3FB5C0B516D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235-C26D-4834-8D82-DC467E737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584F-5269-452F-94C7-3FB5C0B516D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235-C26D-4834-8D82-DC467E737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584F-5269-452F-94C7-3FB5C0B516D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235-C26D-4834-8D82-DC467E737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584F-5269-452F-94C7-3FB5C0B516D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235-C26D-4834-8D82-DC467E737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584F-5269-452F-94C7-3FB5C0B516D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235-C26D-4834-8D82-DC467E737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584F-5269-452F-94C7-3FB5C0B516D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74235-C26D-4834-8D82-DC467E737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ss-mag.com/smith01.html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Reflection Coefficient</a:t>
            </a:r>
            <a:endParaRPr lang="en-US" dirty="0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1192213" y="1371600"/>
          <a:ext cx="3030537" cy="962025"/>
        </p:xfrm>
        <a:graphic>
          <a:graphicData uri="http://schemas.openxmlformats.org/presentationml/2006/ole">
            <p:oleObj spid="_x0000_s27649" name="Equation" r:id="rId4" imgW="1358640" imgH="431640" progId="Equation.3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28600" y="2438400"/>
            <a:ext cx="5700713" cy="630942"/>
            <a:chOff x="304800" y="2645658"/>
            <a:chExt cx="5700713" cy="630942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2645658"/>
              <a:ext cx="9144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dirty="0" smtClean="0">
                  <a:solidFill>
                    <a:srgbClr val="000000"/>
                  </a:solidFill>
                </a:rPr>
                <a:t>Let</a:t>
              </a:r>
              <a:endParaRPr lang="en-US" sz="35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7650" name="Object 2"/>
            <p:cNvGraphicFramePr>
              <a:graphicFrameLocks noChangeAspect="1"/>
            </p:cNvGraphicFramePr>
            <p:nvPr/>
          </p:nvGraphicFramePr>
          <p:xfrm>
            <a:off x="1185863" y="2780596"/>
            <a:ext cx="1757362" cy="481012"/>
          </p:xfrm>
          <a:graphic>
            <a:graphicData uri="http://schemas.openxmlformats.org/presentationml/2006/ole">
              <p:oleObj spid="_x0000_s27650" name="Equation" r:id="rId5" imgW="787320" imgH="215640" progId="Equation.3">
                <p:embed/>
              </p:oleObj>
            </a:graphicData>
          </a:graphic>
        </p:graphicFrame>
        <p:graphicFrame>
          <p:nvGraphicFramePr>
            <p:cNvPr id="27651" name="Object 3"/>
            <p:cNvGraphicFramePr>
              <a:graphicFrameLocks noChangeAspect="1"/>
            </p:cNvGraphicFramePr>
            <p:nvPr/>
          </p:nvGraphicFramePr>
          <p:xfrm>
            <a:off x="4219575" y="2765778"/>
            <a:ext cx="1785938" cy="509587"/>
          </p:xfrm>
          <a:graphic>
            <a:graphicData uri="http://schemas.openxmlformats.org/presentationml/2006/ole">
              <p:oleObj spid="_x0000_s27651" name="Equation" r:id="rId6" imgW="799920" imgH="228600" progId="Equation.3">
                <p:embed/>
              </p:oleObj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048000" y="2645658"/>
              <a:ext cx="9144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dirty="0" smtClean="0">
                  <a:solidFill>
                    <a:srgbClr val="000000"/>
                  </a:solidFill>
                </a:rPr>
                <a:t>and</a:t>
              </a:r>
              <a:endParaRPr lang="en-US" sz="3500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066800" y="3352800"/>
          <a:ext cx="3201987" cy="962025"/>
        </p:xfrm>
        <a:graphic>
          <a:graphicData uri="http://schemas.openxmlformats.org/presentationml/2006/ole">
            <p:oleObj spid="_x0000_s27652" name="Equation" r:id="rId7" imgW="1434960" imgH="431640" progId="Equation.3">
              <p:embed/>
            </p:oleObj>
          </a:graphicData>
        </a:graphic>
      </p:graphicFrame>
      <p:graphicFrame>
        <p:nvGraphicFramePr>
          <p:cNvPr id="27653" name="Content Placeholder 3"/>
          <p:cNvGraphicFramePr>
            <a:graphicFrameLocks noChangeAspect="1"/>
          </p:cNvGraphicFramePr>
          <p:nvPr/>
        </p:nvGraphicFramePr>
        <p:xfrm>
          <a:off x="1600200" y="4724400"/>
          <a:ext cx="3298641" cy="916722"/>
        </p:xfrm>
        <a:graphic>
          <a:graphicData uri="http://schemas.openxmlformats.org/presentationml/2006/ole">
            <p:oleObj spid="_x0000_s27653" name="Equation" r:id="rId8" imgW="1828800" imgH="507960" progId="Equation.3">
              <p:embed/>
            </p:oleObj>
          </a:graphicData>
        </a:graphic>
      </p:graphicFrame>
      <p:graphicFrame>
        <p:nvGraphicFramePr>
          <p:cNvPr id="27654" name="Content Placeholder 3"/>
          <p:cNvGraphicFramePr>
            <a:graphicFrameLocks noChangeAspect="1"/>
          </p:cNvGraphicFramePr>
          <p:nvPr/>
        </p:nvGraphicFramePr>
        <p:xfrm>
          <a:off x="1600200" y="5791200"/>
          <a:ext cx="3276599" cy="916722"/>
        </p:xfrm>
        <a:graphic>
          <a:graphicData uri="http://schemas.openxmlformats.org/presentationml/2006/ole">
            <p:oleObj spid="_x0000_s27654" name="Equation" r:id="rId9" imgW="1815840" imgH="507960" progId="Equation.3">
              <p:embed/>
            </p:oleObj>
          </a:graphicData>
        </a:graphic>
      </p:graphicFrame>
      <p:sp>
        <p:nvSpPr>
          <p:cNvPr id="17" name="Left Brace 16"/>
          <p:cNvSpPr/>
          <p:nvPr/>
        </p:nvSpPr>
        <p:spPr>
          <a:xfrm>
            <a:off x="533400" y="4876800"/>
            <a:ext cx="838200" cy="1600200"/>
          </a:xfrm>
          <a:prstGeom prst="leftBrace">
            <a:avLst>
              <a:gd name="adj1" fmla="val 29924"/>
              <a:gd name="adj2" fmla="val 49500"/>
            </a:avLst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828800"/>
            <a:ext cx="490613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438400" y="152400"/>
          <a:ext cx="4038600" cy="1122184"/>
        </p:xfrm>
        <a:graphic>
          <a:graphicData uri="http://schemas.openxmlformats.org/presentationml/2006/ole">
            <p:oleObj spid="_x0000_s2050" name="Equation" r:id="rId5" imgW="1828800" imgH="50796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5400" y="1676400"/>
            <a:ext cx="378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dirty="0" smtClean="0">
                <a:solidFill>
                  <a:srgbClr val="FF0000"/>
                </a:solidFill>
              </a:rPr>
              <a:t> = 0 --&gt; 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6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i="1" dirty="0" smtClean="0">
                <a:solidFill>
                  <a:srgbClr val="FF0000"/>
                </a:solidFill>
              </a:rPr>
              <a:t>=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jX</a:t>
            </a:r>
            <a:r>
              <a:rPr lang="en-US" sz="36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en-US" sz="3600" b="1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400" y="2895600"/>
            <a:ext cx="189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dirty="0" smtClean="0">
                <a:solidFill>
                  <a:srgbClr val="0000FF"/>
                </a:solidFill>
              </a:rPr>
              <a:t> = ∞</a:t>
            </a:r>
            <a:endParaRPr lang="en-US" sz="3600" i="1" baseline="-25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6783" y="5029200"/>
            <a:ext cx="3573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dirty="0" smtClean="0">
                <a:solidFill>
                  <a:srgbClr val="00B050"/>
                </a:solidFill>
              </a:rPr>
              <a:t> = 1 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	--&gt; </a:t>
            </a:r>
            <a:r>
              <a:rPr lang="en-US" sz="36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600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=1+jX</a:t>
            </a:r>
            <a:r>
              <a:rPr lang="en-US" sz="3600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en-US" sz="3600" b="1" i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3276600" y="1981200"/>
            <a:ext cx="1752600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305300" y="3314700"/>
            <a:ext cx="990600" cy="7620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810000" y="5105400"/>
            <a:ext cx="121920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4800" y="2209800"/>
            <a:ext cx="4038600" cy="403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67200" y="4191000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86000" y="3200400"/>
            <a:ext cx="2057400" cy="2057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676400"/>
            <a:ext cx="491388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Content Placeholder 3"/>
          <p:cNvGraphicFramePr>
            <a:graphicFrameLocks noChangeAspect="1"/>
          </p:cNvGraphicFramePr>
          <p:nvPr/>
        </p:nvGraphicFramePr>
        <p:xfrm>
          <a:off x="2362200" y="381000"/>
          <a:ext cx="4011613" cy="1122363"/>
        </p:xfrm>
        <a:graphic>
          <a:graphicData uri="http://schemas.openxmlformats.org/presentationml/2006/ole">
            <p:oleObj spid="_x0000_s3074" name="Equation" r:id="rId5" imgW="1815840" imgH="50796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29200" y="2076271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dirty="0" smtClean="0">
                <a:solidFill>
                  <a:srgbClr val="FF0000"/>
                </a:solidFill>
              </a:rPr>
              <a:t> = 1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3386" y="4876800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i="1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dirty="0" smtClean="0">
                <a:solidFill>
                  <a:srgbClr val="0000FF"/>
                </a:solidFill>
              </a:rPr>
              <a:t> = -0.5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590800" y="2438400"/>
            <a:ext cx="2286000" cy="6096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2362200" y="4572000"/>
            <a:ext cx="2286000" cy="609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2209800" y="152400"/>
            <a:ext cx="3886200" cy="3914774"/>
          </a:xfrm>
          <a:prstGeom prst="arc">
            <a:avLst>
              <a:gd name="adj1" fmla="val 16200000"/>
              <a:gd name="adj2" fmla="val 2157941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10800000" flipV="1">
            <a:off x="785190" y="4076700"/>
            <a:ext cx="6667500" cy="4991100"/>
          </a:xfrm>
          <a:prstGeom prst="arc">
            <a:avLst>
              <a:gd name="adj1" fmla="val 16200000"/>
              <a:gd name="adj2" fmla="val 20632643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Chart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4738688" cy="471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53000" y="1524000"/>
            <a:ext cx="396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Constant-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36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circles</a:t>
            </a:r>
            <a:endParaRPr lang="en-US" sz="36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2286000"/>
            <a:ext cx="3993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Constant-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circles</a:t>
            </a:r>
            <a:endParaRPr lang="en-US" sz="36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971800"/>
            <a:ext cx="191045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867400" y="5715000"/>
            <a:ext cx="2743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rgbClr val="000000"/>
                </a:solidFill>
              </a:rPr>
              <a:t>Phillip Smith</a:t>
            </a:r>
            <a:endParaRPr lang="en-US" sz="35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6488668"/>
            <a:ext cx="699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 brief biography of Philip Smith: </a:t>
            </a:r>
            <a:r>
              <a:rPr lang="en-US" dirty="0" smtClean="0">
                <a:hlinkClick r:id="rId5"/>
              </a:rPr>
              <a:t>http://sss-mag.com/smith01.html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0"/>
            <a:ext cx="5410200" cy="678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2819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Black Magic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Design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We Do with the Smith Chart?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962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Reading Reflection Coefficient, Impedance/admittance, SWR(VSWR), Return Loss, …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343400"/>
            <a:ext cx="4114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Impedance Matching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29200" y="1600200"/>
            <a:ext cx="39624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Locating </a:t>
            </a:r>
            <a:r>
              <a:rPr lang="en-US" sz="3200" dirty="0" smtClean="0"/>
              <a:t>the load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noProof="0" dirty="0" smtClean="0"/>
              <a:t>on the chart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4419600"/>
            <a:ext cx="4114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Moving around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chart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4267200" y="1752600"/>
            <a:ext cx="6096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4267200" y="4572000"/>
            <a:ext cx="6096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 smtClean="0"/>
              <a:t>Reading Reflection Coefficient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4738688" cy="471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640540" y="282836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779034" y="2379233"/>
            <a:ext cx="2175735" cy="14478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90800" y="4191000"/>
            <a:ext cx="2376488" cy="22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rot="19907738">
            <a:off x="2335671" y="3989541"/>
            <a:ext cx="609600" cy="685800"/>
          </a:xfrm>
          <a:prstGeom prst="arc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V="1">
            <a:off x="1259634" y="3317034"/>
            <a:ext cx="1232553" cy="820178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1295400" y="2971800"/>
            <a:ext cx="304799" cy="22860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2133600" y="4267200"/>
            <a:ext cx="304799" cy="22860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29200" y="3392269"/>
            <a:ext cx="365657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l-GR" sz="36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36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3600" dirty="0" smtClean="0">
                <a:solidFill>
                  <a:srgbClr val="0000FF"/>
                </a:solidFill>
              </a:rPr>
              <a:t>= 0.725/125°</a:t>
            </a:r>
            <a:endParaRPr lang="en-US" sz="3600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3581400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0.725</a:t>
            </a:r>
            <a:endParaRPr lang="en-US" sz="3600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8400" y="3352800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125°</a:t>
            </a:r>
            <a:endParaRPr lang="en-US" sz="3600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9200" y="4419600"/>
            <a:ext cx="3587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Open?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 Short?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 Matched Load?</a:t>
            </a:r>
            <a:endParaRPr lang="en-US" sz="36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9200" y="1600200"/>
            <a:ext cx="3255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6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3600" dirty="0" smtClean="0">
                <a:solidFill>
                  <a:srgbClr val="FF0000"/>
                </a:solidFill>
              </a:rPr>
              <a:t>= 10+j25 </a:t>
            </a:r>
            <a:r>
              <a:rPr lang="el-GR" sz="3600" dirty="0" smtClean="0">
                <a:solidFill>
                  <a:srgbClr val="FF0000"/>
                </a:solidFill>
              </a:rPr>
              <a:t>Ω</a:t>
            </a:r>
            <a:endParaRPr lang="en-US" sz="36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81000" y="4038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96670" y="409687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589930" y="415066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29200" y="2514600"/>
            <a:ext cx="298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6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= 0.2+j0.5</a:t>
            </a:r>
            <a:endParaRPr lang="en-US" sz="36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6" grpId="0"/>
      <p:bldP spid="28" grpId="0" animBg="1"/>
      <p:bldP spid="29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5707" y="0"/>
            <a:ext cx="546829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3962400" cy="1143000"/>
          </a:xfrm>
        </p:spPr>
        <p:txBody>
          <a:bodyPr/>
          <a:lstStyle/>
          <a:p>
            <a:r>
              <a:rPr lang="en-US" dirty="0" smtClean="0"/>
              <a:t>And more …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10200" y="1828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>
            <a:endCxn id="5" idx="5"/>
          </p:cNvCxnSpPr>
          <p:nvPr/>
        </p:nvCxnSpPr>
        <p:spPr>
          <a:xfrm rot="16200000" flipV="1">
            <a:off x="5366815" y="2132349"/>
            <a:ext cx="1225384" cy="8784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4800600" y="3200400"/>
            <a:ext cx="1640450" cy="618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048000" y="4800600"/>
            <a:ext cx="350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t="80000" r="74917"/>
          <a:stretch>
            <a:fillRect/>
          </a:stretch>
        </p:blipFill>
        <p:spPr bwMode="auto">
          <a:xfrm>
            <a:off x="152400" y="3810000"/>
            <a:ext cx="2819400" cy="281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Straight Connector 12"/>
          <p:cNvCxnSpPr/>
          <p:nvPr/>
        </p:nvCxnSpPr>
        <p:spPr>
          <a:xfrm rot="5400000">
            <a:off x="1752600" y="5562600"/>
            <a:ext cx="1524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l="12829" t="12222" r="67278" b="72606"/>
          <a:stretch>
            <a:fillRect/>
          </a:stretch>
        </p:blipFill>
        <p:spPr bwMode="auto">
          <a:xfrm>
            <a:off x="381000" y="1066800"/>
            <a:ext cx="2514600" cy="2405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Straight Arrow Connector 15"/>
          <p:cNvCxnSpPr/>
          <p:nvPr/>
        </p:nvCxnSpPr>
        <p:spPr>
          <a:xfrm rot="16200000" flipV="1">
            <a:off x="1350098" y="1774102"/>
            <a:ext cx="1766743" cy="126653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4702897" y="1393103"/>
            <a:ext cx="1766743" cy="126653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2895604" y="1066799"/>
            <a:ext cx="1523997" cy="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419600" y="990600"/>
            <a:ext cx="1066800" cy="76200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2819400" y="1828802"/>
            <a:ext cx="1676403" cy="1523999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657600" y="5715000"/>
            <a:ext cx="1371600" cy="106680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V="1">
            <a:off x="2438403" y="4343402"/>
            <a:ext cx="1904997" cy="838199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2971802" y="6629404"/>
            <a:ext cx="685799" cy="76197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Load Impedance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4738688" cy="471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81600" y="1371600"/>
            <a:ext cx="30955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l-GR" sz="36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36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3600" dirty="0" smtClean="0">
                <a:solidFill>
                  <a:srgbClr val="0000FF"/>
                </a:solidFill>
              </a:rPr>
              <a:t>= 0.5/-90°</a:t>
            </a:r>
            <a:endParaRPr lang="en-US" sz="3600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230403" y="5452781"/>
            <a:ext cx="2590802" cy="7619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47365" y="51054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2286000"/>
            <a:ext cx="289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/>
              <a:t> </a:t>
            </a:r>
            <a:r>
              <a:rPr lang="en-US" sz="3600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600" b="1" i="1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/>
              <a:t>= 0.6-j0.8</a:t>
            </a:r>
            <a:endParaRPr lang="en-US" sz="3600" dirty="0">
              <a:latin typeface="+mj-lt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600" y="4154269"/>
            <a:ext cx="3167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/>
              <a:t>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600" b="1" i="1" baseline="-25000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3600" dirty="0" smtClean="0"/>
              <a:t>= 30-j40 </a:t>
            </a:r>
            <a:r>
              <a:rPr lang="el-GR" sz="3600" dirty="0" smtClean="0"/>
              <a:t>Ω</a:t>
            </a:r>
            <a:endParaRPr lang="en-US" sz="3600" dirty="0">
              <a:latin typeface="+mj-lt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335280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  <a:cs typeface="Times New Roman" pitchFamily="18" charset="0"/>
              </a:rPr>
              <a:t>If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600" b="1" i="1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3600" dirty="0" smtClean="0">
                <a:latin typeface="+mj-lt"/>
                <a:cs typeface="Times New Roman" pitchFamily="18" charset="0"/>
              </a:rPr>
              <a:t>= 50 </a:t>
            </a:r>
            <a:r>
              <a:rPr lang="el-GR" sz="3600" dirty="0" smtClean="0">
                <a:latin typeface="+mj-lt"/>
                <a:cs typeface="Times New Roman" pitchFamily="18" charset="0"/>
              </a:rPr>
              <a:t>Ω</a:t>
            </a:r>
            <a:endParaRPr lang="en-US" sz="36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153</Words>
  <Application>Microsoft Office PowerPoint</Application>
  <PresentationFormat>On-screen Show (4:3)</PresentationFormat>
  <Paragraphs>44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Input Reflection Coefficient</vt:lpstr>
      <vt:lpstr>Slide 2</vt:lpstr>
      <vt:lpstr>Slide 3</vt:lpstr>
      <vt:lpstr>Complete Chart</vt:lpstr>
      <vt:lpstr>Black Magic Design</vt:lpstr>
      <vt:lpstr>What Can We Do with the Smith Chart?</vt:lpstr>
      <vt:lpstr>Reading Reflection Coefficient</vt:lpstr>
      <vt:lpstr>And more …</vt:lpstr>
      <vt:lpstr>Reading Load Impedance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z3phyr</dc:creator>
  <cp:lastModifiedBy>z3phyr</cp:lastModifiedBy>
  <cp:revision>29</cp:revision>
  <dcterms:created xsi:type="dcterms:W3CDTF">2011-01-25T20:57:50Z</dcterms:created>
  <dcterms:modified xsi:type="dcterms:W3CDTF">2012-01-26T04:51:54Z</dcterms:modified>
</cp:coreProperties>
</file>