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322" r:id="rId3"/>
    <p:sldId id="323" r:id="rId4"/>
    <p:sldId id="328" r:id="rId5"/>
    <p:sldId id="329" r:id="rId6"/>
    <p:sldId id="330" r:id="rId7"/>
    <p:sldId id="331" r:id="rId8"/>
    <p:sldId id="332" r:id="rId9"/>
    <p:sldId id="336" r:id="rId10"/>
    <p:sldId id="339" r:id="rId11"/>
    <p:sldId id="340" r:id="rId12"/>
    <p:sldId id="333" r:id="rId13"/>
    <p:sldId id="334" r:id="rId14"/>
    <p:sldId id="335" r:id="rId15"/>
    <p:sldId id="337" r:id="rId16"/>
    <p:sldId id="338" r:id="rId17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0033CC"/>
    <a:srgbClr val="FFFFCC"/>
    <a:srgbClr val="324664"/>
    <a:srgbClr val="5781BB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71" autoAdjust="0"/>
    <p:restoredTop sz="94638" autoAdjust="0"/>
  </p:normalViewPr>
  <p:slideViewPr>
    <p:cSldViewPr>
      <p:cViewPr>
        <p:scale>
          <a:sx n="71" d="100"/>
          <a:sy n="71" d="100"/>
        </p:scale>
        <p:origin x="-2034" y="-918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1/25/2012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6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Lumped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593256" cy="357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762000" y="1524000"/>
            <a:ext cx="1756625" cy="853347"/>
            <a:chOff x="6072867" y="1447800"/>
            <a:chExt cx="3009264" cy="1461862"/>
          </a:xfrm>
        </p:grpSpPr>
        <p:sp>
          <p:nvSpPr>
            <p:cNvPr id="8" name="Rectangle 7"/>
            <p:cNvSpPr/>
            <p:nvPr/>
          </p:nvSpPr>
          <p:spPr>
            <a:xfrm>
              <a:off x="6595017" y="1447800"/>
              <a:ext cx="720185" cy="261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2400" y="1905000"/>
              <a:ext cx="2286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hape 9"/>
            <p:cNvCxnSpPr>
              <a:stCxn id="8" idx="3"/>
              <a:endCxn id="9" idx="0"/>
            </p:cNvCxnSpPr>
            <p:nvPr/>
          </p:nvCxnSpPr>
          <p:spPr>
            <a:xfrm>
              <a:off x="7315201" y="1578338"/>
              <a:ext cx="571500" cy="326663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9" idx="2"/>
            </p:cNvCxnSpPr>
            <p:nvPr/>
          </p:nvCxnSpPr>
          <p:spPr>
            <a:xfrm rot="5400000">
              <a:off x="6795226" y="1792242"/>
              <a:ext cx="369117" cy="181383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6072869" y="1578338"/>
              <a:ext cx="5109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53401" y="1828800"/>
              <a:ext cx="928730" cy="108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i="1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3500" b="1" i="1" baseline="-25000" dirty="0" err="1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sz="35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53199" y="1524000"/>
            <a:ext cx="1756627" cy="853347"/>
            <a:chOff x="6072867" y="1447800"/>
            <a:chExt cx="3009268" cy="1461862"/>
          </a:xfrm>
        </p:grpSpPr>
        <p:sp>
          <p:nvSpPr>
            <p:cNvPr id="15" name="Rectangle 14"/>
            <p:cNvSpPr/>
            <p:nvPr/>
          </p:nvSpPr>
          <p:spPr>
            <a:xfrm>
              <a:off x="6595017" y="1447800"/>
              <a:ext cx="720185" cy="261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72400" y="1905000"/>
              <a:ext cx="2286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hape 16"/>
            <p:cNvCxnSpPr>
              <a:stCxn id="15" idx="3"/>
              <a:endCxn id="16" idx="0"/>
            </p:cNvCxnSpPr>
            <p:nvPr/>
          </p:nvCxnSpPr>
          <p:spPr>
            <a:xfrm>
              <a:off x="7315201" y="1578338"/>
              <a:ext cx="571500" cy="326663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6" idx="2"/>
            </p:cNvCxnSpPr>
            <p:nvPr/>
          </p:nvCxnSpPr>
          <p:spPr>
            <a:xfrm rot="5400000">
              <a:off x="6795226" y="1792242"/>
              <a:ext cx="369117" cy="181383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6072869" y="1578338"/>
              <a:ext cx="5109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53405" y="1828800"/>
              <a:ext cx="928730" cy="108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i="1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3500" b="1" i="1" baseline="-25000" dirty="0" err="1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sz="35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4226860" y="334383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18396040">
            <a:off x="4078940" y="3021105"/>
            <a:ext cx="2093260" cy="2093260"/>
          </a:xfrm>
          <a:prstGeom prst="arc">
            <a:avLst>
              <a:gd name="adj1" fmla="val 16200000"/>
              <a:gd name="adj2" fmla="val 20119893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3039999">
            <a:off x="4090834" y="2917447"/>
            <a:ext cx="2294453" cy="2294453"/>
          </a:xfrm>
          <a:prstGeom prst="arc">
            <a:avLst>
              <a:gd name="adj1" fmla="val 17755355"/>
              <a:gd name="adj2" fmla="val 0"/>
            </a:avLst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5410200" y="1981200"/>
            <a:ext cx="914400" cy="76200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62200" y="2667000"/>
            <a:ext cx="1676400" cy="7620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2362200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0000FF"/>
                </a:solidFill>
              </a:rPr>
              <a:t>+</a:t>
            </a:r>
            <a:endParaRPr lang="en-US" sz="50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3657600"/>
            <a:ext cx="3802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0000FF"/>
                </a:solidFill>
              </a:rPr>
              <a:t>-</a:t>
            </a:r>
            <a:endParaRPr lang="en-US" sz="5000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82595" y="5149881"/>
            <a:ext cx="133443" cy="355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endCxn id="28" idx="0"/>
          </p:cNvCxnSpPr>
          <p:nvPr/>
        </p:nvCxnSpPr>
        <p:spPr>
          <a:xfrm>
            <a:off x="919111" y="4959195"/>
            <a:ext cx="830206" cy="1906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8" idx="2"/>
          </p:cNvCxnSpPr>
          <p:nvPr/>
        </p:nvCxnSpPr>
        <p:spPr>
          <a:xfrm rot="5400000">
            <a:off x="1112180" y="5084060"/>
            <a:ext cx="215468" cy="105880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690512" y="4959195"/>
            <a:ext cx="298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000" y="5105400"/>
            <a:ext cx="641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5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35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6711" y="4959195"/>
            <a:ext cx="3593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35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0311" y="5035395"/>
            <a:ext cx="41710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i="1" baseline="-25000" dirty="0" err="1" smtClean="0">
                <a:latin typeface="Times New Roman" pitchFamily="18" charset="0"/>
                <a:cs typeface="Times New Roman" pitchFamily="18" charset="0"/>
              </a:rPr>
              <a:t>jx</a:t>
            </a:r>
            <a:endParaRPr lang="en-US" sz="35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23911" y="5142970"/>
            <a:ext cx="133443" cy="355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185811" y="5073495"/>
            <a:ext cx="2286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185811" y="5606895"/>
            <a:ext cx="2286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700911" y="5263995"/>
            <a:ext cx="133443" cy="355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hape 38"/>
          <p:cNvCxnSpPr>
            <a:endCxn id="38" idx="0"/>
          </p:cNvCxnSpPr>
          <p:nvPr/>
        </p:nvCxnSpPr>
        <p:spPr>
          <a:xfrm>
            <a:off x="6937427" y="5073309"/>
            <a:ext cx="830206" cy="1906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8" idx="2"/>
          </p:cNvCxnSpPr>
          <p:nvPr/>
        </p:nvCxnSpPr>
        <p:spPr>
          <a:xfrm rot="5400000">
            <a:off x="7130496" y="5198174"/>
            <a:ext cx="215468" cy="105880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6708828" y="5073309"/>
            <a:ext cx="298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23316" y="5219514"/>
            <a:ext cx="641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5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35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42227" y="5257084"/>
            <a:ext cx="133443" cy="355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7204127" y="5187609"/>
            <a:ext cx="2286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204127" y="5721009"/>
            <a:ext cx="2286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828800"/>
            <a:ext cx="4648200" cy="462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6705601" y="1219200"/>
            <a:ext cx="1806318" cy="853347"/>
            <a:chOff x="6072867" y="1447800"/>
            <a:chExt cx="3094392" cy="1461862"/>
          </a:xfrm>
        </p:grpSpPr>
        <p:sp>
          <p:nvSpPr>
            <p:cNvPr id="8" name="Rectangle 7"/>
            <p:cNvSpPr/>
            <p:nvPr/>
          </p:nvSpPr>
          <p:spPr>
            <a:xfrm>
              <a:off x="6595017" y="1447800"/>
              <a:ext cx="720185" cy="261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2400" y="1905000"/>
              <a:ext cx="2286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hape 9"/>
            <p:cNvCxnSpPr>
              <a:stCxn id="8" idx="3"/>
              <a:endCxn id="9" idx="0"/>
            </p:cNvCxnSpPr>
            <p:nvPr/>
          </p:nvCxnSpPr>
          <p:spPr>
            <a:xfrm>
              <a:off x="7315201" y="1578338"/>
              <a:ext cx="571500" cy="326663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9" idx="2"/>
            </p:cNvCxnSpPr>
            <p:nvPr/>
          </p:nvCxnSpPr>
          <p:spPr>
            <a:xfrm rot="5400000">
              <a:off x="6795226" y="1792242"/>
              <a:ext cx="369117" cy="181383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6072869" y="1578338"/>
              <a:ext cx="5109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068272" y="1828800"/>
              <a:ext cx="1098987" cy="108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3500" b="1" i="1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sz="35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762000"/>
            <a:ext cx="58560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Given: </a:t>
            </a:r>
            <a:r>
              <a:rPr lang="en-US" sz="2800" b="1" dirty="0" smtClean="0"/>
              <a:t>Z</a:t>
            </a:r>
            <a:r>
              <a:rPr lang="en-US" sz="2800" b="1" baseline="-25000" dirty="0" smtClean="0"/>
              <a:t>L</a:t>
            </a:r>
            <a:r>
              <a:rPr lang="en-US" sz="2800" b="1" dirty="0" smtClean="0"/>
              <a:t>= 10 + j 25, Z0=50 </a:t>
            </a:r>
            <a:r>
              <a:rPr lang="el-GR" sz="2800" b="1" dirty="0" smtClean="0"/>
              <a:t>Ω</a:t>
            </a:r>
            <a:r>
              <a:rPr lang="en-US" sz="2800" b="1" dirty="0" smtClean="0"/>
              <a:t>,</a:t>
            </a:r>
          </a:p>
          <a:p>
            <a:pPr algn="l"/>
            <a:r>
              <a:rPr lang="en-US" sz="2800" b="1" dirty="0" smtClean="0"/>
              <a:t> L presents an 0.4 </a:t>
            </a:r>
            <a:r>
              <a:rPr lang="en-US" sz="2800" b="1" dirty="0" err="1" smtClean="0"/>
              <a:t>nH</a:t>
            </a:r>
            <a:r>
              <a:rPr lang="en-US" sz="2800" b="1" dirty="0" smtClean="0"/>
              <a:t> inductor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Find: </a:t>
            </a:r>
            <a:r>
              <a:rPr lang="en-US" sz="2800" b="1" dirty="0" smtClean="0"/>
              <a:t>Input impedance at 10 GHz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4200" y="609600"/>
            <a:ext cx="4587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35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38200" y="2362200"/>
          <a:ext cx="2716306" cy="914400"/>
        </p:xfrm>
        <a:graphic>
          <a:graphicData uri="http://schemas.openxmlformats.org/presentationml/2006/ole">
            <p:oleObj spid="_x0000_s17410" name="Equation" r:id="rId4" imgW="1282680" imgH="43164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259080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856" y="327660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  Find z</a:t>
            </a:r>
            <a:r>
              <a:rPr lang="en-US" b="1" baseline="-25000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 on Smith Chart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4038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838200" y="3962400"/>
          <a:ext cx="4141787" cy="968375"/>
        </p:xfrm>
        <a:graphic>
          <a:graphicData uri="http://schemas.openxmlformats.org/presentationml/2006/ole">
            <p:oleObj spid="_x0000_s17411" name="Equation" r:id="rId5" imgW="1955520" imgH="4572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14400" y="4876800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Normalized to be j0.5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5334000"/>
            <a:ext cx="441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 Move along constant-x circle by 0.5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rot="18396040">
            <a:off x="5218252" y="2475052"/>
            <a:ext cx="2093260" cy="2093260"/>
          </a:xfrm>
          <a:prstGeom prst="arc">
            <a:avLst>
              <a:gd name="adj1" fmla="val 16200000"/>
              <a:gd name="adj2" fmla="val 19723220"/>
            </a:avLst>
          </a:prstGeom>
          <a:ln w="5715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324600" y="2438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3337" y="2438400"/>
            <a:ext cx="708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5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sz="35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3" grpId="0"/>
      <p:bldP spid="24" grpId="0"/>
      <p:bldP spid="25" grpId="0" animBg="1"/>
      <p:bldP spid="27" grpId="1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772557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762000"/>
            <a:ext cx="7961476" cy="220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Matching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0513" y="914400"/>
            <a:ext cx="4362450" cy="5334000"/>
          </a:xfr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41148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Lumped Element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685800"/>
            <a:ext cx="8683625" cy="2489200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18728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00600"/>
            <a:ext cx="322729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733800"/>
            <a:ext cx="544154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Lumped Element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 r="1216"/>
          <a:stretch>
            <a:fillRect/>
          </a:stretch>
        </p:blipFill>
        <p:spPr bwMode="auto">
          <a:xfrm>
            <a:off x="2362200" y="762000"/>
            <a:ext cx="6629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57" y="76200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Step 1: Find y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L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67640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447800"/>
            <a:ext cx="4422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Step 2: Move along const-SWR circle to intersect with r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L</a:t>
            </a:r>
            <a:r>
              <a:rPr lang="en-US" sz="2800" b="1" dirty="0" smtClean="0">
                <a:solidFill>
                  <a:srgbClr val="FF0000"/>
                </a:solidFill>
              </a:rPr>
              <a:t>=1 circle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3352800" y="2133600"/>
            <a:ext cx="3048000" cy="2792506"/>
          </a:xfrm>
          <a:prstGeom prst="arc">
            <a:avLst>
              <a:gd name="adj1" fmla="val 16200000"/>
              <a:gd name="adj2" fmla="val 1876136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182880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048000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Step 3: Move along const-r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L</a:t>
            </a:r>
            <a:r>
              <a:rPr lang="en-US" sz="2800" b="1" dirty="0" smtClean="0">
                <a:solidFill>
                  <a:srgbClr val="FF0000"/>
                </a:solidFill>
              </a:rPr>
              <a:t> circle to reach origin (Match!)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 bwMode="auto">
          <a:xfrm flipH="1">
            <a:off x="4876800" y="2514600"/>
            <a:ext cx="2057400" cy="2792506"/>
          </a:xfrm>
          <a:prstGeom prst="arc">
            <a:avLst>
              <a:gd name="adj1" fmla="val 16200000"/>
              <a:gd name="adj2" fmla="val 2096994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97180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Single-stub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762000"/>
            <a:ext cx="4038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5562600"/>
            <a:ext cx="5527675" cy="863600"/>
          </a:xfrm>
        </p:spPr>
      </p:pic>
      <p:sp>
        <p:nvSpPr>
          <p:cNvPr id="8" name="TextBox 7"/>
          <p:cNvSpPr txBox="1"/>
          <p:nvPr/>
        </p:nvSpPr>
        <p:spPr>
          <a:xfrm>
            <a:off x="457200" y="990600"/>
            <a:ext cx="388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Very similar to lumped element matching </a:t>
            </a:r>
          </a:p>
          <a:p>
            <a:pPr algn="l"/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--- replace the shunt reactance with a shorted stub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Input impedance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Smith chart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295400" y="1371600"/>
          <a:ext cx="3482975" cy="1981200"/>
        </p:xfrm>
        <a:graphic>
          <a:graphicData uri="http://schemas.openxmlformats.org/presentationml/2006/ole">
            <p:oleObj spid="_x0000_s12289" name="Equation" r:id="rId3" imgW="1562040" imgH="8888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324600" y="1981200"/>
          <a:ext cx="1219200" cy="986972"/>
        </p:xfrm>
        <a:graphic>
          <a:graphicData uri="http://schemas.openxmlformats.org/presentationml/2006/ole">
            <p:oleObj spid="_x0000_s12290" name="Equation" r:id="rId4" imgW="53316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86400" y="1027093"/>
            <a:ext cx="3079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Normalized Load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Impedance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 b="13126"/>
          <a:stretch>
            <a:fillRect/>
          </a:stretch>
        </p:blipFill>
        <p:spPr bwMode="auto">
          <a:xfrm>
            <a:off x="5867400" y="3352800"/>
            <a:ext cx="27975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1" name="Content Placeholder 3"/>
          <p:cNvGraphicFramePr>
            <a:graphicFrameLocks noChangeAspect="1"/>
          </p:cNvGraphicFramePr>
          <p:nvPr/>
        </p:nvGraphicFramePr>
        <p:xfrm>
          <a:off x="1524000" y="4114800"/>
          <a:ext cx="3298825" cy="915988"/>
        </p:xfrm>
        <a:graphic>
          <a:graphicData uri="http://schemas.openxmlformats.org/presentationml/2006/ole">
            <p:oleObj spid="_x0000_s12291" name="Equation" r:id="rId6" imgW="1828800" imgH="50796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524000" y="5181600"/>
          <a:ext cx="3276600" cy="915988"/>
        </p:xfrm>
        <a:graphic>
          <a:graphicData uri="http://schemas.openxmlformats.org/presentationml/2006/ole">
            <p:oleObj spid="_x0000_s12292" name="Equation" r:id="rId7" imgW="18158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(P2.33)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838200"/>
            <a:ext cx="379306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38200" y="990600"/>
            <a:ext cx="184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Find </a:t>
            </a:r>
            <a:r>
              <a:rPr lang="en-US" sz="3600" b="1" i="1" dirty="0" smtClean="0">
                <a:solidFill>
                  <a:srgbClr val="0033CC"/>
                </a:solidFill>
              </a:rPr>
              <a:t>Z</a:t>
            </a:r>
            <a:r>
              <a:rPr lang="en-US" sz="3600" b="1" i="1" baseline="-25000" dirty="0" smtClean="0">
                <a:solidFill>
                  <a:srgbClr val="0033CC"/>
                </a:solidFill>
              </a:rPr>
              <a:t>in</a:t>
            </a:r>
            <a:endParaRPr lang="en-US" sz="3600" b="1" i="1" baseline="-25000" dirty="0">
              <a:solidFill>
                <a:srgbClr val="00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791200" y="2209800"/>
            <a:ext cx="990600" cy="1636931"/>
            <a:chOff x="5562600" y="2209800"/>
            <a:chExt cx="990600" cy="1636931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5943600" y="22098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943600" y="2209800"/>
              <a:ext cx="0" cy="914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5562600" y="3200400"/>
              <a:ext cx="6719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i="1" dirty="0" smtClean="0">
                  <a:solidFill>
                    <a:srgbClr val="FF0000"/>
                  </a:solidFill>
                </a:rPr>
                <a:t>Z</a:t>
              </a:r>
              <a:r>
                <a:rPr lang="en-US" sz="3600" b="1" i="1" baseline="-25000" dirty="0" smtClean="0">
                  <a:solidFill>
                    <a:srgbClr val="FF0000"/>
                  </a:solidFill>
                </a:rPr>
                <a:t>P</a:t>
              </a:r>
              <a:endParaRPr lang="en-US" sz="3600" b="1" i="1" baseline="-25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57200" y="2362200"/>
          <a:ext cx="4219575" cy="962025"/>
        </p:xfrm>
        <a:graphic>
          <a:graphicData uri="http://schemas.openxmlformats.org/presentationml/2006/ole">
            <p:oleObj spid="_x0000_s2056" name="Equation" r:id="rId4" imgW="1892160" imgH="43164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81000" y="4495800"/>
          <a:ext cx="4332287" cy="962025"/>
        </p:xfrm>
        <a:graphic>
          <a:graphicData uri="http://schemas.openxmlformats.org/presentationml/2006/ole">
            <p:oleObj spid="_x0000_s2057" name="Equation" r:id="rId5" imgW="1942920" imgH="431640" progId="Equation.3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295400" y="3581400"/>
          <a:ext cx="2179638" cy="538162"/>
        </p:xfrm>
        <a:graphic>
          <a:graphicData uri="http://schemas.openxmlformats.org/presentationml/2006/ole">
            <p:oleObj spid="_x0000_s2058" name="Equation" r:id="rId6" imgW="977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(P2.50)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5325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838200"/>
            <a:ext cx="184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Find </a:t>
            </a:r>
            <a:r>
              <a:rPr lang="en-US" sz="3600" b="1" i="1" dirty="0" smtClean="0">
                <a:solidFill>
                  <a:srgbClr val="0033CC"/>
                </a:solidFill>
              </a:rPr>
              <a:t>Z</a:t>
            </a:r>
            <a:r>
              <a:rPr lang="en-US" sz="3600" b="1" i="1" baseline="-25000" dirty="0" smtClean="0">
                <a:solidFill>
                  <a:srgbClr val="0033CC"/>
                </a:solidFill>
              </a:rPr>
              <a:t>in</a:t>
            </a:r>
            <a:endParaRPr lang="en-US" sz="3600" b="1" i="1" baseline="-25000" dirty="0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72783" y="2209800"/>
            <a:ext cx="999417" cy="1636931"/>
            <a:chOff x="5553783" y="2209800"/>
            <a:chExt cx="999417" cy="163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5943600" y="22098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943600" y="2209800"/>
              <a:ext cx="0" cy="914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553783" y="3200400"/>
              <a:ext cx="6896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i="1" dirty="0" smtClean="0">
                  <a:solidFill>
                    <a:srgbClr val="FF0000"/>
                  </a:solidFill>
                </a:rPr>
                <a:t>Z</a:t>
              </a:r>
              <a:r>
                <a:rPr lang="en-US" sz="3600" b="1" i="1" baseline="-25000" dirty="0" smtClean="0">
                  <a:solidFill>
                    <a:srgbClr val="FF0000"/>
                  </a:solidFill>
                </a:rPr>
                <a:t>B</a:t>
              </a:r>
              <a:endParaRPr lang="en-US" sz="3600" b="1" i="1" baseline="-25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49263" y="2438400"/>
          <a:ext cx="4305300" cy="1868488"/>
        </p:xfrm>
        <a:graphic>
          <a:graphicData uri="http://schemas.openxmlformats.org/presentationml/2006/ole">
            <p:oleObj spid="_x0000_s13315" name="Equation" r:id="rId4" imgW="1930320" imgH="838080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38163" y="4495800"/>
          <a:ext cx="4278312" cy="1868488"/>
        </p:xfrm>
        <a:graphic>
          <a:graphicData uri="http://schemas.openxmlformats.org/presentationml/2006/ole">
            <p:oleObj spid="_x0000_s13316" name="Equation" r:id="rId5" imgW="19173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[Very Important] </a:t>
            </a:r>
            <a:r>
              <a:rPr lang="en-US" b="1" dirty="0" smtClean="0"/>
              <a:t>Smith chart is a plotted in the </a:t>
            </a:r>
            <a:r>
              <a:rPr lang="el-GR" b="1" i="1" dirty="0" smtClean="0">
                <a:ea typeface="宋体"/>
              </a:rPr>
              <a:t>Γ</a:t>
            </a:r>
            <a:r>
              <a:rPr lang="en-US" b="1" dirty="0" smtClean="0">
                <a:ea typeface="宋体"/>
              </a:rPr>
              <a:t> plane.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905000" y="3886200"/>
            <a:ext cx="5181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343400" y="1828800"/>
            <a:ext cx="0" cy="426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561772" y="2100942"/>
            <a:ext cx="3581400" cy="3581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447800"/>
            <a:ext cx="779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b="1" i="1" dirty="0" smtClean="0">
                <a:latin typeface="Times New Roman" pitchFamily="18" charset="0"/>
                <a:ea typeface="宋体"/>
                <a:cs typeface="Times New Roman" pitchFamily="18" charset="0"/>
              </a:rPr>
              <a:t>Γ</a:t>
            </a:r>
            <a:r>
              <a:rPr lang="en-US" sz="3600" b="1" i="1" baseline="-25000" dirty="0" smtClean="0">
                <a:latin typeface="Times New Roman" pitchFamily="18" charset="0"/>
                <a:ea typeface="宋体"/>
                <a:cs typeface="Times New Roman" pitchFamily="18" charset="0"/>
              </a:rPr>
              <a:t>i</a:t>
            </a:r>
            <a:r>
              <a:rPr lang="en-US" sz="3600" b="1" dirty="0" smtClean="0"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5567" y="3886200"/>
            <a:ext cx="814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b="1" i="1" dirty="0" smtClean="0">
                <a:latin typeface="Times New Roman" pitchFamily="18" charset="0"/>
                <a:ea typeface="宋体"/>
                <a:cs typeface="Times New Roman" pitchFamily="18" charset="0"/>
              </a:rPr>
              <a:t>Γ</a:t>
            </a:r>
            <a:r>
              <a:rPr lang="en-US" sz="3600" b="1" i="1" baseline="-25000" dirty="0" smtClean="0">
                <a:latin typeface="Times New Roman" pitchFamily="18" charset="0"/>
                <a:ea typeface="宋体"/>
                <a:cs typeface="Times New Roman" pitchFamily="18" charset="0"/>
              </a:rPr>
              <a:t>r</a:t>
            </a:r>
            <a:r>
              <a:rPr lang="en-US" sz="3600" b="1" dirty="0" smtClean="0"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657600" y="3200400"/>
            <a:ext cx="0" cy="76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3733800" y="3048000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971800" y="25908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(-0.4</a:t>
            </a:r>
            <a:r>
              <a:rPr lang="en-US" b="1" i="1" baseline="-25000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0.4</a:t>
            </a:r>
            <a:r>
              <a:rPr lang="en-US" b="1" i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0" y="1676400"/>
            <a:ext cx="26821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b="1" i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Γ</a:t>
            </a:r>
            <a:r>
              <a:rPr lang="en-US" sz="3600" b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= -0.4+j0.4</a:t>
            </a:r>
          </a:p>
          <a:p>
            <a:r>
              <a:rPr lang="en-US" sz="3600" b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= 0.56/135°</a:t>
            </a:r>
            <a:endParaRPr lang="en-US" sz="36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52800" y="2502288"/>
            <a:ext cx="2789420" cy="2786742"/>
            <a:chOff x="3352800" y="2502288"/>
            <a:chExt cx="2789420" cy="2786742"/>
          </a:xfrm>
        </p:grpSpPr>
        <p:sp>
          <p:nvSpPr>
            <p:cNvPr id="23" name="Oval 22"/>
            <p:cNvSpPr/>
            <p:nvPr/>
          </p:nvSpPr>
          <p:spPr bwMode="auto">
            <a:xfrm>
              <a:off x="3352800" y="2502288"/>
              <a:ext cx="2786742" cy="2786742"/>
            </a:xfrm>
            <a:prstGeom prst="ellipse">
              <a:avLst/>
            </a:prstGeom>
            <a:noFill/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053590" y="2834390"/>
              <a:ext cx="2088630" cy="2088630"/>
            </a:xfrm>
            <a:prstGeom prst="ellipse">
              <a:avLst/>
            </a:prstGeom>
            <a:noFill/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495800" y="3064240"/>
              <a:ext cx="1646420" cy="1646420"/>
            </a:xfrm>
            <a:prstGeom prst="ellipse">
              <a:avLst/>
            </a:prstGeom>
            <a:noFill/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-4876800"/>
            <a:ext cx="8305800" cy="17526000"/>
            <a:chOff x="1981200" y="-4876800"/>
            <a:chExt cx="8305800" cy="17526000"/>
          </a:xfrm>
        </p:grpSpPr>
        <p:sp>
          <p:nvSpPr>
            <p:cNvPr id="27" name="Arc 26"/>
            <p:cNvSpPr/>
            <p:nvPr/>
          </p:nvSpPr>
          <p:spPr bwMode="auto">
            <a:xfrm rot="10800000">
              <a:off x="3785559" y="-838200"/>
              <a:ext cx="4724400" cy="4724400"/>
            </a:xfrm>
            <a:prstGeom prst="arc">
              <a:avLst>
                <a:gd name="adj1" fmla="val 16200000"/>
                <a:gd name="adj2" fmla="val 20673256"/>
              </a:avLst>
            </a:prstGeom>
            <a:noFill/>
            <a:ln w="285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Arc 27"/>
            <p:cNvSpPr/>
            <p:nvPr/>
          </p:nvSpPr>
          <p:spPr bwMode="auto">
            <a:xfrm rot="10800000">
              <a:off x="1981200" y="-4876800"/>
              <a:ext cx="8305800" cy="8755092"/>
            </a:xfrm>
            <a:prstGeom prst="arc">
              <a:avLst>
                <a:gd name="adj1" fmla="val 16200000"/>
                <a:gd name="adj2" fmla="val 18852482"/>
              </a:avLst>
            </a:prstGeom>
            <a:noFill/>
            <a:ln w="285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Arc 28"/>
            <p:cNvSpPr/>
            <p:nvPr/>
          </p:nvSpPr>
          <p:spPr bwMode="auto">
            <a:xfrm rot="10800000">
              <a:off x="4724400" y="1143000"/>
              <a:ext cx="2743200" cy="2743200"/>
            </a:xfrm>
            <a:prstGeom prst="arc">
              <a:avLst>
                <a:gd name="adj1" fmla="val 16200000"/>
                <a:gd name="adj2" fmla="val 955889"/>
              </a:avLst>
            </a:prstGeom>
            <a:noFill/>
            <a:ln w="285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 rot="10800000">
              <a:off x="5334000" y="2286000"/>
              <a:ext cx="1600200" cy="1600200"/>
            </a:xfrm>
            <a:prstGeom prst="arc">
              <a:avLst>
                <a:gd name="adj1" fmla="val 16200000"/>
                <a:gd name="adj2" fmla="val 2571982"/>
              </a:avLst>
            </a:prstGeom>
            <a:noFill/>
            <a:ln w="285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V="1">
              <a:off x="1981200" y="3886200"/>
              <a:ext cx="8305800" cy="8763000"/>
              <a:chOff x="2133600" y="-4114800"/>
              <a:chExt cx="8305800" cy="8763000"/>
            </a:xfrm>
          </p:grpSpPr>
          <p:sp>
            <p:nvSpPr>
              <p:cNvPr id="31" name="Arc 30"/>
              <p:cNvSpPr/>
              <p:nvPr/>
            </p:nvSpPr>
            <p:spPr bwMode="auto">
              <a:xfrm rot="10800000">
                <a:off x="3937959" y="-76200"/>
                <a:ext cx="4724400" cy="4724400"/>
              </a:xfrm>
              <a:prstGeom prst="arc">
                <a:avLst>
                  <a:gd name="adj1" fmla="val 16200000"/>
                  <a:gd name="adj2" fmla="val 20673256"/>
                </a:avLst>
              </a:prstGeom>
              <a:noFill/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 bwMode="auto">
              <a:xfrm rot="10800000">
                <a:off x="2133600" y="-4114800"/>
                <a:ext cx="8305800" cy="8755092"/>
              </a:xfrm>
              <a:prstGeom prst="arc">
                <a:avLst>
                  <a:gd name="adj1" fmla="val 16200000"/>
                  <a:gd name="adj2" fmla="val 18852482"/>
                </a:avLst>
              </a:prstGeom>
              <a:noFill/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 bwMode="auto">
              <a:xfrm rot="10800000">
                <a:off x="4876800" y="1905000"/>
                <a:ext cx="2743200" cy="2743200"/>
              </a:xfrm>
              <a:prstGeom prst="arc">
                <a:avLst>
                  <a:gd name="adj1" fmla="val 16200000"/>
                  <a:gd name="adj2" fmla="val 955889"/>
                </a:avLst>
              </a:prstGeom>
              <a:noFill/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Arc 33"/>
              <p:cNvSpPr/>
              <p:nvPr/>
            </p:nvSpPr>
            <p:spPr bwMode="auto">
              <a:xfrm rot="10800000">
                <a:off x="5486400" y="3048000"/>
                <a:ext cx="1600200" cy="1600200"/>
              </a:xfrm>
              <a:prstGeom prst="arc">
                <a:avLst>
                  <a:gd name="adj1" fmla="val 16200000"/>
                  <a:gd name="adj2" fmla="val 2571982"/>
                </a:avLst>
              </a:prstGeom>
              <a:noFill/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2362200" y="35052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+mn-lt"/>
                <a:ea typeface="宋体"/>
                <a:cs typeface="Times New Roman" pitchFamily="18" charset="0"/>
              </a:rPr>
              <a:t>0.32</a:t>
            </a:r>
            <a:endParaRPr lang="en-US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0800" y="20574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  <a:ea typeface="宋体"/>
                <a:cs typeface="Times New Roman" pitchFamily="18" charset="0"/>
              </a:rPr>
              <a:t>0.37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1200" y="5257800"/>
            <a:ext cx="3078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z</a:t>
            </a:r>
            <a:r>
              <a:rPr lang="en-US" sz="3600" b="1" i="1" baseline="-25000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L</a:t>
            </a:r>
            <a:r>
              <a:rPr lang="en-US" sz="3600" b="1" dirty="0" smtClean="0">
                <a:solidFill>
                  <a:srgbClr val="0033CC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= 0.32+j0.37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7315200" y="3200400"/>
            <a:ext cx="381000" cy="16764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  <p:bldP spid="37" grpId="0"/>
      <p:bldP spid="38" grpId="0"/>
      <p:bldP spid="39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Impedance and VSWR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8108"/>
          <a:stretch>
            <a:fillRect/>
          </a:stretch>
        </p:blipFill>
        <p:spPr>
          <a:xfrm>
            <a:off x="304800" y="762000"/>
            <a:ext cx="7315200" cy="5673136"/>
          </a:xfrm>
        </p:spPr>
      </p:pic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715000" y="838200"/>
          <a:ext cx="2819400" cy="822325"/>
        </p:xfrm>
        <a:graphic>
          <a:graphicData uri="http://schemas.openxmlformats.org/presentationml/2006/ole">
            <p:oleObj spid="_x0000_s15362" name="Equation" r:id="rId4" imgW="82548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0" y="17526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FF0000"/>
                </a:solidFill>
              </a:rPr>
              <a:t>360° is </a:t>
            </a:r>
            <a:r>
              <a:rPr lang="el-GR" sz="5000" b="1" dirty="0" smtClean="0">
                <a:solidFill>
                  <a:srgbClr val="FF0000"/>
                </a:solidFill>
              </a:rPr>
              <a:t>λ</a:t>
            </a:r>
            <a:r>
              <a:rPr lang="en-US" sz="5000" b="1" dirty="0" smtClean="0">
                <a:solidFill>
                  <a:srgbClr val="FF0000"/>
                </a:solidFill>
              </a:rPr>
              <a:t>/2</a:t>
            </a:r>
            <a:endParaRPr lang="en-US" sz="5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7338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Clockwise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is “Moving towards the generator”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0000"/>
          <a:stretch>
            <a:fillRect/>
          </a:stretch>
        </p:blipFill>
        <p:spPr>
          <a:xfrm>
            <a:off x="1143000" y="685800"/>
            <a:ext cx="7391400" cy="57625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56197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r="5517"/>
          <a:stretch>
            <a:fillRect/>
          </a:stretch>
        </p:blipFill>
        <p:spPr>
          <a:xfrm>
            <a:off x="3505200" y="762000"/>
            <a:ext cx="5410200" cy="50559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(2-11)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304800" y="3276600"/>
            <a:ext cx="436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(a)</a:t>
            </a: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304800" y="5257800"/>
            <a:ext cx="436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(b)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857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343400"/>
            <a:ext cx="29718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876800"/>
            <a:ext cx="2667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172200"/>
            <a:ext cx="38004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715000"/>
            <a:ext cx="1676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</a:t>
            </a:r>
            <a:r>
              <a:rPr lang="en-US" dirty="0" smtClean="0">
                <a:sym typeface="Wingdings" pitchFamily="2" charset="2"/>
              </a:rPr>
              <a:t> Admittance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7754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82880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λ</a:t>
            </a:r>
            <a:r>
              <a:rPr lang="en-US" sz="2800" dirty="0" smtClean="0">
                <a:solidFill>
                  <a:srgbClr val="FF0000"/>
                </a:solidFill>
              </a:rPr>
              <a:t>/4 Impedance Transformer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90600" y="3505200"/>
          <a:ext cx="1295400" cy="1074738"/>
        </p:xfrm>
        <a:graphic>
          <a:graphicData uri="http://schemas.openxmlformats.org/presentationml/2006/ole">
            <p:oleObj spid="_x0000_s16386" name="Equation" r:id="rId4" imgW="583920" imgH="48240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66800" y="5029200"/>
          <a:ext cx="990600" cy="962025"/>
        </p:xfrm>
        <a:graphic>
          <a:graphicData uri="http://schemas.openxmlformats.org/presentationml/2006/ole">
            <p:oleObj spid="_x0000_s16387" name="Equation" r:id="rId5" imgW="520560" imgH="431640" progId="Equation.3">
              <p:embed/>
            </p:oleObj>
          </a:graphicData>
        </a:graphic>
      </p:graphicFrame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2819400" y="1143000"/>
            <a:ext cx="5645177" cy="5003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295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DP Blue</vt:lpstr>
      <vt:lpstr>Microsoft Equation 3.0</vt:lpstr>
      <vt:lpstr>Equation</vt:lpstr>
      <vt:lpstr>EEC 130A Introductory Electromagnetics I</vt:lpstr>
      <vt:lpstr>Review of Last Lecture</vt:lpstr>
      <vt:lpstr>Example (P2.33) </vt:lpstr>
      <vt:lpstr>Example (P2.50) </vt:lpstr>
      <vt:lpstr>Smith Chart</vt:lpstr>
      <vt:lpstr>Input Impedance and VSWR</vt:lpstr>
      <vt:lpstr>Maxima and Minima</vt:lpstr>
      <vt:lpstr>Example (2-11)</vt:lpstr>
      <vt:lpstr>Impedance  Admittance</vt:lpstr>
      <vt:lpstr>Adding Lumped Elements</vt:lpstr>
      <vt:lpstr>Example</vt:lpstr>
      <vt:lpstr>Matching Network</vt:lpstr>
      <vt:lpstr>Examples of Matching Networks</vt:lpstr>
      <vt:lpstr>Lumped Element Matching</vt:lpstr>
      <vt:lpstr>Lumped Element Matching</vt:lpstr>
      <vt:lpstr>Single-stub matching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99</cp:revision>
  <dcterms:created xsi:type="dcterms:W3CDTF">2008-06-11T02:58:06Z</dcterms:created>
  <dcterms:modified xsi:type="dcterms:W3CDTF">2012-01-26T04:45:04Z</dcterms:modified>
</cp:coreProperties>
</file>