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315" r:id="rId3"/>
    <p:sldId id="324" r:id="rId4"/>
    <p:sldId id="32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6" r:id="rId13"/>
    <p:sldId id="327" r:id="rId14"/>
    <p:sldId id="328" r:id="rId15"/>
    <p:sldId id="329" r:id="rId16"/>
    <p:sldId id="330" r:id="rId17"/>
    <p:sldId id="331" r:id="rId18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  <a:srgbClr val="006600"/>
    <a:srgbClr val="324664"/>
    <a:srgbClr val="5781BB"/>
    <a:srgbClr val="415F8A"/>
    <a:srgbClr val="006699"/>
    <a:srgbClr val="0066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53" d="100"/>
          <a:sy n="53" d="100"/>
        </p:scale>
        <p:origin x="-1278" y="-552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2/4/2012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5.png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7</a:t>
            </a: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b="76316"/>
          <a:stretch>
            <a:fillRect/>
          </a:stretch>
        </p:blipFill>
        <p:spPr bwMode="auto">
          <a:xfrm>
            <a:off x="228600" y="762000"/>
            <a:ext cx="6096000" cy="191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438400"/>
            <a:ext cx="424575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b="2496"/>
          <a:stretch>
            <a:fillRect/>
          </a:stretch>
        </p:blipFill>
        <p:spPr bwMode="auto">
          <a:xfrm>
            <a:off x="304800" y="3810000"/>
            <a:ext cx="861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 b="6789"/>
          <a:stretch>
            <a:fillRect/>
          </a:stretch>
        </p:blipFill>
        <p:spPr bwMode="auto">
          <a:xfrm>
            <a:off x="304800" y="838199"/>
            <a:ext cx="3429000" cy="550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b="10526"/>
          <a:stretch>
            <a:fillRect/>
          </a:stretch>
        </p:blipFill>
        <p:spPr>
          <a:xfrm>
            <a:off x="3886200" y="3581400"/>
            <a:ext cx="4771071" cy="2590800"/>
          </a:xfr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990600"/>
            <a:ext cx="424575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685800"/>
            <a:ext cx="1828800" cy="309563"/>
          </a:xfr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95400"/>
            <a:ext cx="2628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828800"/>
            <a:ext cx="32099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2514600"/>
            <a:ext cx="3165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685799"/>
            <a:ext cx="2438400" cy="577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 cstate="print"/>
          <a:srcRect b="31839"/>
          <a:stretch>
            <a:fillRect/>
          </a:stretch>
        </p:blipFill>
        <p:spPr bwMode="auto">
          <a:xfrm>
            <a:off x="1219200" y="4953000"/>
            <a:ext cx="4438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b="49971"/>
          <a:stretch>
            <a:fillRect/>
          </a:stretch>
        </p:blipFill>
        <p:spPr bwMode="auto">
          <a:xfrm>
            <a:off x="990600" y="3657600"/>
            <a:ext cx="457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and 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3" descr="eq3.10.tif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4722" b="2032"/>
          <a:stretch>
            <a:fillRect/>
          </a:stretch>
        </p:blipFill>
        <p:spPr>
          <a:xfrm>
            <a:off x="457200" y="1828800"/>
            <a:ext cx="4089644" cy="1295400"/>
          </a:xfrm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86228" y="914400"/>
            <a:ext cx="44646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Position Vector: </a:t>
            </a: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b="1" dirty="0" smtClean="0">
                <a:latin typeface="+mn-lt"/>
              </a:rPr>
              <a:t>From </a:t>
            </a:r>
            <a:r>
              <a:rPr lang="en-US" sz="3200" b="1" dirty="0">
                <a:latin typeface="+mn-lt"/>
              </a:rPr>
              <a:t>origin to point 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3581400"/>
            <a:ext cx="5059411" cy="2514600"/>
            <a:chOff x="208954" y="3505200"/>
            <a:chExt cx="5059411" cy="2514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8954" y="4572000"/>
              <a:ext cx="5059411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285154" y="3505200"/>
              <a:ext cx="4030269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+mn-lt"/>
                </a:rPr>
                <a:t>Distance </a:t>
              </a:r>
              <a:r>
                <a:rPr lang="en-US" sz="3200" b="1" dirty="0" smtClean="0">
                  <a:solidFill>
                    <a:srgbClr val="FF0000"/>
                  </a:solidFill>
                  <a:latin typeface="+mn-lt"/>
                </a:rPr>
                <a:t>Vector:</a:t>
              </a:r>
            </a:p>
            <a:p>
              <a:r>
                <a:rPr lang="en-US" sz="3200" b="1" dirty="0" smtClean="0">
                  <a:solidFill>
                    <a:srgbClr val="000000"/>
                  </a:solidFill>
                  <a:latin typeface="+mn-lt"/>
                </a:rPr>
                <a:t>Between </a:t>
              </a:r>
              <a:r>
                <a:rPr lang="en-US" sz="3200" b="1" dirty="0">
                  <a:solidFill>
                    <a:srgbClr val="000000"/>
                  </a:solidFill>
                  <a:latin typeface="+mn-lt"/>
                </a:rPr>
                <a:t>two points</a:t>
              </a: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l="6997" r="6271" b="15094"/>
          <a:stretch>
            <a:fillRect/>
          </a:stretch>
        </p:blipFill>
        <p:spPr bwMode="auto">
          <a:xfrm>
            <a:off x="4759960" y="1524000"/>
            <a:ext cx="415544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30338"/>
            <a:ext cx="25146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638800"/>
            <a:ext cx="43706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b="42857"/>
          <a:stretch>
            <a:fillRect/>
          </a:stretch>
        </p:blipFill>
        <p:spPr bwMode="auto">
          <a:xfrm>
            <a:off x="381000" y="2362200"/>
            <a:ext cx="4313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733800"/>
            <a:ext cx="20574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516437"/>
            <a:ext cx="31956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5562600" y="1447800"/>
            <a:ext cx="2590800" cy="407987"/>
          </a:xfr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 cstate="print"/>
          <a:srcRect b="53532"/>
          <a:stretch>
            <a:fillRect/>
          </a:stretch>
        </p:blipFill>
        <p:spPr bwMode="auto">
          <a:xfrm>
            <a:off x="5181600" y="1922462"/>
            <a:ext cx="312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5427662"/>
            <a:ext cx="40386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0600" y="5808662"/>
            <a:ext cx="46482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24600" y="6113462"/>
            <a:ext cx="12192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57800" y="4056062"/>
            <a:ext cx="307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90600" y="685800"/>
            <a:ext cx="2529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</a:rPr>
              <a:t>Dot Product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6752" y="685800"/>
            <a:ext cx="3009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</a:rPr>
              <a:t>Cross Product</a:t>
            </a:r>
            <a:endParaRPr lang="en-US" sz="32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Cartesian</a:t>
            </a:r>
          </a:p>
          <a:p>
            <a:r>
              <a:rPr lang="en-US" dirty="0" smtClean="0"/>
              <a:t> Cylindrical </a:t>
            </a:r>
          </a:p>
          <a:p>
            <a:r>
              <a:rPr lang="en-US" dirty="0" smtClean="0"/>
              <a:t> Spherical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685800"/>
            <a:ext cx="558641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24200"/>
            <a:ext cx="3632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Differential Length, Area, and Volume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b="13208"/>
          <a:stretch>
            <a:fillRect/>
          </a:stretch>
        </p:blipFill>
        <p:spPr bwMode="auto">
          <a:xfrm>
            <a:off x="5130800" y="762000"/>
            <a:ext cx="378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3948113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200400"/>
            <a:ext cx="375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0"/>
            <a:ext cx="8745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Mid-term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3733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33CC"/>
                </a:solidFill>
              </a:rPr>
              <a:t>4:10 – 6:00</a:t>
            </a:r>
            <a:r>
              <a:rPr lang="en-US" dirty="0" smtClean="0"/>
              <a:t> pm, Tuesday, </a:t>
            </a:r>
            <a:r>
              <a:rPr lang="en-US" dirty="0" smtClean="0">
                <a:solidFill>
                  <a:srgbClr val="0033CC"/>
                </a:solidFill>
              </a:rPr>
              <a:t>Feb 7</a:t>
            </a:r>
            <a:r>
              <a:rPr lang="en-US" baseline="30000" dirty="0" smtClean="0">
                <a:solidFill>
                  <a:srgbClr val="0033CC"/>
                </a:solidFill>
              </a:rPr>
              <a:t>th</a:t>
            </a:r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33CC"/>
                </a:solidFill>
              </a:rPr>
              <a:t>5</a:t>
            </a:r>
            <a:r>
              <a:rPr lang="en-US" dirty="0" smtClean="0"/>
              <a:t> problems for 100 points, </a:t>
            </a:r>
            <a:r>
              <a:rPr lang="en-US" b="1" dirty="0" smtClean="0">
                <a:solidFill>
                  <a:srgbClr val="0033CC"/>
                </a:solidFill>
              </a:rPr>
              <a:t>1</a:t>
            </a:r>
            <a:r>
              <a:rPr lang="en-US" dirty="0" smtClean="0"/>
              <a:t> additional problem for 20 extra credit points</a:t>
            </a:r>
          </a:p>
          <a:p>
            <a:r>
              <a:rPr lang="en-US" dirty="0" smtClean="0"/>
              <a:t> Covers all of </a:t>
            </a:r>
            <a:r>
              <a:rPr lang="en-US" dirty="0" smtClean="0">
                <a:solidFill>
                  <a:srgbClr val="0033CC"/>
                </a:solidFill>
              </a:rPr>
              <a:t>Chapter 1&amp;2</a:t>
            </a:r>
            <a:r>
              <a:rPr lang="en-US" dirty="0" smtClean="0"/>
              <a:t>, except for </a:t>
            </a:r>
            <a:r>
              <a:rPr lang="en-US" dirty="0" smtClean="0">
                <a:solidFill>
                  <a:srgbClr val="0033CC"/>
                </a:solidFill>
              </a:rPr>
              <a:t>2-9 and 2-12</a:t>
            </a:r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smtClean="0"/>
              <a:t> Allowed: </a:t>
            </a:r>
            <a:r>
              <a:rPr lang="en-US" dirty="0" smtClean="0">
                <a:solidFill>
                  <a:srgbClr val="0033CC"/>
                </a:solidFill>
              </a:rPr>
              <a:t>your pen/pencil, 1 </a:t>
            </a:r>
            <a:r>
              <a:rPr lang="en-US" strike="sngStrike" dirty="0" smtClean="0">
                <a:solidFill>
                  <a:srgbClr val="0033CC"/>
                </a:solidFill>
              </a:rPr>
              <a:t>non-graphing </a:t>
            </a:r>
            <a:r>
              <a:rPr lang="en-US" dirty="0" smtClean="0">
                <a:solidFill>
                  <a:srgbClr val="0033CC"/>
                </a:solidFill>
              </a:rPr>
              <a:t>calculator</a:t>
            </a:r>
          </a:p>
          <a:p>
            <a:r>
              <a:rPr lang="en-US" dirty="0" smtClean="0"/>
              <a:t> Practice problems have been posted online</a:t>
            </a:r>
          </a:p>
          <a:p>
            <a:pPr lvl="1"/>
            <a:r>
              <a:rPr lang="en-US" dirty="0" smtClean="0"/>
              <a:t>15 homework problems, 9 additional problems from the textbook and 18 problems from other references</a:t>
            </a:r>
          </a:p>
          <a:p>
            <a:r>
              <a:rPr lang="en-US" dirty="0" smtClean="0"/>
              <a:t> Additional office hours and a help session</a:t>
            </a:r>
          </a:p>
          <a:p>
            <a:pPr lvl="1"/>
            <a:r>
              <a:rPr lang="en-US" dirty="0" smtClean="0"/>
              <a:t>Available Saturday and Sunday afternoon</a:t>
            </a:r>
          </a:p>
          <a:p>
            <a:pPr lvl="1"/>
            <a:r>
              <a:rPr lang="en-US" dirty="0" smtClean="0"/>
              <a:t>A 1.5 hour help session?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dirty="0" smtClean="0"/>
              <a:t>Moving around the Smith chart</a:t>
            </a:r>
          </a:p>
          <a:p>
            <a:pPr lvl="1"/>
            <a:r>
              <a:rPr lang="en-US" sz="2800" dirty="0" smtClean="0"/>
              <a:t>Add transmission line of length l</a:t>
            </a:r>
          </a:p>
          <a:p>
            <a:pPr lvl="1"/>
            <a:r>
              <a:rPr lang="en-US" sz="2800" dirty="0" smtClean="0"/>
              <a:t>Impedance to admittance</a:t>
            </a:r>
          </a:p>
          <a:p>
            <a:pPr lvl="1"/>
            <a:r>
              <a:rPr lang="en-US" sz="2800" dirty="0" smtClean="0"/>
              <a:t>Add series resistance and/or reactance</a:t>
            </a:r>
          </a:p>
          <a:p>
            <a:pPr lvl="1"/>
            <a:r>
              <a:rPr lang="en-US" sz="2800" dirty="0" smtClean="0"/>
              <a:t>Add shunt resistance (conductance) and/or shunt reactance (</a:t>
            </a:r>
            <a:r>
              <a:rPr lang="en-US" sz="2800" dirty="0" err="1" smtClean="0"/>
              <a:t>suseptance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sz="3600" dirty="0" smtClean="0"/>
              <a:t>Impedance matching</a:t>
            </a:r>
          </a:p>
          <a:p>
            <a:pPr lvl="1"/>
            <a:r>
              <a:rPr lang="en-US" sz="2800" dirty="0" smtClean="0"/>
              <a:t>λ/4 impedance transformer</a:t>
            </a:r>
          </a:p>
          <a:p>
            <a:pPr lvl="1"/>
            <a:r>
              <a:rPr lang="en-US" sz="2800" dirty="0" smtClean="0"/>
              <a:t>Transmission line + lumped element</a:t>
            </a:r>
          </a:p>
          <a:p>
            <a:pPr lvl="1"/>
            <a:r>
              <a:rPr lang="en-US" sz="2800" dirty="0" smtClean="0"/>
              <a:t>Transmission line + shunt shorted stub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(P2.68)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3733800"/>
          </a:xfrm>
        </p:spPr>
        <p:txBody>
          <a:bodyPr/>
          <a:lstStyle/>
          <a:p>
            <a:r>
              <a:rPr lang="en-US" sz="3200" b="1" dirty="0" smtClean="0"/>
              <a:t>(P2.66)</a:t>
            </a:r>
            <a:r>
              <a:rPr lang="en-US" sz="3200" dirty="0" smtClean="0"/>
              <a:t> A  </a:t>
            </a:r>
            <a:r>
              <a:rPr lang="en-US" sz="3200" dirty="0" smtClean="0">
                <a:solidFill>
                  <a:srgbClr val="0033CC"/>
                </a:solidFill>
              </a:rPr>
              <a:t>200-</a:t>
            </a:r>
            <a:r>
              <a:rPr lang="el-GR" sz="3200" dirty="0" smtClean="0">
                <a:solidFill>
                  <a:srgbClr val="0033CC"/>
                </a:solidFill>
              </a:rPr>
              <a:t>Ω</a:t>
            </a:r>
            <a:r>
              <a:rPr lang="en-US" sz="3200" dirty="0" smtClean="0"/>
              <a:t> transmission line is to be matched to a computer terminal with </a:t>
            </a:r>
            <a:r>
              <a:rPr lang="en-US" sz="3200" dirty="0" smtClean="0">
                <a:solidFill>
                  <a:srgbClr val="0033CC"/>
                </a:solidFill>
              </a:rPr>
              <a:t>ZL=(50-j25) </a:t>
            </a:r>
            <a:r>
              <a:rPr lang="el-GR" sz="3200" dirty="0" smtClean="0">
                <a:solidFill>
                  <a:srgbClr val="0033CC"/>
                </a:solidFill>
              </a:rPr>
              <a:t>Ω</a:t>
            </a:r>
            <a:r>
              <a:rPr lang="en-US" sz="3200" dirty="0" smtClean="0"/>
              <a:t> by inserting an appropriate reactance in parallel with the line. If </a:t>
            </a:r>
            <a:r>
              <a:rPr lang="en-US" sz="3200" dirty="0" smtClean="0">
                <a:solidFill>
                  <a:srgbClr val="0033CC"/>
                </a:solidFill>
              </a:rPr>
              <a:t>f=800 MHz </a:t>
            </a:r>
            <a:r>
              <a:rPr lang="en-US" sz="3200" dirty="0" smtClean="0"/>
              <a:t>and </a:t>
            </a:r>
            <a:r>
              <a:rPr lang="el-GR" sz="3200" dirty="0" smtClean="0">
                <a:solidFill>
                  <a:srgbClr val="0033CC"/>
                </a:solidFill>
              </a:rPr>
              <a:t>ε</a:t>
            </a:r>
            <a:r>
              <a:rPr lang="en-US" sz="3200" dirty="0" smtClean="0">
                <a:solidFill>
                  <a:srgbClr val="0033CC"/>
                </a:solidFill>
              </a:rPr>
              <a:t>r=4</a:t>
            </a:r>
            <a:r>
              <a:rPr lang="en-US" sz="3200" dirty="0" smtClean="0"/>
              <a:t>, determine the location nearest to the load at which inserting</a:t>
            </a:r>
          </a:p>
          <a:p>
            <a:pPr lvl="1"/>
            <a:r>
              <a:rPr lang="en-US" sz="2800" dirty="0" smtClean="0"/>
              <a:t>(a) A </a:t>
            </a:r>
            <a:r>
              <a:rPr lang="en-US" sz="2800" dirty="0" smtClean="0">
                <a:solidFill>
                  <a:srgbClr val="0033CC"/>
                </a:solidFill>
              </a:rPr>
              <a:t>capacitor</a:t>
            </a:r>
            <a:r>
              <a:rPr lang="en-US" sz="2800" dirty="0" smtClean="0"/>
              <a:t> can achieve the required matching, and the value of the capacitor</a:t>
            </a:r>
          </a:p>
          <a:p>
            <a:pPr lvl="1"/>
            <a:r>
              <a:rPr lang="en-US" sz="2800" dirty="0" smtClean="0"/>
              <a:t>(b) An </a:t>
            </a:r>
            <a:r>
              <a:rPr lang="en-US" sz="2800" dirty="0" smtClean="0">
                <a:solidFill>
                  <a:srgbClr val="0033CC"/>
                </a:solidFill>
              </a:rPr>
              <a:t>inductor</a:t>
            </a:r>
            <a:r>
              <a:rPr lang="en-US" sz="2800" dirty="0" smtClean="0"/>
              <a:t> can achieve the required matching, and the value of the inductor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Response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47275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953000"/>
            <a:ext cx="254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939260" y="685800"/>
            <a:ext cx="3926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Initial current and voltage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600486" y="2362200"/>
            <a:ext cx="3294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Reflection at the load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96000" y="4495800"/>
            <a:ext cx="26805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Second transient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74005" y="3581400"/>
            <a:ext cx="23887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+mn-lt"/>
              </a:rPr>
              <a:t>Load </a:t>
            </a:r>
            <a:r>
              <a:rPr lang="en-US" sz="2400" b="1" dirty="0" smtClean="0">
                <a:latin typeface="+mn-lt"/>
              </a:rPr>
              <a:t>reflection</a:t>
            </a:r>
          </a:p>
          <a:p>
            <a:r>
              <a:rPr lang="en-US" sz="2400" b="1" dirty="0" smtClean="0">
                <a:latin typeface="+mn-lt"/>
              </a:rPr>
              <a:t>coefficient</a:t>
            </a:r>
            <a:endParaRPr lang="en-US" sz="2400" b="1" dirty="0">
              <a:latin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105583" y="5791200"/>
            <a:ext cx="47500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+mn-lt"/>
              </a:rPr>
              <a:t>Generator reflection coefficient</a:t>
            </a:r>
          </a:p>
          <a:p>
            <a:endParaRPr lang="en-US" sz="2400" b="1">
              <a:latin typeface="+mn-lt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066800"/>
            <a:ext cx="222885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895600"/>
            <a:ext cx="1676400" cy="158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4648200" y="1009471"/>
            <a:ext cx="426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+mn-lt"/>
              </a:rPr>
              <a:t>T = l/u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is the time it takes the wave to travel the full length of the line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29000"/>
            <a:ext cx="8839200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172200"/>
            <a:ext cx="7696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52400" y="685800"/>
            <a:ext cx="4495800" cy="2241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51295" r="2577"/>
          <a:stretch>
            <a:fillRect/>
          </a:stretch>
        </p:blipFill>
        <p:spPr bwMode="auto">
          <a:xfrm>
            <a:off x="215537" y="3429000"/>
            <a:ext cx="86998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685800"/>
            <a:ext cx="4495800" cy="2241550"/>
          </a:xfr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6800" y="762000"/>
            <a:ext cx="426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Reflection coefficient for current is the negative of that for voltage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133600"/>
            <a:ext cx="2362200" cy="747713"/>
          </a:xfrm>
          <a:prstGeom prst="rect">
            <a:avLst/>
          </a:prstGeom>
          <a:ln w="38100" cap="sq">
            <a:solidFill>
              <a:srgbClr val="FF33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Response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b="18292"/>
          <a:stretch>
            <a:fillRect/>
          </a:stretch>
        </p:blipFill>
        <p:spPr bwMode="auto">
          <a:xfrm>
            <a:off x="4800600" y="685800"/>
            <a:ext cx="411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419600"/>
            <a:ext cx="2209800" cy="94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5410200"/>
            <a:ext cx="32002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28600" y="1524000"/>
          <a:ext cx="4905375" cy="1720850"/>
        </p:xfrm>
        <a:graphic>
          <a:graphicData uri="http://schemas.openxmlformats.org/presentationml/2006/ole">
            <p:oleObj spid="_x0000_s30722" name="Equation" r:id="rId6" imgW="2933640" imgH="102852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038600" y="2743200"/>
          <a:ext cx="1514642" cy="654050"/>
        </p:xfrm>
        <a:graphic>
          <a:graphicData uri="http://schemas.openxmlformats.org/presentationml/2006/ole">
            <p:oleObj spid="_x0000_s30723" name="Equation" r:id="rId7" imgW="55872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358140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Since </a:t>
            </a:r>
            <a:endParaRPr lang="en-US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752600" y="3429000"/>
          <a:ext cx="2920181" cy="914400"/>
        </p:xfrm>
        <a:graphic>
          <a:graphicData uri="http://schemas.openxmlformats.org/presentationml/2006/ole">
            <p:oleObj spid="_x0000_s30724" name="Equation" r:id="rId8" imgW="1257120" imgH="39348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53000" y="3709700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, for </a:t>
            </a:r>
            <a:endParaRPr lang="en-US" sz="3200" dirty="0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5867400" y="3657600"/>
          <a:ext cx="998538" cy="688975"/>
        </p:xfrm>
        <a:graphic>
          <a:graphicData uri="http://schemas.openxmlformats.org/presentationml/2006/ole">
            <p:oleObj spid="_x0000_s30725" name="Equation" r:id="rId9" imgW="368280" imgH="253800" progId="Equation.3">
              <p:embed/>
            </p:oleObj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381000" y="4572000"/>
          <a:ext cx="2349500" cy="990600"/>
        </p:xfrm>
        <a:graphic>
          <a:graphicData uri="http://schemas.openxmlformats.org/presentationml/2006/ole">
            <p:oleObj spid="_x0000_s30726" name="Equation" r:id="rId10" imgW="1054080" imgH="444240" progId="Equation.3">
              <p:embed/>
            </p:oleObj>
          </a:graphicData>
        </a:graphic>
      </p:graphicFrame>
      <p:sp>
        <p:nvSpPr>
          <p:cNvPr id="19" name="Right Arrow 18"/>
          <p:cNvSpPr/>
          <p:nvPr/>
        </p:nvSpPr>
        <p:spPr>
          <a:xfrm>
            <a:off x="3505200" y="4876800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3024187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685800"/>
            <a:ext cx="3014663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 b="9827"/>
          <a:stretch>
            <a:fillRect/>
          </a:stretch>
        </p:blipFill>
        <p:spPr>
          <a:xfrm>
            <a:off x="1295400" y="4158641"/>
            <a:ext cx="6477000" cy="23068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5475</TotalTime>
  <Words>384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DP Blue</vt:lpstr>
      <vt:lpstr>Equation</vt:lpstr>
      <vt:lpstr>EEC 130A Introductory Electromagnetics I</vt:lpstr>
      <vt:lpstr>Mid-term 1</vt:lpstr>
      <vt:lpstr>Review</vt:lpstr>
      <vt:lpstr>Example (P2.68) </vt:lpstr>
      <vt:lpstr>Transient Response</vt:lpstr>
      <vt:lpstr>Voltage</vt:lpstr>
      <vt:lpstr>Current</vt:lpstr>
      <vt:lpstr>Steady State Response</vt:lpstr>
      <vt:lpstr>Bounce Diagram</vt:lpstr>
      <vt:lpstr>Example 2-15</vt:lpstr>
      <vt:lpstr>Example 2-15</vt:lpstr>
      <vt:lpstr>Vectors Analysis</vt:lpstr>
      <vt:lpstr>Position and Distance</vt:lpstr>
      <vt:lpstr>Multiplication</vt:lpstr>
      <vt:lpstr>Coordinate Systems</vt:lpstr>
      <vt:lpstr>Differential Length, Area, and Volume</vt:lpstr>
      <vt:lpstr>Slide 17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z3phyr</cp:lastModifiedBy>
  <cp:revision>106</cp:revision>
  <dcterms:created xsi:type="dcterms:W3CDTF">2008-06-11T02:58:06Z</dcterms:created>
  <dcterms:modified xsi:type="dcterms:W3CDTF">2012-02-05T01:08:57Z</dcterms:modified>
</cp:coreProperties>
</file>