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4" r:id="rId2"/>
    <p:sldId id="326" r:id="rId3"/>
    <p:sldId id="327" r:id="rId4"/>
    <p:sldId id="328" r:id="rId5"/>
    <p:sldId id="337" r:id="rId6"/>
    <p:sldId id="329" r:id="rId7"/>
    <p:sldId id="330" r:id="rId8"/>
    <p:sldId id="331" r:id="rId9"/>
    <p:sldId id="332" r:id="rId10"/>
    <p:sldId id="333" r:id="rId11"/>
    <p:sldId id="334" r:id="rId12"/>
    <p:sldId id="336" r:id="rId13"/>
    <p:sldId id="338" r:id="rId14"/>
    <p:sldId id="352" r:id="rId15"/>
    <p:sldId id="339" r:id="rId16"/>
    <p:sldId id="341" r:id="rId17"/>
    <p:sldId id="342" r:id="rId18"/>
    <p:sldId id="344" r:id="rId19"/>
    <p:sldId id="345" r:id="rId20"/>
    <p:sldId id="346" r:id="rId21"/>
    <p:sldId id="347" r:id="rId22"/>
    <p:sldId id="353" r:id="rId23"/>
    <p:sldId id="348" r:id="rId24"/>
    <p:sldId id="335" r:id="rId25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FFFFCC"/>
    <a:srgbClr val="006600"/>
    <a:srgbClr val="324664"/>
    <a:srgbClr val="5781BB"/>
    <a:srgbClr val="415F8A"/>
    <a:srgbClr val="006699"/>
    <a:srgbClr val="0066CC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53" d="100"/>
          <a:sy n="53" d="100"/>
        </p:scale>
        <p:origin x="-1278" y="-552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0A0DDD-3E69-47E2-90C9-FAFB25DBC8CD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B36CB3-B900-49A0-AE5A-A82B10DEEDED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4EC545-0EED-4876-AA19-D1A8EF86AE8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7F9ED9-BBF4-4858-9A8C-18B4699056D4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9BB7D8-03BF-45E0-846D-BCB788145BE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98D0A9-E70C-4204-A284-84FEB587F542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A68C4E-690E-4AD3-A135-28F56F38D32A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56AEA1-2A44-47CA-83A0-CFD258C4320D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2/4/2012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2/4/2012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8</a:t>
            </a: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Transformation Between Coordinate Systems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5572598" cy="410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/>
          <a:p>
            <a:r>
              <a:rPr lang="en-US" dirty="0" smtClean="0"/>
              <a:t> To solve a problem, we select the coordinate system that best fits its geometry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904999"/>
            <a:ext cx="5105400" cy="16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47290"/>
            <a:ext cx="8534400" cy="62535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3-8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85315"/>
          <a:stretch>
            <a:fillRect/>
          </a:stretch>
        </p:blipFill>
        <p:spPr>
          <a:xfrm>
            <a:off x="152399" y="762000"/>
            <a:ext cx="8667751" cy="2133600"/>
          </a:xfrm>
        </p:spPr>
      </p:pic>
      <p:pic>
        <p:nvPicPr>
          <p:cNvPr id="7" name="Picture 2" descr="ex8.3bc.tif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114800"/>
            <a:ext cx="269092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876800" y="3429000"/>
            <a:ext cx="18387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Tw Cen MT" pitchFamily="34" charset="0"/>
              </a:rPr>
              <a:t>leads to:</a:t>
            </a:r>
          </a:p>
        </p:txBody>
      </p:sp>
      <p:pic>
        <p:nvPicPr>
          <p:cNvPr id="9" name="Picture 5" descr="ex3.8b.tif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114800"/>
            <a:ext cx="4745038" cy="2317968"/>
          </a:xfrm>
          <a:prstGeom prst="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28600" y="3505200"/>
            <a:ext cx="39747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Tw Cen MT" pitchFamily="34" charset="0"/>
              </a:rPr>
              <a:t>Using the relations: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456509" y="2819400"/>
            <a:ext cx="19159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Solution</a:t>
            </a:r>
            <a:endParaRPr lang="en-US" sz="3200" b="1" dirty="0">
              <a:solidFill>
                <a:srgbClr val="FF000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14161" b="-2021"/>
          <a:stretch>
            <a:fillRect/>
          </a:stretch>
        </p:blipFill>
        <p:spPr>
          <a:xfrm>
            <a:off x="1905000" y="0"/>
            <a:ext cx="4724400" cy="69577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of A Scalar Field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35492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8206" r="8365" b="77778"/>
          <a:stretch>
            <a:fillRect/>
          </a:stretch>
        </p:blipFill>
        <p:spPr bwMode="auto">
          <a:xfrm>
            <a:off x="3108960" y="4191000"/>
            <a:ext cx="55778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0" y="6858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 :Temperature Distribution T(</a:t>
            </a:r>
            <a:r>
              <a:rPr lang="en-US" sz="2800" b="1" dirty="0" err="1" smtClean="0"/>
              <a:t>x,y,z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l="20444" t="19048" r="21144" b="61905"/>
          <a:stretch>
            <a:fillRect/>
          </a:stretch>
        </p:blipFill>
        <p:spPr bwMode="auto">
          <a:xfrm>
            <a:off x="4343400" y="1600200"/>
            <a:ext cx="457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l="17524" t="60316" r="17250" b="19050"/>
          <a:stretch>
            <a:fillRect/>
          </a:stretch>
        </p:blipFill>
        <p:spPr bwMode="auto">
          <a:xfrm>
            <a:off x="3810000" y="2743200"/>
            <a:ext cx="510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 l="6838" t="75556" r="6998" b="2222"/>
          <a:stretch>
            <a:fillRect/>
          </a:stretch>
        </p:blipFill>
        <p:spPr bwMode="auto">
          <a:xfrm>
            <a:off x="3078480" y="5410200"/>
            <a:ext cx="57607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/>
          <a:lstStyle/>
          <a:p>
            <a:r>
              <a:rPr lang="en-US" dirty="0" smtClean="0"/>
              <a:t>Directional Derivative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838200"/>
            <a:ext cx="7924800" cy="5638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12775" y="-76200"/>
            <a:ext cx="8153400" cy="990600"/>
          </a:xfrm>
        </p:spPr>
        <p:txBody>
          <a:bodyPr/>
          <a:lstStyle/>
          <a:p>
            <a:r>
              <a:rPr lang="en-US" dirty="0" smtClean="0"/>
              <a:t>Divergence of a Vector Field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 cstate="print"/>
          <a:srcRect b="15584"/>
          <a:stretch>
            <a:fillRect/>
          </a:stretch>
        </p:blipFill>
        <p:spPr bwMode="auto">
          <a:xfrm>
            <a:off x="228600" y="762000"/>
            <a:ext cx="36528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14800" y="762000"/>
            <a:ext cx="4721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Total flux out of an enclosed volume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 l="29190" r="27495" b="82942"/>
          <a:stretch>
            <a:fillRect/>
          </a:stretch>
        </p:blipFill>
        <p:spPr bwMode="auto">
          <a:xfrm>
            <a:off x="4800600" y="1981200"/>
            <a:ext cx="350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 l="10000" t="34444" r="10000" b="51019"/>
          <a:stretch>
            <a:fillRect/>
          </a:stretch>
        </p:blipFill>
        <p:spPr bwMode="auto">
          <a:xfrm>
            <a:off x="1752600" y="4343400"/>
            <a:ext cx="5486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19400" y="5562600"/>
            <a:ext cx="327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Scalar </a:t>
            </a:r>
            <a:r>
              <a:rPr lang="en-US" sz="3200" b="1" smtClean="0">
                <a:solidFill>
                  <a:srgbClr val="FF0000"/>
                </a:solidFill>
              </a:rPr>
              <a:t>-&gt; Vector</a:t>
            </a:r>
            <a:endParaRPr 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153400" cy="990600"/>
          </a:xfrm>
        </p:spPr>
        <p:txBody>
          <a:bodyPr/>
          <a:lstStyle/>
          <a:p>
            <a:r>
              <a:rPr lang="en-US" smtClean="0"/>
              <a:t>Divergence Theorem</a:t>
            </a: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762000" y="4953000"/>
            <a:ext cx="7239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w Cen MT" pitchFamily="34" charset="0"/>
              </a:rPr>
              <a:t>Useful tool for converting integration over a volume to one over the surface enclosing that volume, and vice versa</a:t>
            </a:r>
          </a:p>
        </p:txBody>
      </p:sp>
      <p:pic>
        <p:nvPicPr>
          <p:cNvPr id="3994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2895600"/>
            <a:ext cx="6772275" cy="1789112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 b="82942"/>
          <a:stretch>
            <a:fillRect/>
          </a:stretch>
        </p:blipFill>
        <p:spPr bwMode="auto">
          <a:xfrm>
            <a:off x="381000" y="762000"/>
            <a:ext cx="809244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5000" t="17576"/>
          <a:stretch>
            <a:fillRect/>
          </a:stretch>
        </p:blipFill>
        <p:spPr>
          <a:xfrm>
            <a:off x="17929" y="914400"/>
            <a:ext cx="9070041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905000" y="-152400"/>
            <a:ext cx="5181600" cy="990600"/>
          </a:xfrm>
        </p:spPr>
        <p:txBody>
          <a:bodyPr/>
          <a:lstStyle/>
          <a:p>
            <a:r>
              <a:rPr lang="en-US" dirty="0" smtClean="0"/>
              <a:t>Curl of a Vector Field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762000"/>
            <a:ext cx="3810000" cy="130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81000" y="1600200"/>
            <a:ext cx="7919026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685800"/>
            <a:ext cx="1828800" cy="309563"/>
          </a:xfr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295400"/>
            <a:ext cx="2628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828800"/>
            <a:ext cx="32099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2514600"/>
            <a:ext cx="3165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685799"/>
            <a:ext cx="2438400" cy="577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 cstate="print"/>
          <a:srcRect b="31839"/>
          <a:stretch>
            <a:fillRect/>
          </a:stretch>
        </p:blipFill>
        <p:spPr bwMode="auto">
          <a:xfrm>
            <a:off x="1219200" y="4953000"/>
            <a:ext cx="4438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 b="49971"/>
          <a:stretch>
            <a:fillRect/>
          </a:stretch>
        </p:blipFill>
        <p:spPr bwMode="auto">
          <a:xfrm>
            <a:off x="990600" y="3657600"/>
            <a:ext cx="457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612775" y="-152400"/>
            <a:ext cx="8153400" cy="990600"/>
          </a:xfrm>
        </p:spPr>
        <p:txBody>
          <a:bodyPr/>
          <a:lstStyle/>
          <a:p>
            <a:r>
              <a:rPr lang="en-US" dirty="0" smtClean="0"/>
              <a:t>Stokes’s Theorem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816424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5000" t="14043"/>
          <a:stretch>
            <a:fillRect/>
          </a:stretch>
        </p:blipFill>
        <p:spPr>
          <a:xfrm>
            <a:off x="0" y="762000"/>
            <a:ext cx="9159844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didn’t have enough time to complete the last two slides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153400" cy="990600"/>
          </a:xfrm>
        </p:spPr>
        <p:txBody>
          <a:bodyPr/>
          <a:lstStyle/>
          <a:p>
            <a:r>
              <a:rPr lang="en-US" smtClean="0"/>
              <a:t>Laplacian Operator</a:t>
            </a:r>
          </a:p>
        </p:txBody>
      </p:sp>
      <p:sp>
        <p:nvSpPr>
          <p:cNvPr id="46083" name="TextBox 6"/>
          <p:cNvSpPr txBox="1">
            <a:spLocks noChangeArrowheads="1"/>
          </p:cNvSpPr>
          <p:nvPr/>
        </p:nvSpPr>
        <p:spPr bwMode="auto">
          <a:xfrm>
            <a:off x="304800" y="762000"/>
            <a:ext cx="50129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+mn-lt"/>
              </a:rPr>
              <a:t>Laplacian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of a Scalar Field</a:t>
            </a:r>
          </a:p>
        </p:txBody>
      </p:sp>
      <p:sp>
        <p:nvSpPr>
          <p:cNvPr id="46084" name="TextBox 8"/>
          <p:cNvSpPr txBox="1">
            <a:spLocks noChangeArrowheads="1"/>
          </p:cNvSpPr>
          <p:nvPr/>
        </p:nvSpPr>
        <p:spPr bwMode="auto">
          <a:xfrm>
            <a:off x="-152400" y="2667000"/>
            <a:ext cx="603588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+mn-lt"/>
              </a:rPr>
              <a:t>Laplacian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of a Vector Field</a:t>
            </a:r>
          </a:p>
          <a:p>
            <a:endParaRPr lang="en-US" sz="3200" dirty="0">
              <a:latin typeface="+mn-lt"/>
            </a:endParaRPr>
          </a:p>
        </p:txBody>
      </p:sp>
      <p:sp>
        <p:nvSpPr>
          <p:cNvPr id="46085" name="TextBox 10"/>
          <p:cNvSpPr txBox="1">
            <a:spLocks noChangeArrowheads="1"/>
          </p:cNvSpPr>
          <p:nvPr/>
        </p:nvSpPr>
        <p:spPr bwMode="auto">
          <a:xfrm>
            <a:off x="497006" y="4953000"/>
            <a:ext cx="29642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Useful Relation</a:t>
            </a:r>
          </a:p>
        </p:txBody>
      </p:sp>
      <p:pic>
        <p:nvPicPr>
          <p:cNvPr id="460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524000"/>
            <a:ext cx="6677025" cy="1066800"/>
          </a:xfrm>
        </p:spPr>
      </p:pic>
      <p:pic>
        <p:nvPicPr>
          <p:cNvPr id="460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429000"/>
            <a:ext cx="4267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867" y="5562600"/>
            <a:ext cx="677333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Coordinate Systems</a:t>
            </a:r>
          </a:p>
          <a:p>
            <a:pPr lvl="1"/>
            <a:r>
              <a:rPr lang="en-US" dirty="0" smtClean="0"/>
              <a:t>Unit vector</a:t>
            </a:r>
          </a:p>
          <a:p>
            <a:pPr lvl="1"/>
            <a:r>
              <a:rPr lang="en-US" dirty="0" smtClean="0"/>
              <a:t>Differential length, surface, volume</a:t>
            </a:r>
          </a:p>
          <a:p>
            <a:r>
              <a:rPr lang="en-US" dirty="0" smtClean="0"/>
              <a:t> Transformation between coordinate systems</a:t>
            </a:r>
          </a:p>
          <a:p>
            <a:r>
              <a:rPr lang="en-US" dirty="0" smtClean="0"/>
              <a:t> Gradient </a:t>
            </a:r>
          </a:p>
          <a:p>
            <a:r>
              <a:rPr lang="en-US" dirty="0" smtClean="0"/>
              <a:t> Divergence</a:t>
            </a:r>
          </a:p>
          <a:p>
            <a:pPr lvl="1"/>
            <a:r>
              <a:rPr lang="en-US" dirty="0" smtClean="0"/>
              <a:t>Divergence theorem</a:t>
            </a:r>
          </a:p>
          <a:p>
            <a:r>
              <a:rPr lang="en-US" dirty="0" smtClean="0"/>
              <a:t> Curl</a:t>
            </a:r>
          </a:p>
          <a:p>
            <a:pPr lvl="1"/>
            <a:r>
              <a:rPr lang="en-US" dirty="0" smtClean="0"/>
              <a:t>Stokes theorem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Lapacian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and Distance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Content Placeholder 3" descr="eq3.10.tif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4722" b="2032"/>
          <a:stretch>
            <a:fillRect/>
          </a:stretch>
        </p:blipFill>
        <p:spPr>
          <a:xfrm>
            <a:off x="457200" y="1828800"/>
            <a:ext cx="4089644" cy="1295400"/>
          </a:xfrm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86228" y="914400"/>
            <a:ext cx="446468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Position Vector: </a:t>
            </a:r>
            <a:endParaRPr lang="en-US" sz="32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b="1" dirty="0" smtClean="0">
                <a:latin typeface="+mn-lt"/>
              </a:rPr>
              <a:t>From </a:t>
            </a:r>
            <a:r>
              <a:rPr lang="en-US" sz="3200" b="1" dirty="0">
                <a:latin typeface="+mn-lt"/>
              </a:rPr>
              <a:t>origin to point P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3581400"/>
            <a:ext cx="5059411" cy="2514600"/>
            <a:chOff x="208954" y="3505200"/>
            <a:chExt cx="5059411" cy="25146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8954" y="4572000"/>
              <a:ext cx="5059411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285154" y="3505200"/>
              <a:ext cx="4030269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+mn-lt"/>
                </a:rPr>
                <a:t>Distance </a:t>
              </a:r>
              <a:r>
                <a:rPr lang="en-US" sz="3200" b="1" dirty="0" smtClean="0">
                  <a:solidFill>
                    <a:srgbClr val="FF0000"/>
                  </a:solidFill>
                  <a:latin typeface="+mn-lt"/>
                </a:rPr>
                <a:t>Vector:</a:t>
              </a:r>
            </a:p>
            <a:p>
              <a:r>
                <a:rPr lang="en-US" sz="3200" b="1" dirty="0" smtClean="0">
                  <a:solidFill>
                    <a:srgbClr val="000000"/>
                  </a:solidFill>
                  <a:latin typeface="+mn-lt"/>
                </a:rPr>
                <a:t>Between </a:t>
              </a:r>
              <a:r>
                <a:rPr lang="en-US" sz="3200" b="1" dirty="0">
                  <a:solidFill>
                    <a:srgbClr val="000000"/>
                  </a:solidFill>
                  <a:latin typeface="+mn-lt"/>
                </a:rPr>
                <a:t>two points</a:t>
              </a:r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l="6997" r="6271" b="15094"/>
          <a:stretch>
            <a:fillRect/>
          </a:stretch>
        </p:blipFill>
        <p:spPr bwMode="auto">
          <a:xfrm>
            <a:off x="4759960" y="1524000"/>
            <a:ext cx="415544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30338"/>
            <a:ext cx="25146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638800"/>
            <a:ext cx="43706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 b="42857"/>
          <a:stretch>
            <a:fillRect/>
          </a:stretch>
        </p:blipFill>
        <p:spPr bwMode="auto">
          <a:xfrm>
            <a:off x="381000" y="2362200"/>
            <a:ext cx="4313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733800"/>
            <a:ext cx="20574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4516437"/>
            <a:ext cx="319563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 cstate="print"/>
          <a:srcRect/>
          <a:stretch>
            <a:fillRect/>
          </a:stretch>
        </p:blipFill>
        <p:spPr>
          <a:xfrm>
            <a:off x="5562600" y="1447800"/>
            <a:ext cx="2590800" cy="407987"/>
          </a:xfr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 cstate="print"/>
          <a:srcRect b="53532"/>
          <a:stretch>
            <a:fillRect/>
          </a:stretch>
        </p:blipFill>
        <p:spPr bwMode="auto">
          <a:xfrm>
            <a:off x="5181600" y="1922462"/>
            <a:ext cx="312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05400" y="5427662"/>
            <a:ext cx="40386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00600" y="5808662"/>
            <a:ext cx="46482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24600" y="6113462"/>
            <a:ext cx="12192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57800" y="4056062"/>
            <a:ext cx="307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88585" y="728990"/>
            <a:ext cx="3849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3300"/>
                </a:solidFill>
              </a:rPr>
              <a:t>Dot Product -&gt; Scalar</a:t>
            </a:r>
            <a:endParaRPr lang="en-US" sz="2800" b="1" dirty="0">
              <a:solidFill>
                <a:srgbClr val="FF33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6644" y="728990"/>
            <a:ext cx="4289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3300"/>
                </a:solidFill>
              </a:rPr>
              <a:t>Cross Product -&gt; Vector</a:t>
            </a:r>
            <a:endParaRPr lang="en-US" sz="28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Product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762000"/>
            <a:ext cx="42849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Scalar Triple Product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33400" y="3962400"/>
            <a:ext cx="43072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+mn-lt"/>
              </a:rPr>
              <a:t>Vector Triple Product</a:t>
            </a:r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599" y="1447800"/>
            <a:ext cx="6083929" cy="533400"/>
          </a:xfrm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799" y="2286000"/>
            <a:ext cx="495601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724400"/>
            <a:ext cx="628778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Cartesian</a:t>
            </a:r>
          </a:p>
          <a:p>
            <a:r>
              <a:rPr lang="en-US" dirty="0" smtClean="0"/>
              <a:t> Cylindrical </a:t>
            </a:r>
          </a:p>
          <a:p>
            <a:r>
              <a:rPr lang="en-US" dirty="0" smtClean="0"/>
              <a:t> Spherical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685800"/>
            <a:ext cx="5586412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24200"/>
            <a:ext cx="3632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Differential Length, Area, and Volume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b="13208"/>
          <a:stretch>
            <a:fillRect/>
          </a:stretch>
        </p:blipFill>
        <p:spPr bwMode="auto">
          <a:xfrm>
            <a:off x="5130800" y="762000"/>
            <a:ext cx="3784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85800"/>
            <a:ext cx="3948113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200400"/>
            <a:ext cx="3759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0"/>
            <a:ext cx="87455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3-5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41111"/>
          <a:stretch>
            <a:fillRect/>
          </a:stretch>
        </p:blipFill>
        <p:spPr>
          <a:xfrm>
            <a:off x="228600" y="761999"/>
            <a:ext cx="5943600" cy="5641983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68400" b="580"/>
          <a:stretch>
            <a:fillRect/>
          </a:stretch>
        </p:blipFill>
        <p:spPr bwMode="auto">
          <a:xfrm>
            <a:off x="2895600" y="3276600"/>
            <a:ext cx="5943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7110</TotalTime>
  <Words>258</Words>
  <Application>Microsoft Office PowerPoint</Application>
  <PresentationFormat>On-screen Show (4:3)</PresentationFormat>
  <Paragraphs>97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DP Blue</vt:lpstr>
      <vt:lpstr>EEC 130A Introductory Electromagnetics I</vt:lpstr>
      <vt:lpstr>Vectors Analysis</vt:lpstr>
      <vt:lpstr>Position and Distance</vt:lpstr>
      <vt:lpstr>Multiplication</vt:lpstr>
      <vt:lpstr>Triple Product</vt:lpstr>
      <vt:lpstr>Coordinate Systems</vt:lpstr>
      <vt:lpstr>Differential Length, Area, and Volume</vt:lpstr>
      <vt:lpstr>Slide 8</vt:lpstr>
      <vt:lpstr>Example 3-5</vt:lpstr>
      <vt:lpstr>Transformation Between Coordinate Systems</vt:lpstr>
      <vt:lpstr>Slide 11</vt:lpstr>
      <vt:lpstr>Example 3-8</vt:lpstr>
      <vt:lpstr>Slide 13</vt:lpstr>
      <vt:lpstr>Gradient of A Scalar Field</vt:lpstr>
      <vt:lpstr>Directional Derivative</vt:lpstr>
      <vt:lpstr>Divergence of a Vector Field</vt:lpstr>
      <vt:lpstr>Divergence Theorem</vt:lpstr>
      <vt:lpstr>Slide 18</vt:lpstr>
      <vt:lpstr>Curl of a Vector Field</vt:lpstr>
      <vt:lpstr>Stokes’s Theorem</vt:lpstr>
      <vt:lpstr>Slide 21</vt:lpstr>
      <vt:lpstr>Slide 22</vt:lpstr>
      <vt:lpstr>Laplacian Operator</vt:lpstr>
      <vt:lpstr>Quick Review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z3phyr</cp:lastModifiedBy>
  <cp:revision>108</cp:revision>
  <dcterms:created xsi:type="dcterms:W3CDTF">2008-06-11T02:58:06Z</dcterms:created>
  <dcterms:modified xsi:type="dcterms:W3CDTF">2012-02-05T01:26:29Z</dcterms:modified>
</cp:coreProperties>
</file>