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4" r:id="rId2"/>
    <p:sldId id="354" r:id="rId3"/>
    <p:sldId id="366" r:id="rId4"/>
    <p:sldId id="341" r:id="rId5"/>
    <p:sldId id="345" r:id="rId6"/>
    <p:sldId id="348" r:id="rId7"/>
    <p:sldId id="365" r:id="rId8"/>
    <p:sldId id="357" r:id="rId9"/>
    <p:sldId id="356" r:id="rId10"/>
    <p:sldId id="358" r:id="rId11"/>
    <p:sldId id="359" r:id="rId12"/>
    <p:sldId id="360" r:id="rId13"/>
    <p:sldId id="361" r:id="rId14"/>
    <p:sldId id="362" r:id="rId15"/>
    <p:sldId id="363" r:id="rId16"/>
    <p:sldId id="364" r:id="rId17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FFFFCC"/>
    <a:srgbClr val="006600"/>
    <a:srgbClr val="324664"/>
    <a:srgbClr val="5781BB"/>
    <a:srgbClr val="415F8A"/>
    <a:srgbClr val="006699"/>
    <a:srgbClr val="0066CC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53" d="100"/>
          <a:sy n="53" d="100"/>
        </p:scale>
        <p:origin x="-2634" y="-1320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B36CB3-B900-49A0-AE5A-A82B10DEEDED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9BB7D8-03BF-45E0-846D-BCB788145BE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56AEA1-2A44-47CA-83A0-CFD258C4320D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2/9/2012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</a:t>
            </a:r>
            <a:r>
              <a:rPr lang="en-US" sz="2400" b="1" dirty="0" smtClean="0">
                <a:solidFill>
                  <a:srgbClr val="0033CC"/>
                </a:solidFill>
              </a:rPr>
              <a:t>9</a:t>
            </a:r>
            <a:endParaRPr lang="en-US" sz="2400" b="1" dirty="0" smtClean="0">
              <a:solidFill>
                <a:srgbClr val="0033CC"/>
              </a:solidFill>
            </a:endParaRPr>
          </a:p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Electric Field Due to Multiple Charges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838200"/>
            <a:ext cx="5664584" cy="1371600"/>
          </a:xfr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b="17578"/>
          <a:stretch>
            <a:fillRect/>
          </a:stretch>
        </p:blipFill>
        <p:spPr bwMode="auto">
          <a:xfrm>
            <a:off x="1752600" y="2438399"/>
            <a:ext cx="5562600" cy="394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400" dirty="0" smtClean="0"/>
              <a:t>Electric Field Due to Charge Distributions</a:t>
            </a:r>
            <a:endParaRPr lang="en-US" sz="3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541062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00400"/>
            <a:ext cx="611787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" y="76200"/>
            <a:ext cx="52212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00" y="2057400"/>
            <a:ext cx="5245100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3213" y="76200"/>
            <a:ext cx="3684587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4681538" cy="678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3513" y="76200"/>
            <a:ext cx="368617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506571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9688" y="2209800"/>
            <a:ext cx="402431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325"/>
            <a:ext cx="47244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8538" y="2041525"/>
            <a:ext cx="418306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47290"/>
            <a:ext cx="8534400" cy="62535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Vectors</a:t>
            </a:r>
          </a:p>
          <a:p>
            <a:pPr lvl="1"/>
            <a:r>
              <a:rPr lang="en-US" dirty="0" smtClean="0"/>
              <a:t>Dot and Cross product</a:t>
            </a:r>
          </a:p>
          <a:p>
            <a:r>
              <a:rPr lang="en-US" dirty="0" smtClean="0"/>
              <a:t> </a:t>
            </a:r>
            <a:r>
              <a:rPr lang="en-US" dirty="0" smtClean="0"/>
              <a:t>Coordinate systems</a:t>
            </a:r>
          </a:p>
          <a:p>
            <a:pPr lvl="1"/>
            <a:r>
              <a:rPr lang="en-US" dirty="0" smtClean="0"/>
              <a:t>Cartesian, cylindrical, spherical</a:t>
            </a:r>
          </a:p>
          <a:p>
            <a:pPr lvl="1"/>
            <a:r>
              <a:rPr lang="en-US" dirty="0" smtClean="0"/>
              <a:t>Transformation between coordinate systems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Gradient </a:t>
            </a:r>
          </a:p>
          <a:p>
            <a:r>
              <a:rPr lang="en-US" dirty="0" smtClean="0"/>
              <a:t> </a:t>
            </a:r>
            <a:r>
              <a:rPr lang="en-US" dirty="0" smtClean="0"/>
              <a:t>Divergence</a:t>
            </a:r>
          </a:p>
          <a:p>
            <a:r>
              <a:rPr lang="en-US" dirty="0" smtClean="0"/>
              <a:t> </a:t>
            </a:r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505200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33CC"/>
                </a:solidFill>
              </a:rPr>
              <a:t>del operator </a:t>
            </a:r>
            <a:r>
              <a:rPr lang="zh-CN" altLang="en-US" sz="3600" b="1" dirty="0" smtClean="0">
                <a:solidFill>
                  <a:srgbClr val="0033CC"/>
                </a:solidFill>
              </a:rPr>
              <a:t>∇</a:t>
            </a:r>
            <a:endParaRPr lang="en-US" sz="3600" b="1" dirty="0" smtClean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1905000"/>
            <a:ext cx="1666098" cy="5232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Table 3-2</a:t>
            </a:r>
            <a:endParaRPr lang="en-US" sz="2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l="6838" t="75556" r="23638" b="2222"/>
          <a:stretch>
            <a:fillRect/>
          </a:stretch>
        </p:blipFill>
        <p:spPr bwMode="auto">
          <a:xfrm>
            <a:off x="4114800" y="3352800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of a Scalar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685800"/>
            <a:ext cx="4648200" cy="329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8206" r="8365" b="77778"/>
          <a:stretch>
            <a:fillRect/>
          </a:stretch>
        </p:blipFill>
        <p:spPr bwMode="auto">
          <a:xfrm>
            <a:off x="1524000" y="3276600"/>
            <a:ext cx="55778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b="63512"/>
          <a:stretch>
            <a:fillRect/>
          </a:stretch>
        </p:blipFill>
        <p:spPr bwMode="auto">
          <a:xfrm>
            <a:off x="685800" y="42672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12775" y="-76200"/>
            <a:ext cx="8153400" cy="990600"/>
          </a:xfrm>
        </p:spPr>
        <p:txBody>
          <a:bodyPr/>
          <a:lstStyle/>
          <a:p>
            <a:r>
              <a:rPr lang="en-US" dirty="0" smtClean="0"/>
              <a:t>Divergence of a Vector Field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 l="10000" t="34444" r="10000" b="51019"/>
          <a:stretch>
            <a:fillRect/>
          </a:stretch>
        </p:blipFill>
        <p:spPr bwMode="auto">
          <a:xfrm>
            <a:off x="762000" y="762000"/>
            <a:ext cx="75965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 l="5000" t="25702" r="43310" b="12770"/>
          <a:stretch>
            <a:fillRect/>
          </a:stretch>
        </p:blipFill>
        <p:spPr bwMode="auto">
          <a:xfrm>
            <a:off x="1828800" y="2209800"/>
            <a:ext cx="493507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143000" y="4572000"/>
            <a:ext cx="6772275" cy="178911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10600" cy="990600"/>
          </a:xfrm>
        </p:spPr>
        <p:txBody>
          <a:bodyPr/>
          <a:lstStyle/>
          <a:p>
            <a:r>
              <a:rPr lang="en-US" dirty="0" smtClean="0"/>
              <a:t>Curl and Stokes’s Theorem</a:t>
            </a:r>
            <a:endParaRPr lang="en-US" dirty="0" smtClean="0"/>
          </a:p>
        </p:txBody>
      </p:sp>
      <p:pic>
        <p:nvPicPr>
          <p:cNvPr id="43012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9622" r="10512" b="48000"/>
          <a:stretch>
            <a:fillRect/>
          </a:stretch>
        </p:blipFill>
        <p:spPr>
          <a:xfrm>
            <a:off x="1295400" y="685800"/>
            <a:ext cx="6324600" cy="1981200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5000" t="22518" r="43631" b="14528"/>
          <a:stretch>
            <a:fillRect/>
          </a:stretch>
        </p:blipFill>
        <p:spPr bwMode="auto">
          <a:xfrm>
            <a:off x="1981200" y="2667000"/>
            <a:ext cx="4953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 l="6533" t="55932" r="6666" b="1695"/>
          <a:stretch>
            <a:fillRect/>
          </a:stretch>
        </p:blipFill>
        <p:spPr bwMode="auto">
          <a:xfrm>
            <a:off x="990600" y="4419600"/>
            <a:ext cx="708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153400" cy="990600"/>
          </a:xfrm>
        </p:spPr>
        <p:txBody>
          <a:bodyPr/>
          <a:lstStyle/>
          <a:p>
            <a:r>
              <a:rPr lang="en-US" smtClean="0"/>
              <a:t>Laplacian Operator</a:t>
            </a:r>
          </a:p>
        </p:txBody>
      </p:sp>
      <p:sp>
        <p:nvSpPr>
          <p:cNvPr id="46083" name="TextBox 6"/>
          <p:cNvSpPr txBox="1">
            <a:spLocks noChangeArrowheads="1"/>
          </p:cNvSpPr>
          <p:nvPr/>
        </p:nvSpPr>
        <p:spPr bwMode="auto">
          <a:xfrm>
            <a:off x="304800" y="762000"/>
            <a:ext cx="50129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+mn-lt"/>
              </a:rPr>
              <a:t>Laplacian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of a Scalar Field</a:t>
            </a:r>
          </a:p>
        </p:txBody>
      </p:sp>
      <p:sp>
        <p:nvSpPr>
          <p:cNvPr id="46084" name="TextBox 8"/>
          <p:cNvSpPr txBox="1">
            <a:spLocks noChangeArrowheads="1"/>
          </p:cNvSpPr>
          <p:nvPr/>
        </p:nvSpPr>
        <p:spPr bwMode="auto">
          <a:xfrm>
            <a:off x="-152400" y="2667000"/>
            <a:ext cx="603588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+mn-lt"/>
              </a:rPr>
              <a:t>Laplacian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of a Vector Field</a:t>
            </a:r>
          </a:p>
          <a:p>
            <a:endParaRPr lang="en-US" sz="3200" dirty="0">
              <a:latin typeface="+mn-lt"/>
            </a:endParaRPr>
          </a:p>
        </p:txBody>
      </p:sp>
      <p:sp>
        <p:nvSpPr>
          <p:cNvPr id="46085" name="TextBox 10"/>
          <p:cNvSpPr txBox="1">
            <a:spLocks noChangeArrowheads="1"/>
          </p:cNvSpPr>
          <p:nvPr/>
        </p:nvSpPr>
        <p:spPr bwMode="auto">
          <a:xfrm>
            <a:off x="497006" y="4953000"/>
            <a:ext cx="29642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Useful Relation</a:t>
            </a:r>
          </a:p>
        </p:txBody>
      </p:sp>
      <p:pic>
        <p:nvPicPr>
          <p:cNvPr id="460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524000"/>
            <a:ext cx="6677025" cy="1066800"/>
          </a:xfrm>
        </p:spPr>
      </p:pic>
      <p:pic>
        <p:nvPicPr>
          <p:cNvPr id="460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429000"/>
            <a:ext cx="4267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867" y="5562600"/>
            <a:ext cx="677333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Maxwell’s Equations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85975" y="838200"/>
            <a:ext cx="20521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33CC"/>
                </a:solidFill>
                <a:latin typeface="+mn-lt"/>
              </a:rPr>
              <a:t>God said: 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28600" y="4419600"/>
            <a:ext cx="3783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33CC"/>
                </a:solidFill>
                <a:latin typeface="+mn-lt"/>
              </a:rPr>
              <a:t>And there was light!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2517775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t="59459" r="24484"/>
          <a:stretch>
            <a:fillRect/>
          </a:stretch>
        </p:blipFill>
        <p:spPr bwMode="auto">
          <a:xfrm>
            <a:off x="4191000" y="2362200"/>
            <a:ext cx="463296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114800"/>
            <a:ext cx="456593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267200" y="914400"/>
            <a:ext cx="433479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If we take out the time dependence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Coulomb’s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15217"/>
          <a:stretch>
            <a:fillRect/>
          </a:stretch>
        </p:blipFill>
        <p:spPr>
          <a:xfrm>
            <a:off x="4572000" y="1828800"/>
            <a:ext cx="4328964" cy="2971800"/>
          </a:xfr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4572000" cy="191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04800" y="762000"/>
            <a:ext cx="441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  <a:latin typeface="+mn-lt"/>
              </a:rPr>
              <a:t>Electric field at point P due to single charge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04800" y="2438400"/>
            <a:ext cx="411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Electric force on a test charge placed at </a:t>
            </a:r>
            <a:r>
              <a:rPr lang="en-US" sz="2800" b="1" i="1" dirty="0">
                <a:solidFill>
                  <a:srgbClr val="FF0000"/>
                </a:solidFill>
                <a:latin typeface="+mn-lt"/>
              </a:rPr>
              <a:t>P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4800" y="3962400"/>
            <a:ext cx="39405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  <a:latin typeface="+mn-lt"/>
              </a:rPr>
              <a:t>Electric flux density </a:t>
            </a:r>
            <a:r>
              <a:rPr lang="en-US" sz="2800" b="1" i="1" dirty="0">
                <a:solidFill>
                  <a:srgbClr val="FF0000"/>
                </a:solidFill>
                <a:latin typeface="+mn-lt"/>
              </a:rPr>
              <a:t>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399" y="1752600"/>
            <a:ext cx="347423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399" y="3352800"/>
            <a:ext cx="239379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43381" y="762000"/>
            <a:ext cx="47756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+mn-lt"/>
              </a:rPr>
              <a:t>Volume charge density: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28600" y="2057400"/>
            <a:ext cx="541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+mn-lt"/>
              </a:rPr>
              <a:t>Total Charge in a Volume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600" y="3581400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+mn-lt"/>
              </a:rPr>
              <a:t>Surface and Line Charge Densities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7475"/>
            <a:ext cx="394320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514600"/>
            <a:ext cx="294689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572000"/>
            <a:ext cx="394096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5562600"/>
            <a:ext cx="4216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399" y="762000"/>
            <a:ext cx="380742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7175</TotalTime>
  <Words>179</Words>
  <Application>Microsoft Office PowerPoint</Application>
  <PresentationFormat>On-screen Show (4:3)</PresentationFormat>
  <Paragraphs>70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DP Blue</vt:lpstr>
      <vt:lpstr>EEC 130A Introductory Electromagnetics I</vt:lpstr>
      <vt:lpstr>Review</vt:lpstr>
      <vt:lpstr>Gradient of a Scalar Field</vt:lpstr>
      <vt:lpstr>Divergence of a Vector Field</vt:lpstr>
      <vt:lpstr>Curl and Stokes’s Theorem</vt:lpstr>
      <vt:lpstr>Laplacian Operator</vt:lpstr>
      <vt:lpstr>Maxwell’s Equations</vt:lpstr>
      <vt:lpstr>Coulomb’s Law</vt:lpstr>
      <vt:lpstr>Charge Distribution</vt:lpstr>
      <vt:lpstr>Electric Field Due to Multiple Charges</vt:lpstr>
      <vt:lpstr>Electric Field Due to Charge Distributions</vt:lpstr>
      <vt:lpstr>Slide 12</vt:lpstr>
      <vt:lpstr>Slide 13</vt:lpstr>
      <vt:lpstr>Slide 14</vt:lpstr>
      <vt:lpstr>Slide 15</vt:lpstr>
      <vt:lpstr>Slide 16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Xiaoguang Liu</cp:lastModifiedBy>
  <cp:revision>117</cp:revision>
  <dcterms:created xsi:type="dcterms:W3CDTF">2008-06-11T02:58:06Z</dcterms:created>
  <dcterms:modified xsi:type="dcterms:W3CDTF">2012-02-09T23:51:27Z</dcterms:modified>
</cp:coreProperties>
</file>