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14" r:id="rId2"/>
    <p:sldId id="368" r:id="rId3"/>
    <p:sldId id="369" r:id="rId4"/>
    <p:sldId id="354" r:id="rId5"/>
    <p:sldId id="366" r:id="rId6"/>
    <p:sldId id="341" r:id="rId7"/>
    <p:sldId id="345" r:id="rId8"/>
    <p:sldId id="365" r:id="rId9"/>
    <p:sldId id="374" r:id="rId10"/>
    <p:sldId id="370" r:id="rId11"/>
    <p:sldId id="357" r:id="rId12"/>
    <p:sldId id="356" r:id="rId13"/>
    <p:sldId id="359" r:id="rId14"/>
    <p:sldId id="360" r:id="rId15"/>
    <p:sldId id="361" r:id="rId16"/>
    <p:sldId id="362" r:id="rId17"/>
    <p:sldId id="371" r:id="rId18"/>
    <p:sldId id="372" r:id="rId19"/>
    <p:sldId id="373" r:id="rId20"/>
  </p:sldIdLst>
  <p:sldSz cx="9144000" cy="6858000" type="screen4x3"/>
  <p:notesSz cx="6797675" cy="987425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FFCC"/>
    <a:srgbClr val="FF3300"/>
    <a:srgbClr val="006600"/>
    <a:srgbClr val="324664"/>
    <a:srgbClr val="5781BB"/>
    <a:srgbClr val="415F8A"/>
    <a:srgbClr val="006699"/>
    <a:srgbClr val="0066CC"/>
    <a:srgbClr val="3366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071" autoAdjust="0"/>
    <p:restoredTop sz="94638" autoAdjust="0"/>
  </p:normalViewPr>
  <p:slideViewPr>
    <p:cSldViewPr>
      <p:cViewPr>
        <p:scale>
          <a:sx n="91" d="100"/>
          <a:sy n="91" d="100"/>
        </p:scale>
        <p:origin x="-2130" y="-768"/>
      </p:cViewPr>
      <p:guideLst>
        <p:guide orient="horz" pos="3696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88" y="-84"/>
      </p:cViewPr>
      <p:guideLst>
        <p:guide orient="horz" pos="3110"/>
        <p:guide pos="2141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400" cy="493713"/>
          </a:xfrm>
          <a:prstGeom prst="rect">
            <a:avLst/>
          </a:prstGeom>
        </p:spPr>
        <p:txBody>
          <a:bodyPr vert="horz" lIns="91438" tIns="45719" rIns="91438" bIns="457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9" y="1"/>
            <a:ext cx="2946400" cy="493713"/>
          </a:xfrm>
          <a:prstGeom prst="rect">
            <a:avLst/>
          </a:prstGeom>
        </p:spPr>
        <p:txBody>
          <a:bodyPr vert="horz" lIns="91438" tIns="45719" rIns="91438" bIns="45719" rtlCol="0"/>
          <a:lstStyle>
            <a:lvl1pPr algn="r">
              <a:defRPr sz="1200"/>
            </a:lvl1pPr>
          </a:lstStyle>
          <a:p>
            <a:fld id="{C2573F12-E860-4F0C-B3EF-8D1540C17463}" type="datetimeFigureOut">
              <a:rPr lang="en-US" smtClean="0"/>
              <a:pPr/>
              <a:t>2/14/2013 Thursday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951"/>
            <a:ext cx="2946400" cy="493713"/>
          </a:xfrm>
          <a:prstGeom prst="rect">
            <a:avLst/>
          </a:prstGeom>
        </p:spPr>
        <p:txBody>
          <a:bodyPr vert="horz" lIns="91438" tIns="45719" rIns="91438" bIns="457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9" y="9378951"/>
            <a:ext cx="2946400" cy="493713"/>
          </a:xfrm>
          <a:prstGeom prst="rect">
            <a:avLst/>
          </a:prstGeom>
        </p:spPr>
        <p:txBody>
          <a:bodyPr vert="horz" lIns="91438" tIns="45719" rIns="91438" bIns="45719" rtlCol="0" anchor="b"/>
          <a:lstStyle>
            <a:lvl1pPr algn="r">
              <a:defRPr sz="1200"/>
            </a:lvl1pPr>
          </a:lstStyle>
          <a:p>
            <a:fld id="{82F6EC89-EFC7-4D94-B2AC-1C1A9AC553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4" y="1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690269"/>
            <a:ext cx="5438140" cy="444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78825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4" y="9378825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0A5A06F-91AB-40C3-BF1C-5E84CCA587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7B36CB3-B900-49A0-AE5A-A82B10DEEDED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69BB7D8-03BF-45E0-846D-BCB788145BEB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05E1D5-9A74-45BA-8F63-9AA4FE85CBA3}" type="datetime1">
              <a:rPr lang="en-US" smtClean="0"/>
              <a:pPr/>
              <a:t>2/14/2013 Thursday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A2CD36-CEB2-416E-8742-1CB8CE86D7A9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609600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382000" cy="3733800"/>
          </a:xfrm>
        </p:spPr>
        <p:txBody>
          <a:bodyPr/>
          <a:lstStyle>
            <a:lvl1pPr>
              <a:buFont typeface="Wingdings" pitchFamily="2" charset="2"/>
              <a:buChar char="q"/>
              <a:defRPr>
                <a:solidFill>
                  <a:schemeClr val="tx1"/>
                </a:solidFill>
              </a:defRPr>
            </a:lvl1pPr>
            <a:lvl2pPr>
              <a:buFont typeface="Arial" pitchFamily="34" charset="0"/>
              <a:buChar char="–"/>
              <a:defRPr>
                <a:solidFill>
                  <a:schemeClr val="tx1"/>
                </a:solidFill>
              </a:defRPr>
            </a:lvl2pPr>
            <a:lvl3pP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3pPr>
            <a:lvl4pPr>
              <a:buFont typeface="Wingdings" pitchFamily="2" charset="2"/>
              <a:buChar char="q"/>
              <a:defRPr>
                <a:solidFill>
                  <a:schemeClr val="tx1"/>
                </a:solidFill>
              </a:defRPr>
            </a:lvl4pPr>
            <a:lvl5pPr>
              <a:buFont typeface="Wingdings" pitchFamily="2" charset="2"/>
              <a:buChar char="q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FD1EED-3E06-4D45-90C9-1D70152E9989}" type="datetime1">
              <a:rPr lang="en-US" smtClean="0"/>
              <a:pPr/>
              <a:t>2/14/2013 Thursday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838E2F-DF4C-46D0-9F38-7274985EB77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9BA586-FB38-4F03-9775-AC7D9CB048B7}" type="datetime1">
              <a:rPr lang="en-US" smtClean="0"/>
              <a:pPr/>
              <a:t>2/14/2013 Thursday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3DD565-670B-4D23-8FC4-20DAA902DD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5867400" cy="6858000"/>
          </a:xfrm>
          <a:prstGeom prst="rect">
            <a:avLst/>
          </a:prstGeom>
          <a:solidFill>
            <a:srgbClr val="5781B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3962400" y="0"/>
            <a:ext cx="914400" cy="6858000"/>
          </a:xfrm>
          <a:prstGeom prst="rect">
            <a:avLst/>
          </a:prstGeom>
          <a:solidFill>
            <a:srgbClr val="415F8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876800" y="0"/>
            <a:ext cx="4267200" cy="6858000"/>
          </a:xfrm>
          <a:prstGeom prst="rect">
            <a:avLst/>
          </a:prstGeom>
          <a:solidFill>
            <a:srgbClr val="3246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152400" y="685800"/>
            <a:ext cx="8839200" cy="5791200"/>
          </a:xfrm>
          <a:prstGeom prst="rect">
            <a:avLst/>
          </a:prstGeom>
          <a:solidFill>
            <a:schemeClr val="bg1"/>
          </a:solidFill>
          <a:ln w="28575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2209800"/>
            <a:ext cx="83820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31920" y="6534150"/>
            <a:ext cx="990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0C85F40C-2E54-40FD-9651-92F4DBE95AD3}" type="datetime1">
              <a:rPr lang="en-US" smtClean="0"/>
              <a:pPr/>
              <a:t>2/14/2013 Thursday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534150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E0A743A3-CC2A-4BE6-ACFB-E73BD3514A4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371600"/>
            <a:ext cx="845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9.png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EEC 130A Introductory Electromagnetics I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b="1" dirty="0" smtClean="0">
                <a:solidFill>
                  <a:srgbClr val="0033CC"/>
                </a:solidFill>
              </a:rPr>
              <a:t>Lecture  11</a:t>
            </a:r>
          </a:p>
          <a:p>
            <a:r>
              <a:rPr lang="en-US" sz="2400" dirty="0" smtClean="0"/>
              <a:t>Winter 2013</a:t>
            </a:r>
          </a:p>
          <a:p>
            <a:endParaRPr lang="en-US" sz="2400" dirty="0" smtClean="0"/>
          </a:p>
          <a:p>
            <a:r>
              <a:rPr lang="en-US" sz="2400" dirty="0" smtClean="0"/>
              <a:t>Dr. Xiaoguang “Leo” Liu</a:t>
            </a:r>
          </a:p>
          <a:p>
            <a:r>
              <a:rPr lang="en-US" sz="2400" dirty="0" smtClean="0"/>
              <a:t>Electrical and Computer Engineering</a:t>
            </a:r>
          </a:p>
          <a:p>
            <a:r>
              <a:rPr lang="en-US" sz="2400" dirty="0" smtClean="0"/>
              <a:t>UC Davis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2/14/2013 Thursday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Charge and Electric Field Intensity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2/14/2013 Thursday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6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 b="15217"/>
          <a:stretch>
            <a:fillRect/>
          </a:stretch>
        </p:blipFill>
        <p:spPr>
          <a:xfrm>
            <a:off x="990600" y="914400"/>
            <a:ext cx="4191000" cy="2877089"/>
          </a:xfrm>
        </p:spPr>
      </p:pic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219200" y="4635500"/>
          <a:ext cx="1901825" cy="1536700"/>
        </p:xfrm>
        <a:graphic>
          <a:graphicData uri="http://schemas.openxmlformats.org/presentationml/2006/ole">
            <p:oleObj spid="_x0000_s2050" name="Equation" r:id="rId4" imgW="660240" imgH="533160" progId="Equation.DSMT4">
              <p:embed/>
            </p:oleObj>
          </a:graphicData>
        </a:graphic>
      </p:graphicFrame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86400" y="1524000"/>
            <a:ext cx="239379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953000" y="4114800"/>
            <a:ext cx="336021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800" dirty="0">
                <a:latin typeface="+mn-lt"/>
              </a:rPr>
              <a:t>Electric flux </a:t>
            </a:r>
            <a:r>
              <a:rPr lang="en-US" sz="2800" dirty="0" smtClean="0">
                <a:latin typeface="+mn-lt"/>
              </a:rPr>
              <a:t>density</a:t>
            </a:r>
            <a:endParaRPr lang="en-US" sz="2800" i="1" dirty="0">
              <a:latin typeface="+mn-lt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5638800" y="4800600"/>
          <a:ext cx="1524000" cy="561474"/>
        </p:xfrm>
        <a:graphic>
          <a:graphicData uri="http://schemas.openxmlformats.org/presentationml/2006/ole">
            <p:oleObj spid="_x0000_s2051" name="Equation" r:id="rId6" imgW="482400" imgH="177480" progId="Equation.DSMT4">
              <p:embed/>
            </p:oleObj>
          </a:graphicData>
        </a:graphic>
      </p:graphicFrame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09600" y="4114800"/>
            <a:ext cx="368081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800" dirty="0">
                <a:latin typeface="+mn-lt"/>
              </a:rPr>
              <a:t>Electric </a:t>
            </a:r>
            <a:r>
              <a:rPr lang="en-US" sz="2800" dirty="0" smtClean="0">
                <a:latin typeface="+mn-lt"/>
              </a:rPr>
              <a:t>Field Intensity</a:t>
            </a:r>
            <a:endParaRPr lang="en-US" sz="2800" i="1" dirty="0">
              <a:latin typeface="+mn-lt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5638800" y="5562600"/>
          <a:ext cx="1562100" cy="685800"/>
        </p:xfrm>
        <a:graphic>
          <a:graphicData uri="http://schemas.openxmlformats.org/presentationml/2006/ole">
            <p:oleObj spid="_x0000_s2052" name="Equation" r:id="rId7" imgW="52056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Coulomb’s Law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2/14/2013 Thursday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6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b="15217"/>
          <a:stretch>
            <a:fillRect/>
          </a:stretch>
        </p:blipFill>
        <p:spPr>
          <a:xfrm>
            <a:off x="685800" y="1219200"/>
            <a:ext cx="3218973" cy="2209800"/>
          </a:xfrm>
        </p:spPr>
      </p:pic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304800" y="762000"/>
            <a:ext cx="8305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2800" b="1" dirty="0">
                <a:solidFill>
                  <a:srgbClr val="FF0000"/>
                </a:solidFill>
                <a:latin typeface="+mn-lt"/>
              </a:rPr>
              <a:t>Electric field at point P due to single charge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1828800"/>
            <a:ext cx="347423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 cstate="print"/>
          <a:srcRect b="17578"/>
          <a:stretch>
            <a:fillRect/>
          </a:stretch>
        </p:blipFill>
        <p:spPr bwMode="auto">
          <a:xfrm>
            <a:off x="304800" y="3733800"/>
            <a:ext cx="3545807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0" y="3962400"/>
            <a:ext cx="5035188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Charge Distribution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2/14/2013 Thursday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243381" y="762000"/>
            <a:ext cx="477566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3200" b="1" dirty="0">
                <a:solidFill>
                  <a:srgbClr val="FF0000"/>
                </a:solidFill>
                <a:latin typeface="+mn-lt"/>
              </a:rPr>
              <a:t>Volume charge density:</a:t>
            </a: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228600" y="2057400"/>
            <a:ext cx="5410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3200" b="1" dirty="0">
                <a:solidFill>
                  <a:srgbClr val="FF0000"/>
                </a:solidFill>
                <a:latin typeface="+mn-lt"/>
              </a:rPr>
              <a:t>Total Charge in a Volume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28600" y="3581400"/>
            <a:ext cx="45720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3200" b="1" dirty="0">
                <a:solidFill>
                  <a:srgbClr val="FF0000"/>
                </a:solidFill>
                <a:latin typeface="+mn-lt"/>
              </a:rPr>
              <a:t>Surface and Line Charge Densities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387475"/>
            <a:ext cx="3943202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4510" y="2590800"/>
            <a:ext cx="294689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4572000"/>
            <a:ext cx="3940969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" y="5562600"/>
            <a:ext cx="42162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05399" y="762000"/>
            <a:ext cx="3807429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2/14/2013 Thursday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400" dirty="0" smtClean="0"/>
              <a:t>Electric Field Due to Charge Distributions</a:t>
            </a:r>
            <a:endParaRPr lang="en-US" sz="3400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914400"/>
            <a:ext cx="5410621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200400"/>
            <a:ext cx="6117872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2/14/2013 Thursday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1" y="762000"/>
            <a:ext cx="7010400" cy="2455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 b="57955"/>
          <a:stretch>
            <a:fillRect/>
          </a:stretch>
        </p:blipFill>
        <p:spPr bwMode="auto">
          <a:xfrm>
            <a:off x="228600" y="3124200"/>
            <a:ext cx="4381671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 cstate="print"/>
          <a:srcRect t="42045" b="13636"/>
          <a:stretch>
            <a:fillRect/>
          </a:stretch>
        </p:blipFill>
        <p:spPr bwMode="auto">
          <a:xfrm>
            <a:off x="4495800" y="3200400"/>
            <a:ext cx="4038600" cy="3257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2/14/2013 Thursday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76200"/>
            <a:ext cx="4681538" cy="6781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43513" y="76200"/>
            <a:ext cx="3686175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2/14/2013 Thursday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t="10526" b="63158"/>
          <a:stretch>
            <a:fillRect/>
          </a:stretch>
        </p:blipFill>
        <p:spPr bwMode="auto">
          <a:xfrm>
            <a:off x="304800" y="838199"/>
            <a:ext cx="6705600" cy="1513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 b="19643"/>
          <a:stretch>
            <a:fillRect/>
          </a:stretch>
        </p:blipFill>
        <p:spPr bwMode="auto">
          <a:xfrm>
            <a:off x="457200" y="2743200"/>
            <a:ext cx="4024312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 b="19261"/>
          <a:stretch>
            <a:fillRect/>
          </a:stretch>
        </p:blipFill>
        <p:spPr bwMode="auto">
          <a:xfrm>
            <a:off x="4038600" y="2514600"/>
            <a:ext cx="47244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Gauss’s Law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2/14/2013 Thursday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 b="20716"/>
          <a:stretch>
            <a:fillRect/>
          </a:stretch>
        </p:blipFill>
        <p:spPr bwMode="auto">
          <a:xfrm>
            <a:off x="1752600" y="2738718"/>
            <a:ext cx="5555673" cy="3594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 cstate="print"/>
          <a:srcRect l="14945" t="30520" r="15765" b="44096"/>
          <a:stretch>
            <a:fillRect/>
          </a:stretch>
        </p:blipFill>
        <p:spPr bwMode="auto">
          <a:xfrm>
            <a:off x="1600200" y="703729"/>
            <a:ext cx="5943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Gauss’s Law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2/14/2013 Thursday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/>
          <a:srcRect l="14945" t="30520" r="15765" b="44096"/>
          <a:stretch>
            <a:fillRect/>
          </a:stretch>
        </p:blipFill>
        <p:spPr bwMode="auto">
          <a:xfrm>
            <a:off x="838200" y="762000"/>
            <a:ext cx="5943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4876800"/>
            <a:ext cx="5620160" cy="115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 cstate="print"/>
          <a:srcRect l="28531" r="26634" b="82918"/>
          <a:stretch>
            <a:fillRect/>
          </a:stretch>
        </p:blipFill>
        <p:spPr bwMode="auto">
          <a:xfrm>
            <a:off x="4495800" y="3276600"/>
            <a:ext cx="3657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Down Arrow 10"/>
          <p:cNvSpPr/>
          <p:nvPr/>
        </p:nvSpPr>
        <p:spPr bwMode="auto">
          <a:xfrm>
            <a:off x="3429000" y="3352800"/>
            <a:ext cx="381000" cy="1143000"/>
          </a:xfrm>
          <a:prstGeom prst="downArrow">
            <a:avLst/>
          </a:prstGeom>
          <a:solidFill>
            <a:srgbClr val="5781B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Gauss’s Law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2/14/2013 Thursday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/>
          <a:srcRect t="35714"/>
          <a:stretch>
            <a:fillRect/>
          </a:stretch>
        </p:blipFill>
        <p:spPr bwMode="auto">
          <a:xfrm>
            <a:off x="304800" y="838200"/>
            <a:ext cx="8712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209800"/>
            <a:ext cx="3962400" cy="3684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67200" y="2362200"/>
            <a:ext cx="4587951" cy="328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488399" y="5943600"/>
            <a:ext cx="8347029" cy="430887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0033CC"/>
                </a:solidFill>
              </a:rPr>
              <a:t>Take advantage of symmetry and uniform Gaussian surfaces</a:t>
            </a:r>
            <a:endParaRPr lang="en-US" sz="2200" b="1" dirty="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Midterm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4114800" cy="3733800"/>
          </a:xfrm>
        </p:spPr>
        <p:txBody>
          <a:bodyPr/>
          <a:lstStyle/>
          <a:p>
            <a:r>
              <a:rPr lang="en-US" dirty="0" smtClean="0"/>
              <a:t> Regular problems</a:t>
            </a:r>
          </a:p>
          <a:p>
            <a:pPr lvl="1"/>
            <a:r>
              <a:rPr lang="en-US" dirty="0" smtClean="0"/>
              <a:t> Average: </a:t>
            </a:r>
            <a:r>
              <a:rPr lang="en-US" b="1" dirty="0" smtClean="0">
                <a:solidFill>
                  <a:srgbClr val="FF0000"/>
                </a:solidFill>
              </a:rPr>
              <a:t>75.2</a:t>
            </a:r>
            <a:r>
              <a:rPr lang="en-US" dirty="0" smtClean="0"/>
              <a:t> ; </a:t>
            </a:r>
          </a:p>
          <a:p>
            <a:pPr lvl="1"/>
            <a:r>
              <a:rPr lang="en-US" dirty="0" smtClean="0"/>
              <a:t>Std Deviation: </a:t>
            </a:r>
            <a:r>
              <a:rPr lang="en-US" b="1" dirty="0" smtClean="0">
                <a:solidFill>
                  <a:srgbClr val="FF0000"/>
                </a:solidFill>
              </a:rPr>
              <a:t>18.08</a:t>
            </a:r>
            <a:r>
              <a:rPr lang="en-US" dirty="0" smtClean="0"/>
              <a:t>; </a:t>
            </a:r>
          </a:p>
          <a:p>
            <a:pPr lvl="1"/>
            <a:r>
              <a:rPr lang="en-US" dirty="0" smtClean="0"/>
              <a:t>Median: </a:t>
            </a:r>
            <a:r>
              <a:rPr lang="en-US" b="1" dirty="0" smtClean="0">
                <a:solidFill>
                  <a:srgbClr val="FF0000"/>
                </a:solidFill>
              </a:rPr>
              <a:t>79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 Extra credit problem</a:t>
            </a:r>
          </a:p>
          <a:p>
            <a:pPr lvl="1"/>
            <a:r>
              <a:rPr lang="en-US" dirty="0" smtClean="0"/>
              <a:t>Average: </a:t>
            </a:r>
            <a:r>
              <a:rPr lang="en-US" b="1" dirty="0" smtClean="0">
                <a:solidFill>
                  <a:srgbClr val="FF0000"/>
                </a:solidFill>
              </a:rPr>
              <a:t>15.6</a:t>
            </a:r>
            <a:r>
              <a:rPr lang="en-US" dirty="0" smtClean="0"/>
              <a:t>; </a:t>
            </a:r>
          </a:p>
          <a:p>
            <a:pPr lvl="1"/>
            <a:r>
              <a:rPr lang="en-US" dirty="0" err="1" smtClean="0"/>
              <a:t>Stdd</a:t>
            </a:r>
            <a:r>
              <a:rPr lang="en-US" dirty="0" smtClean="0"/>
              <a:t> Deviation: </a:t>
            </a:r>
            <a:r>
              <a:rPr lang="en-US" b="1" dirty="0" smtClean="0">
                <a:solidFill>
                  <a:srgbClr val="FF0000"/>
                </a:solidFill>
              </a:rPr>
              <a:t>6.05</a:t>
            </a:r>
            <a:r>
              <a:rPr lang="en-US" dirty="0" smtClean="0"/>
              <a:t>; </a:t>
            </a:r>
          </a:p>
          <a:p>
            <a:pPr lvl="1"/>
            <a:r>
              <a:rPr lang="en-US" dirty="0" smtClean="0"/>
              <a:t>Median: </a:t>
            </a:r>
            <a:r>
              <a:rPr lang="en-US" b="1" dirty="0" smtClean="0">
                <a:solidFill>
                  <a:srgbClr val="FF0000"/>
                </a:solidFill>
              </a:rPr>
              <a:t>20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2/14/2013 Thursday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762000"/>
            <a:ext cx="4248150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3810000"/>
            <a:ext cx="4238625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Midterm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 If your final score is 20 points higher than any of your midterms (regular problems only), then you may drop that midterm with low grade.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2/14/2013 Thursday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3048000"/>
            <a:ext cx="81534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1" dirty="0" smtClean="0">
                <a:solidFill>
                  <a:srgbClr val="FF0000"/>
                </a:solidFill>
              </a:rPr>
              <a:t>Example:</a:t>
            </a:r>
          </a:p>
          <a:p>
            <a:pPr algn="l">
              <a:buFont typeface="Arial" pitchFamily="34" charset="0"/>
              <a:buChar char="•"/>
            </a:pPr>
            <a:r>
              <a:rPr lang="en-US" sz="2800" dirty="0" smtClean="0"/>
              <a:t>You get 50 in the first mid-term (30%)</a:t>
            </a:r>
          </a:p>
          <a:p>
            <a:pPr algn="l">
              <a:buFont typeface="Arial" pitchFamily="34" charset="0"/>
              <a:buChar char="•"/>
            </a:pPr>
            <a:r>
              <a:rPr lang="en-US" sz="2800" dirty="0" smtClean="0"/>
              <a:t> You get 60 in the second mid-term (20%)</a:t>
            </a:r>
          </a:p>
          <a:p>
            <a:pPr algn="l">
              <a:buFont typeface="Arial" pitchFamily="34" charset="0"/>
              <a:buChar char="•"/>
            </a:pPr>
            <a:r>
              <a:rPr lang="en-US" sz="2800" dirty="0" smtClean="0"/>
              <a:t>You get 75 in the final (30%)  </a:t>
            </a:r>
          </a:p>
          <a:p>
            <a:pPr algn="l">
              <a:buFont typeface="Arial" pitchFamily="34" charset="0"/>
              <a:buChar char="•"/>
            </a:pPr>
            <a:r>
              <a:rPr lang="en-US" sz="2800" dirty="0" smtClean="0"/>
              <a:t>You may drop the first mid-term. Now your final is worth </a:t>
            </a:r>
            <a:r>
              <a:rPr lang="en-US" sz="2800" b="1" dirty="0" smtClean="0">
                <a:solidFill>
                  <a:srgbClr val="FF0000"/>
                </a:solidFill>
              </a:rPr>
              <a:t>30%+30%=60%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Vectors</a:t>
            </a:r>
          </a:p>
          <a:p>
            <a:pPr lvl="1"/>
            <a:r>
              <a:rPr lang="en-US" dirty="0" smtClean="0"/>
              <a:t>Dot and Cross product</a:t>
            </a:r>
          </a:p>
          <a:p>
            <a:r>
              <a:rPr lang="en-US" dirty="0" smtClean="0"/>
              <a:t> Coordinate systems</a:t>
            </a:r>
          </a:p>
          <a:p>
            <a:pPr lvl="1"/>
            <a:r>
              <a:rPr lang="en-US" dirty="0" smtClean="0"/>
              <a:t>Cartesian, cylindrical, spherical</a:t>
            </a:r>
          </a:p>
          <a:p>
            <a:pPr lvl="1"/>
            <a:r>
              <a:rPr lang="en-US" dirty="0" smtClean="0"/>
              <a:t>Transformation between coordinate systems</a:t>
            </a:r>
          </a:p>
          <a:p>
            <a:pPr>
              <a:buNone/>
            </a:pPr>
            <a:r>
              <a:rPr lang="en-US" dirty="0" smtClean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2/14/2013 Thursday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72200" y="1905000"/>
            <a:ext cx="1666098" cy="523220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Table 3-2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of a Scalar Field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2/14/2013 Thursday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685800"/>
            <a:ext cx="4648200" cy="3293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 l="8206" r="8365" b="77778"/>
          <a:stretch>
            <a:fillRect/>
          </a:stretch>
        </p:blipFill>
        <p:spPr bwMode="auto">
          <a:xfrm>
            <a:off x="1524000" y="3276600"/>
            <a:ext cx="557784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762000" y="4724400"/>
            <a:ext cx="3050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33CC"/>
                </a:solidFill>
              </a:rPr>
              <a:t>del operator </a:t>
            </a:r>
            <a:r>
              <a:rPr lang="zh-CN" altLang="en-US" sz="3600" b="1" dirty="0" smtClean="0">
                <a:solidFill>
                  <a:srgbClr val="0033CC"/>
                </a:solidFill>
              </a:rPr>
              <a:t>∇</a:t>
            </a:r>
            <a:endParaRPr lang="en-US" sz="3600" b="1" dirty="0" smtClean="0">
              <a:solidFill>
                <a:srgbClr val="0033CC"/>
              </a:solidFill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 cstate="print"/>
          <a:srcRect l="6838" t="75556" r="23638" b="2222"/>
          <a:stretch>
            <a:fillRect/>
          </a:stretch>
        </p:blipFill>
        <p:spPr bwMode="auto">
          <a:xfrm>
            <a:off x="4267200" y="4648200"/>
            <a:ext cx="4648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612775" y="-76200"/>
            <a:ext cx="8153400" cy="990600"/>
          </a:xfrm>
        </p:spPr>
        <p:txBody>
          <a:bodyPr/>
          <a:lstStyle/>
          <a:p>
            <a:r>
              <a:rPr lang="en-US" dirty="0" smtClean="0"/>
              <a:t>Divergence of a Vector Field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 cstate="print"/>
          <a:srcRect l="10000" t="34444" r="10000" b="51019"/>
          <a:stretch>
            <a:fillRect/>
          </a:stretch>
        </p:blipFill>
        <p:spPr bwMode="auto">
          <a:xfrm>
            <a:off x="762000" y="762000"/>
            <a:ext cx="7596554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/>
          <a:srcRect l="5000" t="25702" r="43310" b="12770"/>
          <a:stretch>
            <a:fillRect/>
          </a:stretch>
        </p:blipFill>
        <p:spPr bwMode="auto">
          <a:xfrm>
            <a:off x="1828800" y="2209800"/>
            <a:ext cx="4935071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5" cstate="print"/>
          <a:srcRect/>
          <a:stretch>
            <a:fillRect/>
          </a:stretch>
        </p:blipFill>
        <p:spPr>
          <a:xfrm>
            <a:off x="1143000" y="4572000"/>
            <a:ext cx="6772275" cy="1789112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304800" y="-152400"/>
            <a:ext cx="8610600" cy="990600"/>
          </a:xfrm>
        </p:spPr>
        <p:txBody>
          <a:bodyPr/>
          <a:lstStyle/>
          <a:p>
            <a:r>
              <a:rPr lang="en-US" dirty="0" smtClean="0"/>
              <a:t>Curl and Stokes’s Theorem</a:t>
            </a:r>
          </a:p>
        </p:txBody>
      </p:sp>
      <p:pic>
        <p:nvPicPr>
          <p:cNvPr id="43012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 l="9622" r="10512" b="48000"/>
          <a:stretch>
            <a:fillRect/>
          </a:stretch>
        </p:blipFill>
        <p:spPr>
          <a:xfrm>
            <a:off x="1295400" y="685800"/>
            <a:ext cx="6324600" cy="1981200"/>
          </a:xfr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 l="5000" t="22518" r="43631" b="14528"/>
          <a:stretch>
            <a:fillRect/>
          </a:stretch>
        </p:blipFill>
        <p:spPr bwMode="auto">
          <a:xfrm>
            <a:off x="1981200" y="2667000"/>
            <a:ext cx="49530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 cstate="print"/>
          <a:srcRect l="6533" t="55932" r="6666" b="1695"/>
          <a:stretch>
            <a:fillRect/>
          </a:stretch>
        </p:blipFill>
        <p:spPr bwMode="auto">
          <a:xfrm>
            <a:off x="990600" y="4419600"/>
            <a:ext cx="7086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Maxwell’s Equations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2/14/2013 Thursday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8436" name="Picture 4" descr="http://rlv.zcache.com/and_god_said_maxwells_equations_tee_shirt-r49de6c408fc24fe395922b6e65582514_804gs_51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990600"/>
            <a:ext cx="4876800" cy="48768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Maxwell’s Equations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2/14/2013 Thursday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838200"/>
            <a:ext cx="3327623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 t="59459" r="24484"/>
          <a:stretch>
            <a:fillRect/>
          </a:stretch>
        </p:blipFill>
        <p:spPr bwMode="auto">
          <a:xfrm>
            <a:off x="4191000" y="2362200"/>
            <a:ext cx="463296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91000" y="4114800"/>
            <a:ext cx="456593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4267200" y="914400"/>
            <a:ext cx="433479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3200" dirty="0" smtClean="0">
                <a:solidFill>
                  <a:srgbClr val="FF0000"/>
                </a:solidFill>
                <a:latin typeface="+mn-lt"/>
              </a:rPr>
              <a:t>If we take out the time dependence</a:t>
            </a:r>
            <a:endParaRPr lang="en-US" sz="3200" dirty="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DP Blu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7588</TotalTime>
  <Words>284</Words>
  <Application>Microsoft Office PowerPoint</Application>
  <PresentationFormat>On-screen Show (4:3)</PresentationFormat>
  <Paragraphs>92</Paragraphs>
  <Slides>19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DP Blue</vt:lpstr>
      <vt:lpstr>MathType 6.0 Equation</vt:lpstr>
      <vt:lpstr>Equation</vt:lpstr>
      <vt:lpstr>EEC 130A Introductory Electromagnetics I</vt:lpstr>
      <vt:lpstr>Midterm 1</vt:lpstr>
      <vt:lpstr>Midterm 1</vt:lpstr>
      <vt:lpstr>Review</vt:lpstr>
      <vt:lpstr>Gradient of a Scalar Field</vt:lpstr>
      <vt:lpstr>Divergence of a Vector Field</vt:lpstr>
      <vt:lpstr>Curl and Stokes’s Theorem</vt:lpstr>
      <vt:lpstr>Maxwell’s Equations</vt:lpstr>
      <vt:lpstr>Maxwell’s Equations</vt:lpstr>
      <vt:lpstr>Charge and Electric Field Intensity</vt:lpstr>
      <vt:lpstr>Coulomb’s Law</vt:lpstr>
      <vt:lpstr>Charge Distribution</vt:lpstr>
      <vt:lpstr>Electric Field Due to Charge Distributions</vt:lpstr>
      <vt:lpstr>Example</vt:lpstr>
      <vt:lpstr>Slide 15</vt:lpstr>
      <vt:lpstr>Example</vt:lpstr>
      <vt:lpstr>Gauss’s Law</vt:lpstr>
      <vt:lpstr>Gauss’s Law</vt:lpstr>
      <vt:lpstr>Using Gauss’s Law</vt:lpstr>
    </vt:vector>
  </TitlesOfParts>
  <Company>Engineering Computer Network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Liquid Metal MEMS Through-wafer Microstrip to Microstrip Transition</dc:title>
  <dc:creator>Liu, Xiaoguang</dc:creator>
  <cp:lastModifiedBy>Xiaoguang</cp:lastModifiedBy>
  <cp:revision>153</cp:revision>
  <dcterms:created xsi:type="dcterms:W3CDTF">2008-06-11T02:58:06Z</dcterms:created>
  <dcterms:modified xsi:type="dcterms:W3CDTF">2013-02-15T04:16:10Z</dcterms:modified>
</cp:coreProperties>
</file>