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80" r:id="rId3"/>
    <p:sldId id="381" r:id="rId4"/>
    <p:sldId id="391" r:id="rId5"/>
    <p:sldId id="354" r:id="rId6"/>
    <p:sldId id="392" r:id="rId7"/>
    <p:sldId id="382" r:id="rId8"/>
    <p:sldId id="383" r:id="rId9"/>
    <p:sldId id="385" r:id="rId10"/>
    <p:sldId id="386" r:id="rId11"/>
    <p:sldId id="387" r:id="rId12"/>
    <p:sldId id="394" r:id="rId13"/>
    <p:sldId id="390" r:id="rId14"/>
    <p:sldId id="389" r:id="rId15"/>
    <p:sldId id="371" r:id="rId16"/>
    <p:sldId id="374" r:id="rId17"/>
    <p:sldId id="375" r:id="rId18"/>
    <p:sldId id="376" r:id="rId19"/>
    <p:sldId id="378" r:id="rId20"/>
    <p:sldId id="377" r:id="rId21"/>
    <p:sldId id="393" r:id="rId22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5781BB"/>
    <a:srgbClr val="0033CC"/>
    <a:srgbClr val="FF3300"/>
    <a:srgbClr val="FFFFCC"/>
    <a:srgbClr val="006600"/>
    <a:srgbClr val="324664"/>
    <a:srgbClr val="415F8A"/>
    <a:srgbClr val="006699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972" y="-546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12</a:t>
            </a:r>
          </a:p>
          <a:p>
            <a:r>
              <a:rPr lang="en-US" sz="2400" dirty="0" smtClean="0"/>
              <a:t>Winter 2013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Electric Scalar Potential due to Charges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53000" y="914400"/>
          <a:ext cx="3526368" cy="1295400"/>
        </p:xfrm>
        <a:graphic>
          <a:graphicData uri="http://schemas.openxmlformats.org/presentationml/2006/ole">
            <p:oleObj spid="_x0000_s40962" name="Equation" r:id="rId3" imgW="1244520" imgH="4572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566" y="1143000"/>
            <a:ext cx="3903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Multiple Charges</a:t>
            </a:r>
            <a:endParaRPr lang="en-US" sz="3600" b="1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3840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Charges distributions</a:t>
            </a:r>
            <a:endParaRPr lang="en-US" sz="3600" b="1" dirty="0">
              <a:solidFill>
                <a:srgbClr val="0033C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00400"/>
            <a:ext cx="6683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4-4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35" y="838200"/>
            <a:ext cx="3246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Find V at Point P</a:t>
            </a:r>
            <a:endParaRPr lang="en-US" sz="3000" b="1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4572000" cy="437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65169"/>
          <a:stretch>
            <a:fillRect/>
          </a:stretch>
        </p:blipFill>
        <p:spPr bwMode="auto">
          <a:xfrm>
            <a:off x="3962400" y="3810000"/>
            <a:ext cx="4681538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E to 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691" y="838200"/>
            <a:ext cx="719350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Poisson’s Equation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685800"/>
          <a:ext cx="1954162" cy="1143000"/>
        </p:xfrm>
        <a:graphic>
          <a:graphicData uri="http://schemas.openxmlformats.org/presentationml/2006/ole">
            <p:oleObj spid="_x0000_s41986" name="Equation" r:id="rId3" imgW="672840" imgH="3934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962400" y="2286000"/>
          <a:ext cx="2840037" cy="1143000"/>
        </p:xfrm>
        <a:graphic>
          <a:graphicData uri="http://schemas.openxmlformats.org/presentationml/2006/ole">
            <p:oleObj spid="_x0000_s41987" name="Equation" r:id="rId4" imgW="977760" imgH="3934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343400" y="3810000"/>
          <a:ext cx="2176462" cy="1143000"/>
        </p:xfrm>
        <a:graphic>
          <a:graphicData uri="http://schemas.openxmlformats.org/presentationml/2006/ole">
            <p:oleObj spid="_x0000_s41988" name="Equation" r:id="rId5" imgW="749160" imgH="39348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752600" y="1676400"/>
          <a:ext cx="1806575" cy="515937"/>
        </p:xfrm>
        <a:graphic>
          <a:graphicData uri="http://schemas.openxmlformats.org/presentationml/2006/ole">
            <p:oleObj spid="_x0000_s41989" name="Equation" r:id="rId6" imgW="622080" imgH="177480" progId="Equation.3">
              <p:embed/>
            </p:oleObj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5257800" y="1752600"/>
            <a:ext cx="3810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257800" y="3352800"/>
            <a:ext cx="3810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200400" y="3124200"/>
            <a:ext cx="6096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57200" y="2590800"/>
            <a:ext cx="23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Laplacian</a:t>
            </a:r>
            <a:endParaRPr lang="en-US" sz="3600" b="1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28600" y="3200400"/>
          <a:ext cx="2880287" cy="762000"/>
        </p:xfrm>
        <a:graphic>
          <a:graphicData uri="http://schemas.openxmlformats.org/presentationml/2006/ole">
            <p:oleObj spid="_x0000_s41990" name="Equation" r:id="rId7" imgW="863280" imgH="2286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505200" y="5105400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Poisson’s Equation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3962400"/>
            <a:ext cx="5257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6778" y="914400"/>
            <a:ext cx="517053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219200"/>
          <a:ext cx="3302000" cy="762000"/>
        </p:xfrm>
        <a:graphic>
          <a:graphicData uri="http://schemas.openxmlformats.org/presentationml/2006/ole">
            <p:oleObj spid="_x0000_s30722" name="Equation" r:id="rId4" imgW="990360" imgH="228600" progId="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87325" y="2667000"/>
          <a:ext cx="3386138" cy="762000"/>
        </p:xfrm>
        <a:graphic>
          <a:graphicData uri="http://schemas.openxmlformats.org/presentationml/2006/ole">
            <p:oleObj spid="_x0000_s30723" name="Equation" r:id="rId5" imgW="1015920" imgH="228600" progId="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85800" y="4114800"/>
          <a:ext cx="2244725" cy="592137"/>
        </p:xfrm>
        <a:graphic>
          <a:graphicData uri="http://schemas.openxmlformats.org/presentationml/2006/ole">
            <p:oleObj spid="_x0000_s30725" name="Equation" r:id="rId6" imgW="672840" imgH="177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828800" y="838200"/>
          <a:ext cx="1692275" cy="762000"/>
        </p:xfrm>
        <a:graphic>
          <a:graphicData uri="http://schemas.openxmlformats.org/presentationml/2006/ole">
            <p:oleObj spid="_x0000_s31746" name="Equation" r:id="rId3" imgW="507960" imgH="228600" progId="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15000" y="914400"/>
          <a:ext cx="1606550" cy="676275"/>
        </p:xfrm>
        <a:graphic>
          <a:graphicData uri="http://schemas.openxmlformats.org/presentationml/2006/ole">
            <p:oleObj spid="_x0000_s31747" name="Equation" r:id="rId4" imgW="482400" imgH="203040" progId="">
              <p:embed/>
            </p:oleObj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4191000" y="2971800"/>
            <a:ext cx="381000" cy="7691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29000" y="4038600"/>
          <a:ext cx="1608138" cy="593725"/>
        </p:xfrm>
        <a:graphic>
          <a:graphicData uri="http://schemas.openxmlformats.org/presentationml/2006/ole">
            <p:oleObj spid="_x0000_s31748" name="Equation" r:id="rId5" imgW="482400" imgH="177480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057400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Current</a:t>
            </a:r>
          </a:p>
          <a:p>
            <a:r>
              <a:rPr lang="en-US" sz="3200" b="1" dirty="0" smtClean="0"/>
              <a:t>density</a:t>
            </a:r>
            <a:endParaRPr lang="en-US" sz="3200" b="1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 bwMode="auto">
          <a:xfrm flipV="1">
            <a:off x="1137721" y="1447800"/>
            <a:ext cx="691079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43400" y="1676400"/>
            <a:ext cx="1709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Drift</a:t>
            </a:r>
          </a:p>
          <a:p>
            <a:r>
              <a:rPr lang="en-US" sz="3200" b="1" dirty="0" smtClean="0"/>
              <a:t>velocity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197961" y="1447800"/>
            <a:ext cx="517039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336622" y="2133600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Mobility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3505201" y="1447800"/>
            <a:ext cx="1066799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31687" y="2133600"/>
            <a:ext cx="1617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Charge</a:t>
            </a:r>
          </a:p>
          <a:p>
            <a:r>
              <a:rPr lang="en-US" sz="3200" b="1" dirty="0" smtClean="0"/>
              <a:t>density</a:t>
            </a:r>
            <a:endParaRPr lang="en-US" sz="3200" b="1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H="1" flipV="1">
            <a:off x="2895601" y="1524000"/>
            <a:ext cx="244962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>
            <a:stCxn id="19" idx="0"/>
          </p:cNvCxnSpPr>
          <p:nvPr/>
        </p:nvCxnSpPr>
        <p:spPr bwMode="auto">
          <a:xfrm flipH="1" flipV="1">
            <a:off x="6781800" y="1524000"/>
            <a:ext cx="420604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50779" y="434340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Condutivity</a:t>
            </a:r>
            <a:endParaRPr lang="en-US" sz="3200" b="1" dirty="0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352800" y="4572000"/>
          <a:ext cx="1819275" cy="763587"/>
        </p:xfrm>
        <a:graphic>
          <a:graphicData uri="http://schemas.openxmlformats.org/presentationml/2006/ole">
            <p:oleObj spid="_x0000_s31749" name="Equation" r:id="rId6" imgW="545760" imgH="228600" progId="">
              <p:embed/>
            </p:oleObj>
          </a:graphicData>
        </a:graphic>
      </p:graphicFrame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181600"/>
            <a:ext cx="826500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486400" y="396240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(A/m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46394"/>
          <a:stretch>
            <a:fillRect/>
          </a:stretch>
        </p:blipFill>
        <p:spPr>
          <a:xfrm>
            <a:off x="228600" y="762000"/>
            <a:ext cx="8647157" cy="4419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724400"/>
            <a:ext cx="46298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685800"/>
            <a:ext cx="5867400" cy="387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Joule’s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4800" y="76200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The power dissipated in a volume containing electric field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and current density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is: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981200"/>
            <a:ext cx="6245253" cy="1371600"/>
          </a:xfr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For a conductor: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8600" y="4648200"/>
          <a:ext cx="8648700" cy="1143000"/>
        </p:xfrm>
        <a:graphic>
          <a:graphicData uri="http://schemas.openxmlformats.org/presentationml/2006/ole">
            <p:oleObj spid="_x0000_s32770" name="Equation" r:id="rId4" imgW="2882880" imgH="380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appreciate least about the course?</a:t>
            </a:r>
          </a:p>
          <a:p>
            <a:pPr lvl="1"/>
            <a:r>
              <a:rPr lang="en-US" dirty="0" smtClean="0"/>
              <a:t>Need a more clear reading schedule</a:t>
            </a:r>
          </a:p>
          <a:p>
            <a:pPr lvl="1"/>
            <a:r>
              <a:rPr lang="en-US" dirty="0" smtClean="0"/>
              <a:t>The use of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Pace a bit slow</a:t>
            </a:r>
          </a:p>
          <a:p>
            <a:pPr lvl="1"/>
            <a:r>
              <a:rPr lang="en-US" dirty="0" smtClean="0"/>
              <a:t>Class not curved</a:t>
            </a:r>
          </a:p>
          <a:p>
            <a:pPr lvl="1"/>
            <a:r>
              <a:rPr lang="en-US" dirty="0" smtClean="0"/>
              <a:t>Has a lot of trouble with the text</a:t>
            </a:r>
          </a:p>
          <a:p>
            <a:pPr lvl="1"/>
            <a:r>
              <a:rPr lang="en-US" dirty="0" smtClean="0"/>
              <a:t>Too much </a:t>
            </a:r>
            <a:r>
              <a:rPr lang="en-US" dirty="0" smtClean="0"/>
              <a:t>time spent on Smith chart</a:t>
            </a:r>
          </a:p>
          <a:p>
            <a:pPr lvl="1"/>
            <a:r>
              <a:rPr lang="en-US" dirty="0" smtClean="0"/>
              <a:t>Didn’t </a:t>
            </a:r>
            <a:r>
              <a:rPr lang="en-US" dirty="0" smtClean="0"/>
              <a:t>quite understand the transmission line part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Conductance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762000"/>
            <a:ext cx="5029200" cy="20467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Conductance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762000"/>
            <a:ext cx="5029200" cy="204672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3048" t="60189" r="35006" b="28340"/>
          <a:stretch>
            <a:fillRect/>
          </a:stretch>
        </p:blipFill>
        <p:spPr bwMode="auto">
          <a:xfrm>
            <a:off x="1143000" y="30480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36527" t="77395" r="38948" b="12281"/>
          <a:stretch>
            <a:fillRect/>
          </a:stretch>
        </p:blipFill>
        <p:spPr bwMode="auto">
          <a:xfrm>
            <a:off x="4953000" y="2971800"/>
            <a:ext cx="1905000" cy="77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 l="7578" t="78775" r="17483"/>
          <a:stretch>
            <a:fillRect/>
          </a:stretch>
        </p:blipFill>
        <p:spPr bwMode="auto">
          <a:xfrm>
            <a:off x="1066800" y="51054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/>
          <p:nvPr/>
        </p:nvGrpSpPr>
        <p:grpSpPr>
          <a:xfrm>
            <a:off x="1066800" y="4038600"/>
            <a:ext cx="6781800" cy="1066800"/>
            <a:chOff x="381000" y="3962400"/>
            <a:chExt cx="6781800" cy="10668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16667" t="21007" r="16667" b="54887"/>
            <a:stretch>
              <a:fillRect/>
            </a:stretch>
          </p:blipFill>
          <p:spPr bwMode="auto">
            <a:xfrm>
              <a:off x="381000" y="3962400"/>
              <a:ext cx="4648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45082" t="46835" r="23224" b="34354"/>
            <a:stretch>
              <a:fillRect/>
            </a:stretch>
          </p:blipFill>
          <p:spPr bwMode="auto">
            <a:xfrm>
              <a:off x="4953000" y="4114800"/>
              <a:ext cx="2209800" cy="832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334000"/>
          </a:xfrm>
        </p:spPr>
        <p:txBody>
          <a:bodyPr/>
          <a:lstStyle/>
          <a:p>
            <a:r>
              <a:rPr lang="en-US" dirty="0" smtClean="0"/>
              <a:t> Suggestions to improve the class</a:t>
            </a:r>
          </a:p>
          <a:p>
            <a:pPr lvl="1"/>
            <a:r>
              <a:rPr lang="en-US" dirty="0" smtClean="0"/>
              <a:t>More writing on the whiteboard to show derivations</a:t>
            </a:r>
          </a:p>
          <a:p>
            <a:pPr lvl="1"/>
            <a:r>
              <a:rPr lang="en-US" dirty="0" smtClean="0"/>
              <a:t>More examples in class, if not possible, have more help </a:t>
            </a:r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More real-world </a:t>
            </a:r>
            <a:r>
              <a:rPr lang="en-US" dirty="0" smtClean="0"/>
              <a:t>examples</a:t>
            </a:r>
            <a:endParaRPr lang="en-US" dirty="0" smtClean="0"/>
          </a:p>
          <a:p>
            <a:pPr lvl="1"/>
            <a:r>
              <a:rPr lang="en-US" dirty="0" smtClean="0"/>
              <a:t>More online notes</a:t>
            </a:r>
          </a:p>
          <a:p>
            <a:pPr lvl="1"/>
            <a:r>
              <a:rPr lang="en-US" dirty="0" smtClean="0"/>
              <a:t>Fewer </a:t>
            </a:r>
            <a:r>
              <a:rPr lang="en-US" dirty="0" err="1" smtClean="0"/>
              <a:t>P</a:t>
            </a:r>
            <a:r>
              <a:rPr lang="en-US" dirty="0" err="1" smtClean="0"/>
              <a:t>owerpoint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Do demos in class</a:t>
            </a:r>
          </a:p>
          <a:p>
            <a:pPr lvl="1"/>
            <a:r>
              <a:rPr lang="en-US" dirty="0" smtClean="0"/>
              <a:t>Upload lectures earlier</a:t>
            </a:r>
          </a:p>
          <a:p>
            <a:pPr lvl="1"/>
            <a:r>
              <a:rPr lang="en-US" dirty="0" smtClean="0"/>
              <a:t>Provide an outline at the beginning of a lecture</a:t>
            </a:r>
          </a:p>
          <a:p>
            <a:pPr lvl="1"/>
            <a:r>
              <a:rPr lang="en-US" dirty="0" smtClean="0"/>
              <a:t>List critical concepts and topics before </a:t>
            </a:r>
            <a:r>
              <a:rPr lang="en-US" dirty="0" smtClean="0"/>
              <a:t>exam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2514600"/>
          </a:xfrm>
        </p:spPr>
        <p:txBody>
          <a:bodyPr/>
          <a:lstStyle/>
          <a:p>
            <a:r>
              <a:rPr lang="en-US" dirty="0" smtClean="0"/>
              <a:t> Midterm 2</a:t>
            </a:r>
          </a:p>
          <a:p>
            <a:pPr lvl="1"/>
            <a:r>
              <a:rPr lang="en-US" dirty="0" smtClean="0"/>
              <a:t>March 7 (Thursday)</a:t>
            </a:r>
          </a:p>
          <a:p>
            <a:pPr lvl="1"/>
            <a:r>
              <a:rPr lang="en-US" dirty="0" smtClean="0"/>
              <a:t>1.5 hour long</a:t>
            </a:r>
          </a:p>
          <a:p>
            <a:pPr lvl="1"/>
            <a:r>
              <a:rPr lang="en-US" dirty="0" smtClean="0"/>
              <a:t>20% of total grade</a:t>
            </a:r>
          </a:p>
          <a:p>
            <a:pPr lvl="1"/>
            <a:r>
              <a:rPr lang="en-US" dirty="0" smtClean="0"/>
              <a:t>Covers Chapter 3, 4, and 5</a:t>
            </a:r>
          </a:p>
          <a:p>
            <a:r>
              <a:rPr lang="en-US" dirty="0" smtClean="0"/>
              <a:t> </a:t>
            </a:r>
            <a:r>
              <a:rPr lang="en-US" dirty="0" smtClean="0"/>
              <a:t>Office Hour </a:t>
            </a:r>
          </a:p>
          <a:p>
            <a:pPr lvl="1"/>
            <a:r>
              <a:rPr lang="en-US" strike="sngStrike" dirty="0" smtClean="0"/>
              <a:t>Tuesday evening hours </a:t>
            </a:r>
            <a:r>
              <a:rPr lang="en-US" dirty="0" smtClean="0"/>
              <a:t>-&gt; Thursday evening 8 – 10 pm, starting from this week</a:t>
            </a:r>
          </a:p>
          <a:p>
            <a:pPr lvl="1"/>
            <a:r>
              <a:rPr lang="en-US" dirty="0" smtClean="0"/>
              <a:t>Wednesday afternoon 3 – 5 pm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Make up class</a:t>
            </a:r>
          </a:p>
          <a:p>
            <a:pPr lvl="1"/>
            <a:r>
              <a:rPr lang="en-US" dirty="0" smtClean="0"/>
              <a:t>Class on next Tuesday (Feb. 26) is cancelled because of a business trip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Make up class or a video lecture?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Gauss’s Law</a:t>
            </a:r>
          </a:p>
          <a:p>
            <a:pPr lvl="1"/>
            <a:r>
              <a:rPr lang="en-US" sz="3200" dirty="0" smtClean="0">
                <a:solidFill>
                  <a:srgbClr val="0066CC"/>
                </a:solidFill>
              </a:rPr>
              <a:t>Integral form</a:t>
            </a: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r>
              <a:rPr lang="en-US" sz="3200" dirty="0" smtClean="0">
                <a:solidFill>
                  <a:srgbClr val="0066CC"/>
                </a:solidFill>
              </a:rPr>
              <a:t>Differential form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l="14945" t="31536" r="15765" b="44096"/>
          <a:stretch>
            <a:fillRect/>
          </a:stretch>
        </p:blipFill>
        <p:spPr bwMode="auto">
          <a:xfrm>
            <a:off x="2590800" y="1940858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595349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Electric scalar potential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How it relates to electric field intensity</a:t>
            </a:r>
          </a:p>
          <a:p>
            <a:pPr lvl="1"/>
            <a:r>
              <a:rPr lang="en-US" dirty="0" smtClean="0"/>
              <a:t>How to calculate it</a:t>
            </a:r>
          </a:p>
          <a:p>
            <a:r>
              <a:rPr lang="en-US" dirty="0" smtClean="0"/>
              <a:t> </a:t>
            </a:r>
            <a:r>
              <a:rPr lang="en-US" dirty="0" smtClean="0"/>
              <a:t>Current, conductivity and resistivity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Scalar Potential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b="24024"/>
          <a:stretch>
            <a:fillRect/>
          </a:stretch>
        </p:blipFill>
        <p:spPr bwMode="auto">
          <a:xfrm>
            <a:off x="1752600" y="703729"/>
            <a:ext cx="563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30944" y="3200400"/>
            <a:ext cx="659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Work needed to move a charge q</a:t>
            </a:r>
            <a:endParaRPr lang="en-US" sz="3200" b="1" dirty="0">
              <a:solidFill>
                <a:srgbClr val="0033CC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3886200"/>
          <a:ext cx="3333750" cy="762000"/>
        </p:xfrm>
        <a:graphic>
          <a:graphicData uri="http://schemas.openxmlformats.org/presentationml/2006/ole">
            <p:oleObj spid="_x0000_s39938" name="Equation" r:id="rId4" imgW="888840" imgH="203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4800600"/>
            <a:ext cx="5646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differential electric potential</a:t>
            </a:r>
            <a:endParaRPr lang="en-US" sz="3200" b="1" dirty="0">
              <a:solidFill>
                <a:srgbClr val="0033CC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24200" y="5562600"/>
          <a:ext cx="2905125" cy="666750"/>
        </p:xfrm>
        <a:graphic>
          <a:graphicData uri="http://schemas.openxmlformats.org/presentationml/2006/ole">
            <p:oleObj spid="_x0000_s39939" name="Equation" r:id="rId5" imgW="774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Scalar Potential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1641713"/>
            <a:ext cx="4495800" cy="3006487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b="24131"/>
          <a:stretch>
            <a:fillRect/>
          </a:stretch>
        </p:blipFill>
        <p:spPr bwMode="auto">
          <a:xfrm>
            <a:off x="304800" y="685800"/>
            <a:ext cx="49728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74837" y="4985238"/>
          <a:ext cx="2057400" cy="1186962"/>
        </p:xfrm>
        <a:graphic>
          <a:graphicData uri="http://schemas.openxmlformats.org/presentationml/2006/ole">
            <p:oleObj spid="_x0000_s51201" name="Equation" r:id="rId5" imgW="660240" imgH="380880" progId="Equation.3">
              <p:embed/>
            </p:oleObj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922837" y="5137638"/>
          <a:ext cx="1858963" cy="554037"/>
        </p:xfrm>
        <a:graphic>
          <a:graphicData uri="http://schemas.openxmlformats.org/presentationml/2006/ole">
            <p:oleObj spid="_x0000_s51202" name="Equation" r:id="rId6" imgW="596880" imgH="177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33441" y="5791200"/>
            <a:ext cx="4886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Irrotational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(conservative)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Due to Charges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00600"/>
            <a:ext cx="8305800" cy="1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55163" y="685800"/>
            <a:ext cx="88126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+mn-lt"/>
              </a:rPr>
              <a:t>In electric circuits, we usually select a convenient node that we call ground and assign it zero reference voltage.  In free space and material media, we choose infinity as reference with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V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= 0. Hence, at a point P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438400"/>
            <a:ext cx="3962400" cy="132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524000" y="3972580"/>
            <a:ext cx="5780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For a point charge,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at range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7991</TotalTime>
  <Words>433</Words>
  <Application>Microsoft Office PowerPoint</Application>
  <PresentationFormat>On-screen Show (4:3)</PresentationFormat>
  <Paragraphs>130</Paragraphs>
  <Slides>21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DP Blue</vt:lpstr>
      <vt:lpstr>Equation</vt:lpstr>
      <vt:lpstr>Microsoft Equation 3.0</vt:lpstr>
      <vt:lpstr>EEC 130A Introductory Electromagnetics I</vt:lpstr>
      <vt:lpstr>Feedback</vt:lpstr>
      <vt:lpstr>Feedback</vt:lpstr>
      <vt:lpstr>Announcement</vt:lpstr>
      <vt:lpstr>Review</vt:lpstr>
      <vt:lpstr>Overview of Today’s Lecture</vt:lpstr>
      <vt:lpstr>Electric Scalar Potential</vt:lpstr>
      <vt:lpstr>Electric Scalar Potential</vt:lpstr>
      <vt:lpstr>Electric Potential Due to Charges</vt:lpstr>
      <vt:lpstr>Electric Scalar Potential due to Charges</vt:lpstr>
      <vt:lpstr>Example 4-4</vt:lpstr>
      <vt:lpstr>Slide 12</vt:lpstr>
      <vt:lpstr>Relating E to V</vt:lpstr>
      <vt:lpstr>Poisson’s Equation</vt:lpstr>
      <vt:lpstr>Current</vt:lpstr>
      <vt:lpstr>Current</vt:lpstr>
      <vt:lpstr>Semiconductors</vt:lpstr>
      <vt:lpstr>Resistance</vt:lpstr>
      <vt:lpstr>Joule’s Law</vt:lpstr>
      <vt:lpstr>Coaxial Cable Conductance</vt:lpstr>
      <vt:lpstr>Coaxial Cable Conductance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164</cp:revision>
  <dcterms:created xsi:type="dcterms:W3CDTF">2008-06-11T02:58:06Z</dcterms:created>
  <dcterms:modified xsi:type="dcterms:W3CDTF">2013-02-20T02:02:32Z</dcterms:modified>
</cp:coreProperties>
</file>