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4" r:id="rId2"/>
    <p:sldId id="354" r:id="rId3"/>
    <p:sldId id="355" r:id="rId4"/>
    <p:sldId id="356" r:id="rId5"/>
    <p:sldId id="357" r:id="rId6"/>
    <p:sldId id="358" r:id="rId7"/>
    <p:sldId id="359" r:id="rId8"/>
    <p:sldId id="366" r:id="rId9"/>
    <p:sldId id="362" r:id="rId10"/>
    <p:sldId id="363" r:id="rId11"/>
    <p:sldId id="361" r:id="rId12"/>
    <p:sldId id="367" r:id="rId13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5781BB"/>
    <a:srgbClr val="0033CC"/>
    <a:srgbClr val="FF3300"/>
    <a:srgbClr val="FFFFCC"/>
    <a:srgbClr val="006600"/>
    <a:srgbClr val="324664"/>
    <a:srgbClr val="415F8A"/>
    <a:srgbClr val="00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 varScale="1">
        <p:scale>
          <a:sx n="46" d="100"/>
          <a:sy n="46" d="100"/>
        </p:scale>
        <p:origin x="132" y="54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7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2/20/2013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</a:t>
            </a:r>
            <a:r>
              <a:rPr lang="en-US" sz="2400" b="1" dirty="0" smtClean="0">
                <a:solidFill>
                  <a:srgbClr val="0033CC"/>
                </a:solidFill>
              </a:rPr>
              <a:t>13</a:t>
            </a:r>
            <a:endParaRPr lang="en-US" sz="2400" b="1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Winter </a:t>
            </a:r>
            <a:r>
              <a:rPr lang="en-US" sz="2400" dirty="0" smtClean="0"/>
              <a:t>2013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762000"/>
            <a:ext cx="5280025" cy="5105400"/>
          </a:xfr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571231"/>
            <a:ext cx="4572000" cy="284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Electrostatic Potential Energy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50033" y="762000"/>
            <a:ext cx="86891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+mn-lt"/>
              </a:rPr>
              <a:t>Electrostatic potential energy density (Joules/volume)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828800"/>
            <a:ext cx="5388895" cy="1066800"/>
          </a:xfr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105400"/>
            <a:ext cx="2971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+mn-lt"/>
              </a:rPr>
              <a:t>Energy stored in a capacitor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42703" y="2895600"/>
            <a:ext cx="8848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Total electrostatic energy stored in a volume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56575"/>
            <a:ext cx="42460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799" y="5257800"/>
            <a:ext cx="419303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Poisson’s Equation/ Laplace’s Equation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90600" y="762000"/>
          <a:ext cx="22002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3" imgW="660240" imgH="393480" progId="Equation.DSMT4">
                  <p:embed/>
                </p:oleObj>
              </mc:Choice>
              <mc:Fallback>
                <p:oleObj name="Equation" r:id="rId3" imgW="6602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62000"/>
                        <a:ext cx="220027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495300" y="2362200"/>
          <a:ext cx="33432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362200"/>
                        <a:ext cx="334327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914400" y="3886200"/>
          <a:ext cx="24955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7" imgW="749160" imgH="393480" progId="Equation.DSMT4">
                  <p:embed/>
                </p:oleObj>
              </mc:Choice>
              <mc:Fallback>
                <p:oleObj name="Equation" r:id="rId7" imgW="7491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249555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80804" y="1143000"/>
            <a:ext cx="2673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Gauss’s Law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0804" y="4191000"/>
            <a:ext cx="397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Poisson’s Equation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273175" y="5499100"/>
          <a:ext cx="17764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5499100"/>
                        <a:ext cx="1776413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57004" y="5562600"/>
            <a:ext cx="390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Laplace’s Equation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Resistance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 Current  density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Resistance 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 Joule’s law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422832"/>
              </p:ext>
            </p:extLst>
          </p:nvPr>
        </p:nvGraphicFramePr>
        <p:xfrm>
          <a:off x="1524000" y="3176442"/>
          <a:ext cx="160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3" imgW="482400" imgH="177480" progId="Equation.DSMT4">
                  <p:embed/>
                </p:oleObj>
              </mc:Choice>
              <mc:Fallback>
                <p:oleObj name="Equation" r:id="rId3" imgW="482400" imgH="177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76442"/>
                        <a:ext cx="16081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6802" y="2979903"/>
            <a:ext cx="374799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0038" y="4466854"/>
            <a:ext cx="5562600" cy="122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Dielectric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 No free electrons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11313"/>
            <a:ext cx="4195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512" y="1752600"/>
            <a:ext cx="43830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5831" y="1944469"/>
            <a:ext cx="77123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sz="3600" dirty="0">
                <a:solidFill>
                  <a:srgbClr val="FF0000"/>
                </a:solidFill>
                <a:latin typeface="+mn-lt"/>
              </a:rPr>
              <a:t> = electric flux density induced by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914400"/>
            <a:ext cx="35976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315" y="3048000"/>
            <a:ext cx="838068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29" y="838200"/>
            <a:ext cx="88215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2209800"/>
            <a:ext cx="865317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14093"/>
          <a:stretch>
            <a:fillRect/>
          </a:stretch>
        </p:blipFill>
        <p:spPr>
          <a:xfrm>
            <a:off x="228600" y="744071"/>
            <a:ext cx="8705020" cy="3142129"/>
          </a:xfr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572000"/>
            <a:ext cx="406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257800"/>
            <a:ext cx="32729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799" y="4572000"/>
            <a:ext cx="37703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 l="16681" r="17520" b="65000"/>
          <a:stretch>
            <a:fillRect/>
          </a:stretch>
        </p:blipFill>
        <p:spPr bwMode="auto">
          <a:xfrm>
            <a:off x="4876800" y="5105400"/>
            <a:ext cx="39346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42603" y="3962400"/>
            <a:ext cx="432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Tangential Component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246" y="3962400"/>
            <a:ext cx="3754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Normal Component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Boundary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685800"/>
            <a:ext cx="8810864" cy="3962400"/>
          </a:xfrm>
        </p:spPr>
      </p:pic>
      <p:sp>
        <p:nvSpPr>
          <p:cNvPr id="7" name="TextBox 6"/>
          <p:cNvSpPr txBox="1"/>
          <p:nvPr/>
        </p:nvSpPr>
        <p:spPr>
          <a:xfrm>
            <a:off x="457200" y="502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Electric field inside a perfect conductor is 0 !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87869" y="762000"/>
            <a:ext cx="85154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Net electric field inside a conductor is zero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b="15832"/>
          <a:stretch>
            <a:fillRect/>
          </a:stretch>
        </p:blipFill>
        <p:spPr bwMode="auto">
          <a:xfrm>
            <a:off x="840582" y="1447800"/>
            <a:ext cx="708421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b="9722"/>
          <a:stretch>
            <a:fillRect/>
          </a:stretch>
        </p:blipFill>
        <p:spPr>
          <a:xfrm>
            <a:off x="1879600" y="3657600"/>
            <a:ext cx="5207000" cy="312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067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3534013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solidFill>
                  <a:srgbClr val="FF0000"/>
                </a:solidFill>
                <a:latin typeface="+mn-lt"/>
              </a:rPr>
              <a:t>Image method simplifies calculation for </a:t>
            </a:r>
            <a:r>
              <a:rPr lang="en-US" sz="3000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3000" dirty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3000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3000" dirty="0">
                <a:solidFill>
                  <a:srgbClr val="FF0000"/>
                </a:solidFill>
                <a:latin typeface="+mn-lt"/>
              </a:rPr>
              <a:t> due to charges near conducting planes.</a:t>
            </a:r>
          </a:p>
          <a:p>
            <a:pPr algn="l"/>
            <a:endParaRPr lang="en-US" sz="3000" dirty="0">
              <a:solidFill>
                <a:srgbClr val="FF0000"/>
              </a:solidFill>
              <a:latin typeface="+mn-lt"/>
            </a:endParaRPr>
          </a:p>
          <a:p>
            <a:pPr algn="l">
              <a:buFontTx/>
              <a:buAutoNum type="arabicPeriod"/>
            </a:pPr>
            <a:r>
              <a:rPr lang="en-US" sz="3000" dirty="0">
                <a:latin typeface="+mn-lt"/>
              </a:rPr>
              <a:t>For each charge </a:t>
            </a:r>
            <a:r>
              <a:rPr lang="en-US" sz="3000" i="1" dirty="0">
                <a:latin typeface="+mn-lt"/>
              </a:rPr>
              <a:t>Q</a:t>
            </a:r>
            <a:r>
              <a:rPr lang="en-US" sz="3000" dirty="0">
                <a:latin typeface="+mn-lt"/>
              </a:rPr>
              <a:t>, add an image charge –</a:t>
            </a:r>
            <a:r>
              <a:rPr lang="en-US" sz="3000" i="1" dirty="0">
                <a:latin typeface="+mn-lt"/>
              </a:rPr>
              <a:t>Q</a:t>
            </a:r>
          </a:p>
          <a:p>
            <a:pPr algn="l">
              <a:buFontTx/>
              <a:buAutoNum type="arabicPeriod"/>
            </a:pPr>
            <a:r>
              <a:rPr lang="en-US" sz="3000" dirty="0">
                <a:latin typeface="+mn-lt"/>
              </a:rPr>
              <a:t>Remove conducting plane</a:t>
            </a:r>
          </a:p>
          <a:p>
            <a:pPr algn="l">
              <a:buFontTx/>
              <a:buAutoNum type="arabicPeriod"/>
            </a:pPr>
            <a:r>
              <a:rPr lang="en-US" sz="3000" dirty="0">
                <a:latin typeface="+mn-lt"/>
              </a:rPr>
              <a:t>Calculate field due to all charges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7715</TotalTime>
  <Words>174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DP Blue</vt:lpstr>
      <vt:lpstr>Equation</vt:lpstr>
      <vt:lpstr>EEC 130A Introductory Electromagnetics I</vt:lpstr>
      <vt:lpstr>Review</vt:lpstr>
      <vt:lpstr>Dielectric Materials</vt:lpstr>
      <vt:lpstr>Polarization Field</vt:lpstr>
      <vt:lpstr>Electric Breakdown</vt:lpstr>
      <vt:lpstr>Boundary Conditions</vt:lpstr>
      <vt:lpstr>Summary of Boundary Conditions</vt:lpstr>
      <vt:lpstr>Conductors</vt:lpstr>
      <vt:lpstr>Image Method</vt:lpstr>
      <vt:lpstr>Example</vt:lpstr>
      <vt:lpstr>Electrostatic Potential Energy</vt:lpstr>
      <vt:lpstr>Poisson’s Equation/ Laplace’s Equation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161</cp:revision>
  <dcterms:created xsi:type="dcterms:W3CDTF">2008-06-11T02:58:06Z</dcterms:created>
  <dcterms:modified xsi:type="dcterms:W3CDTF">2013-02-21T04:57:32Z</dcterms:modified>
</cp:coreProperties>
</file>