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4" r:id="rId2"/>
    <p:sldId id="321" r:id="rId3"/>
    <p:sldId id="322" r:id="rId4"/>
    <p:sldId id="326" r:id="rId5"/>
    <p:sldId id="327" r:id="rId6"/>
    <p:sldId id="328" r:id="rId7"/>
    <p:sldId id="329" r:id="rId8"/>
    <p:sldId id="330" r:id="rId9"/>
    <p:sldId id="331" r:id="rId10"/>
    <p:sldId id="341" r:id="rId11"/>
    <p:sldId id="342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4" r:id="rId21"/>
    <p:sldId id="355" r:id="rId22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3300"/>
    <a:srgbClr val="FFFFCC"/>
    <a:srgbClr val="006600"/>
    <a:srgbClr val="324664"/>
    <a:srgbClr val="5781BB"/>
    <a:srgbClr val="415F8A"/>
    <a:srgbClr val="006699"/>
    <a:srgbClr val="0066CC"/>
    <a:srgbClr val="3366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38" autoAdjust="0"/>
  </p:normalViewPr>
  <p:slideViewPr>
    <p:cSldViewPr>
      <p:cViewPr>
        <p:scale>
          <a:sx n="53" d="100"/>
          <a:sy n="53" d="100"/>
        </p:scale>
        <p:origin x="-1878" y="-438"/>
      </p:cViewPr>
      <p:guideLst>
        <p:guide orient="horz" pos="369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84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C2573F12-E860-4F0C-B3EF-8D1540C17463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9" y="937895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82F6EC89-EFC7-4D94-B2AC-1C1A9AC55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1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8825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378825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A5A06F-91AB-40C3-BF1C-5E84CCA587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0A0DDD-3E69-47E2-90C9-FAFB25DBC8CD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B36CB3-B900-49A0-AE5A-A82B10DEEDED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4EC545-0EED-4876-AA19-D1A8EF86AE87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7F9ED9-BBF4-4858-9A8C-18B4699056D4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69BB7D8-03BF-45E0-846D-BCB788145BEB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98D0A9-E70C-4204-A284-84FEB587F542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A68C4E-690E-4AD3-A135-28F56F38D32A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56AEA1-2A44-47CA-83A0-CFD258C4320D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05E1D5-9A74-45BA-8F63-9AA4FE85CBA3}" type="datetime1">
              <a:rPr lang="en-US" smtClean="0"/>
              <a:pPr/>
              <a:t>2/5/2013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2CD36-CEB2-416E-8742-1CB8CE86D7A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6096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3733800"/>
          </a:xfrm>
        </p:spPr>
        <p:txBody>
          <a:bodyPr/>
          <a:lstStyle>
            <a:lvl1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1pPr>
            <a:lvl2pPr>
              <a:buFont typeface="Arial" pitchFamily="34" charset="0"/>
              <a:buChar char="–"/>
              <a:defRPr>
                <a:solidFill>
                  <a:schemeClr val="tx1"/>
                </a:solidFill>
              </a:defRPr>
            </a:lvl2pPr>
            <a:lvl3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4pPr>
            <a:lvl5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FD1EED-3E06-4D45-90C9-1D70152E9989}" type="datetime1">
              <a:rPr lang="en-US" smtClean="0"/>
              <a:pPr/>
              <a:t>2/5/2013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38E2F-DF4C-46D0-9F38-7274985EB77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9BA586-FB38-4F03-9775-AC7D9CB048B7}" type="datetime1">
              <a:rPr lang="en-US" smtClean="0"/>
              <a:pPr/>
              <a:t>2/5/2013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DD565-670B-4D23-8FC4-20DAA902DD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867400" cy="6858000"/>
          </a:xfrm>
          <a:prstGeom prst="rect">
            <a:avLst/>
          </a:prstGeom>
          <a:solidFill>
            <a:srgbClr val="5781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962400" y="0"/>
            <a:ext cx="914400" cy="6858000"/>
          </a:xfrm>
          <a:prstGeom prst="rect">
            <a:avLst/>
          </a:prstGeom>
          <a:solidFill>
            <a:srgbClr val="415F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876800" y="0"/>
            <a:ext cx="4267200" cy="6858000"/>
          </a:xfrm>
          <a:prstGeom prst="rect">
            <a:avLst/>
          </a:prstGeom>
          <a:solidFill>
            <a:srgbClr val="3246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52400" y="685800"/>
            <a:ext cx="8839200" cy="5791200"/>
          </a:xfrm>
          <a:prstGeom prst="rect">
            <a:avLst/>
          </a:prstGeom>
          <a:solidFill>
            <a:schemeClr val="bg1"/>
          </a:soli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09800"/>
            <a:ext cx="8382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31920" y="6534150"/>
            <a:ext cx="990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0C85F40C-2E54-40FD-9651-92F4DBE95AD3}" type="datetime1">
              <a:rPr lang="en-US" smtClean="0"/>
              <a:pPr/>
              <a:t>2/5/2013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0A743A3-CC2A-4BE6-ACFB-E73BD3514A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3716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 130A Introductory Electromagnetics 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0033CC"/>
                </a:solidFill>
              </a:rPr>
              <a:t>Lecture  9</a:t>
            </a:r>
          </a:p>
          <a:p>
            <a:r>
              <a:rPr lang="en-US" sz="2400" dirty="0" smtClean="0"/>
              <a:t>Winter 2013</a:t>
            </a:r>
          </a:p>
          <a:p>
            <a:endParaRPr lang="en-US" sz="2400" dirty="0" smtClean="0"/>
          </a:p>
          <a:p>
            <a:r>
              <a:rPr lang="en-US" sz="2400" dirty="0" smtClean="0"/>
              <a:t>Dr. Xiaoguang “Leo” Liu</a:t>
            </a:r>
          </a:p>
          <a:p>
            <a:r>
              <a:rPr lang="en-US" sz="2400" dirty="0" smtClean="0"/>
              <a:t>Electrical and Computer Engineering</a:t>
            </a:r>
          </a:p>
          <a:p>
            <a:r>
              <a:rPr lang="en-US" sz="2400" dirty="0" smtClean="0"/>
              <a:t>UC Davis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2/6/2013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Transformation Between Coordinate Systems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2/6/2013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362200"/>
            <a:ext cx="5572598" cy="410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3733800"/>
          </a:xfrm>
        </p:spPr>
        <p:txBody>
          <a:bodyPr/>
          <a:lstStyle/>
          <a:p>
            <a:r>
              <a:rPr lang="en-US" dirty="0" smtClean="0"/>
              <a:t> To solve a problem, we select the coordinate system that best fits its geometry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904999"/>
            <a:ext cx="5105400" cy="169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2/6/2013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147290"/>
            <a:ext cx="8534400" cy="62535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of A Scalar Field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2/6/2013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354925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 l="8206" r="8365" b="77778"/>
          <a:stretch>
            <a:fillRect/>
          </a:stretch>
        </p:blipFill>
        <p:spPr bwMode="auto">
          <a:xfrm>
            <a:off x="3124200" y="3581400"/>
            <a:ext cx="557784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 l="20444" t="19048" r="21144" b="61905"/>
          <a:stretch>
            <a:fillRect/>
          </a:stretch>
        </p:blipFill>
        <p:spPr bwMode="auto">
          <a:xfrm>
            <a:off x="4267200" y="838200"/>
            <a:ext cx="457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 l="17524" t="60316" r="17250" b="19050"/>
          <a:stretch>
            <a:fillRect/>
          </a:stretch>
        </p:blipFill>
        <p:spPr bwMode="auto">
          <a:xfrm>
            <a:off x="3810000" y="1981200"/>
            <a:ext cx="510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 l="6838" t="75556" r="6998" b="2222"/>
          <a:stretch>
            <a:fillRect/>
          </a:stretch>
        </p:blipFill>
        <p:spPr bwMode="auto">
          <a:xfrm>
            <a:off x="3048000" y="4876800"/>
            <a:ext cx="576072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153400" cy="838200"/>
          </a:xfrm>
        </p:spPr>
        <p:txBody>
          <a:bodyPr/>
          <a:lstStyle/>
          <a:p>
            <a:r>
              <a:rPr lang="en-US" dirty="0" smtClean="0"/>
              <a:t>Directional Derivative</a:t>
            </a:r>
          </a:p>
        </p:txBody>
      </p:sp>
      <p:pic>
        <p:nvPicPr>
          <p:cNvPr id="368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" y="838200"/>
            <a:ext cx="7924800" cy="56385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12775" y="-76200"/>
            <a:ext cx="8153400" cy="990600"/>
          </a:xfrm>
        </p:spPr>
        <p:txBody>
          <a:bodyPr/>
          <a:lstStyle/>
          <a:p>
            <a:r>
              <a:rPr lang="en-US" dirty="0" smtClean="0"/>
              <a:t>Divergence of a Vector Field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 cstate="print"/>
          <a:srcRect b="15584"/>
          <a:stretch>
            <a:fillRect/>
          </a:stretch>
        </p:blipFill>
        <p:spPr bwMode="auto">
          <a:xfrm>
            <a:off x="228600" y="762000"/>
            <a:ext cx="365283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114800" y="762000"/>
            <a:ext cx="47213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Total flux out of an enclosed volume</a:t>
            </a:r>
            <a:endParaRPr lang="en-US" sz="3200" b="1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 l="29190" r="27495" b="82942"/>
          <a:stretch>
            <a:fillRect/>
          </a:stretch>
        </p:blipFill>
        <p:spPr bwMode="auto">
          <a:xfrm>
            <a:off x="4800600" y="1981200"/>
            <a:ext cx="3505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 l="10000" t="34444" r="10000" b="51019"/>
          <a:stretch>
            <a:fillRect/>
          </a:stretch>
        </p:blipFill>
        <p:spPr bwMode="auto">
          <a:xfrm>
            <a:off x="1752600" y="4343400"/>
            <a:ext cx="5486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819400" y="5562600"/>
            <a:ext cx="3273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Scalar </a:t>
            </a:r>
            <a:r>
              <a:rPr lang="en-US" sz="3200" b="1" smtClean="0">
                <a:solidFill>
                  <a:srgbClr val="FF0000"/>
                </a:solidFill>
              </a:rPr>
              <a:t>-&gt; Vector</a:t>
            </a:r>
            <a:endParaRPr 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153400" cy="990600"/>
          </a:xfrm>
        </p:spPr>
        <p:txBody>
          <a:bodyPr/>
          <a:lstStyle/>
          <a:p>
            <a:r>
              <a:rPr lang="en-US" smtClean="0"/>
              <a:t>Divergence Theorem</a:t>
            </a:r>
          </a:p>
        </p:txBody>
      </p:sp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762000" y="4953000"/>
            <a:ext cx="7239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w Cen MT" pitchFamily="34" charset="0"/>
              </a:rPr>
              <a:t>Useful tool for converting integration over a volume to one over the surface enclosing that volume, and vice versa</a:t>
            </a:r>
          </a:p>
        </p:txBody>
      </p:sp>
      <p:pic>
        <p:nvPicPr>
          <p:cNvPr id="3994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19200" y="2895600"/>
            <a:ext cx="6772275" cy="1789112"/>
          </a:xfr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 b="82942"/>
          <a:stretch>
            <a:fillRect/>
          </a:stretch>
        </p:blipFill>
        <p:spPr bwMode="auto">
          <a:xfrm>
            <a:off x="381000" y="762000"/>
            <a:ext cx="809244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5000" t="17576"/>
          <a:stretch>
            <a:fillRect/>
          </a:stretch>
        </p:blipFill>
        <p:spPr>
          <a:xfrm>
            <a:off x="17929" y="914400"/>
            <a:ext cx="9070041" cy="541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905000" y="-152400"/>
            <a:ext cx="5181600" cy="990600"/>
          </a:xfrm>
        </p:spPr>
        <p:txBody>
          <a:bodyPr/>
          <a:lstStyle/>
          <a:p>
            <a:r>
              <a:rPr lang="en-US" dirty="0" smtClean="0"/>
              <a:t>Curl of a Vector Field</a:t>
            </a: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762000"/>
            <a:ext cx="3810000" cy="130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81000" y="1600200"/>
            <a:ext cx="7919026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1"/>
          <p:cNvSpPr>
            <a:spLocks noGrp="1"/>
          </p:cNvSpPr>
          <p:nvPr>
            <p:ph type="title"/>
          </p:nvPr>
        </p:nvSpPr>
        <p:spPr>
          <a:xfrm>
            <a:off x="612775" y="-152400"/>
            <a:ext cx="8153400" cy="990600"/>
          </a:xfrm>
        </p:spPr>
        <p:txBody>
          <a:bodyPr/>
          <a:lstStyle/>
          <a:p>
            <a:r>
              <a:rPr lang="en-US" dirty="0" smtClean="0"/>
              <a:t>Stokes’s Theorem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838200"/>
            <a:ext cx="816424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5000" t="14043"/>
          <a:stretch>
            <a:fillRect/>
          </a:stretch>
        </p:blipFill>
        <p:spPr>
          <a:xfrm>
            <a:off x="0" y="762000"/>
            <a:ext cx="9159844" cy="541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2-15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2/6/2013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b="76316"/>
          <a:stretch>
            <a:fillRect/>
          </a:stretch>
        </p:blipFill>
        <p:spPr bwMode="auto">
          <a:xfrm>
            <a:off x="228600" y="762000"/>
            <a:ext cx="6096000" cy="191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438400"/>
            <a:ext cx="424575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 b="2496"/>
          <a:stretch>
            <a:fillRect/>
          </a:stretch>
        </p:blipFill>
        <p:spPr bwMode="auto">
          <a:xfrm>
            <a:off x="304800" y="3810000"/>
            <a:ext cx="8610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153400" cy="990600"/>
          </a:xfrm>
        </p:spPr>
        <p:txBody>
          <a:bodyPr/>
          <a:lstStyle/>
          <a:p>
            <a:r>
              <a:rPr lang="en-US" smtClean="0"/>
              <a:t>Laplacian Operator</a:t>
            </a:r>
          </a:p>
        </p:txBody>
      </p:sp>
      <p:sp>
        <p:nvSpPr>
          <p:cNvPr id="46083" name="TextBox 6"/>
          <p:cNvSpPr txBox="1">
            <a:spLocks noChangeArrowheads="1"/>
          </p:cNvSpPr>
          <p:nvPr/>
        </p:nvSpPr>
        <p:spPr bwMode="auto">
          <a:xfrm>
            <a:off x="304800" y="762000"/>
            <a:ext cx="50129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+mn-lt"/>
              </a:rPr>
              <a:t>Laplacian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of a Scalar Field</a:t>
            </a:r>
          </a:p>
        </p:txBody>
      </p:sp>
      <p:sp>
        <p:nvSpPr>
          <p:cNvPr id="46084" name="TextBox 8"/>
          <p:cNvSpPr txBox="1">
            <a:spLocks noChangeArrowheads="1"/>
          </p:cNvSpPr>
          <p:nvPr/>
        </p:nvSpPr>
        <p:spPr bwMode="auto">
          <a:xfrm>
            <a:off x="-152400" y="2667000"/>
            <a:ext cx="603588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+mn-lt"/>
              </a:rPr>
              <a:t>Laplacian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of a Vector Field</a:t>
            </a:r>
          </a:p>
          <a:p>
            <a:endParaRPr lang="en-US" sz="3200" dirty="0">
              <a:latin typeface="+mn-lt"/>
            </a:endParaRPr>
          </a:p>
        </p:txBody>
      </p:sp>
      <p:sp>
        <p:nvSpPr>
          <p:cNvPr id="46085" name="TextBox 10"/>
          <p:cNvSpPr txBox="1">
            <a:spLocks noChangeArrowheads="1"/>
          </p:cNvSpPr>
          <p:nvPr/>
        </p:nvSpPr>
        <p:spPr bwMode="auto">
          <a:xfrm>
            <a:off x="497006" y="4953000"/>
            <a:ext cx="29642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Useful Relation</a:t>
            </a:r>
          </a:p>
        </p:txBody>
      </p:sp>
      <p:pic>
        <p:nvPicPr>
          <p:cNvPr id="460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3400" y="1524000"/>
            <a:ext cx="6677025" cy="1066800"/>
          </a:xfrm>
        </p:spPr>
      </p:pic>
      <p:pic>
        <p:nvPicPr>
          <p:cNvPr id="460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429000"/>
            <a:ext cx="4267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867" y="5562600"/>
            <a:ext cx="677333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2/6/2013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Coordinate Systems</a:t>
            </a:r>
          </a:p>
          <a:p>
            <a:pPr lvl="1"/>
            <a:r>
              <a:rPr lang="en-US" dirty="0" smtClean="0"/>
              <a:t>Unit vector</a:t>
            </a:r>
          </a:p>
          <a:p>
            <a:pPr lvl="1"/>
            <a:r>
              <a:rPr lang="en-US" dirty="0" smtClean="0"/>
              <a:t>Differential length, surface, volume</a:t>
            </a:r>
          </a:p>
          <a:p>
            <a:r>
              <a:rPr lang="en-US" dirty="0" smtClean="0"/>
              <a:t> Transformation between coordinate systems</a:t>
            </a:r>
          </a:p>
          <a:p>
            <a:r>
              <a:rPr lang="en-US" dirty="0" smtClean="0"/>
              <a:t> Gradient </a:t>
            </a:r>
          </a:p>
          <a:p>
            <a:r>
              <a:rPr lang="en-US" dirty="0" smtClean="0"/>
              <a:t> Divergence</a:t>
            </a:r>
          </a:p>
          <a:p>
            <a:pPr lvl="1"/>
            <a:r>
              <a:rPr lang="en-US" dirty="0" smtClean="0"/>
              <a:t>Divergence theorem</a:t>
            </a:r>
          </a:p>
          <a:p>
            <a:r>
              <a:rPr lang="en-US" dirty="0" smtClean="0"/>
              <a:t> Curl</a:t>
            </a:r>
          </a:p>
          <a:p>
            <a:pPr lvl="1"/>
            <a:r>
              <a:rPr lang="en-US" dirty="0" smtClean="0"/>
              <a:t>Stokes theorem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Lapacian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2-15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2/6/2013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 b="6789"/>
          <a:stretch>
            <a:fillRect/>
          </a:stretch>
        </p:blipFill>
        <p:spPr bwMode="auto">
          <a:xfrm>
            <a:off x="304800" y="838199"/>
            <a:ext cx="3429000" cy="550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b="10526"/>
          <a:stretch>
            <a:fillRect/>
          </a:stretch>
        </p:blipFill>
        <p:spPr>
          <a:xfrm>
            <a:off x="3886200" y="3581400"/>
            <a:ext cx="4771071" cy="2590800"/>
          </a:xfrm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990600"/>
            <a:ext cx="424575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2/6/2013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05000" y="685800"/>
            <a:ext cx="1828800" cy="309563"/>
          </a:xfr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295400"/>
            <a:ext cx="26289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1828800"/>
            <a:ext cx="32099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2514600"/>
            <a:ext cx="31654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685799"/>
            <a:ext cx="2438400" cy="5774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7" cstate="print"/>
          <a:srcRect b="31839"/>
          <a:stretch>
            <a:fillRect/>
          </a:stretch>
        </p:blipFill>
        <p:spPr bwMode="auto">
          <a:xfrm>
            <a:off x="1219200" y="4953000"/>
            <a:ext cx="44386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8" cstate="print"/>
          <a:srcRect b="49971"/>
          <a:stretch>
            <a:fillRect/>
          </a:stretch>
        </p:blipFill>
        <p:spPr bwMode="auto">
          <a:xfrm>
            <a:off x="990600" y="3657600"/>
            <a:ext cx="4572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and Distance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2/6/2013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Content Placeholder 3" descr="eq3.10.tif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t="4722" b="2032"/>
          <a:stretch>
            <a:fillRect/>
          </a:stretch>
        </p:blipFill>
        <p:spPr>
          <a:xfrm>
            <a:off x="457200" y="1828800"/>
            <a:ext cx="4089644" cy="1295400"/>
          </a:xfrm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86228" y="914400"/>
            <a:ext cx="446468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Position Vector: </a:t>
            </a:r>
            <a:endParaRPr lang="en-US" sz="3200" b="1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sz="3200" b="1" dirty="0" smtClean="0">
                <a:latin typeface="+mn-lt"/>
              </a:rPr>
              <a:t>From </a:t>
            </a:r>
            <a:r>
              <a:rPr lang="en-US" sz="3200" b="1" dirty="0">
                <a:latin typeface="+mn-lt"/>
              </a:rPr>
              <a:t>origin to point P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3581400"/>
            <a:ext cx="5059411" cy="2514600"/>
            <a:chOff x="208954" y="3505200"/>
            <a:chExt cx="5059411" cy="25146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8954" y="4572000"/>
              <a:ext cx="5059411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285154" y="3505200"/>
              <a:ext cx="4030269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  <a:latin typeface="+mn-lt"/>
                </a:rPr>
                <a:t>Distance </a:t>
              </a:r>
              <a:r>
                <a:rPr lang="en-US" sz="3200" b="1" dirty="0" smtClean="0">
                  <a:solidFill>
                    <a:srgbClr val="FF0000"/>
                  </a:solidFill>
                  <a:latin typeface="+mn-lt"/>
                </a:rPr>
                <a:t>Vector:</a:t>
              </a:r>
            </a:p>
            <a:p>
              <a:r>
                <a:rPr lang="en-US" sz="3200" b="1" dirty="0" smtClean="0">
                  <a:solidFill>
                    <a:srgbClr val="000000"/>
                  </a:solidFill>
                  <a:latin typeface="+mn-lt"/>
                </a:rPr>
                <a:t>Between </a:t>
              </a:r>
              <a:r>
                <a:rPr lang="en-US" sz="3200" b="1" dirty="0">
                  <a:solidFill>
                    <a:srgbClr val="000000"/>
                  </a:solidFill>
                  <a:latin typeface="+mn-lt"/>
                </a:rPr>
                <a:t>two points</a:t>
              </a:r>
            </a:p>
          </p:txBody>
        </p:sp>
      </p:grp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 l="6997" r="6271" b="15094"/>
          <a:stretch>
            <a:fillRect/>
          </a:stretch>
        </p:blipFill>
        <p:spPr bwMode="auto">
          <a:xfrm>
            <a:off x="4759960" y="1524000"/>
            <a:ext cx="415544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2/6/2013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430338"/>
            <a:ext cx="25146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638800"/>
            <a:ext cx="437069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 b="42857"/>
          <a:stretch>
            <a:fillRect/>
          </a:stretch>
        </p:blipFill>
        <p:spPr bwMode="auto">
          <a:xfrm>
            <a:off x="381000" y="2362200"/>
            <a:ext cx="43132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3733800"/>
            <a:ext cx="20574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4516437"/>
            <a:ext cx="3195638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7" cstate="print"/>
          <a:srcRect/>
          <a:stretch>
            <a:fillRect/>
          </a:stretch>
        </p:blipFill>
        <p:spPr>
          <a:xfrm>
            <a:off x="5562600" y="1447800"/>
            <a:ext cx="2590800" cy="407987"/>
          </a:xfrm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8" cstate="print"/>
          <a:srcRect b="53532"/>
          <a:stretch>
            <a:fillRect/>
          </a:stretch>
        </p:blipFill>
        <p:spPr bwMode="auto">
          <a:xfrm>
            <a:off x="5181600" y="1922462"/>
            <a:ext cx="3124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05400" y="5427662"/>
            <a:ext cx="403860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00600" y="5808662"/>
            <a:ext cx="464820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24600" y="6113462"/>
            <a:ext cx="12192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257800" y="4056062"/>
            <a:ext cx="307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990600" y="685800"/>
            <a:ext cx="2529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3300"/>
                </a:solidFill>
              </a:rPr>
              <a:t>Dot Product</a:t>
            </a:r>
            <a:endParaRPr lang="en-US" sz="3200" b="1" dirty="0">
              <a:solidFill>
                <a:srgbClr val="FF33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46752" y="685800"/>
            <a:ext cx="3009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3300"/>
                </a:solidFill>
              </a:rPr>
              <a:t>Cross Product</a:t>
            </a:r>
            <a:endParaRPr lang="en-US" sz="3200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Cartesian</a:t>
            </a:r>
          </a:p>
          <a:p>
            <a:r>
              <a:rPr lang="en-US" dirty="0" smtClean="0"/>
              <a:t> Cylindrical </a:t>
            </a:r>
          </a:p>
          <a:p>
            <a:r>
              <a:rPr lang="en-US" dirty="0" smtClean="0"/>
              <a:t> Spherical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2/6/2013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685800"/>
            <a:ext cx="5586412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124200"/>
            <a:ext cx="3632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Differential Length, Area, and Volume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2/6/2013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 b="13208"/>
          <a:stretch>
            <a:fillRect/>
          </a:stretch>
        </p:blipFill>
        <p:spPr bwMode="auto">
          <a:xfrm>
            <a:off x="5130800" y="762000"/>
            <a:ext cx="3784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685800"/>
            <a:ext cx="3948113" cy="297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200400"/>
            <a:ext cx="3759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2/6/2013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63" y="0"/>
            <a:ext cx="874553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P 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6613</TotalTime>
  <Words>214</Words>
  <Application>Microsoft Office PowerPoint</Application>
  <PresentationFormat>On-screen Show (4:3)</PresentationFormat>
  <Paragraphs>83</Paragraphs>
  <Slides>21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DP Blue</vt:lpstr>
      <vt:lpstr>EEC 130A Introductory Electromagnetics I</vt:lpstr>
      <vt:lpstr>Example 2-15</vt:lpstr>
      <vt:lpstr>Example 2-15</vt:lpstr>
      <vt:lpstr>Vectors Analysis</vt:lpstr>
      <vt:lpstr>Position and Distance</vt:lpstr>
      <vt:lpstr>Multiplication</vt:lpstr>
      <vt:lpstr>Coordinate Systems</vt:lpstr>
      <vt:lpstr>Differential Length, Area, and Volume</vt:lpstr>
      <vt:lpstr>Slide 9</vt:lpstr>
      <vt:lpstr>Transformation Between Coordinate Systems</vt:lpstr>
      <vt:lpstr>Slide 11</vt:lpstr>
      <vt:lpstr>Gradient of A Scalar Field</vt:lpstr>
      <vt:lpstr>Directional Derivative</vt:lpstr>
      <vt:lpstr>Divergence of a Vector Field</vt:lpstr>
      <vt:lpstr>Divergence Theorem</vt:lpstr>
      <vt:lpstr>Slide 16</vt:lpstr>
      <vt:lpstr>Curl of a Vector Field</vt:lpstr>
      <vt:lpstr>Stokes’s Theorem</vt:lpstr>
      <vt:lpstr>Slide 19</vt:lpstr>
      <vt:lpstr>Laplacian Operator</vt:lpstr>
      <vt:lpstr>Quick Review</vt:lpstr>
    </vt:vector>
  </TitlesOfParts>
  <Company>Engineering Computer Network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 Metal MEMS Through-wafer Microstrip to Microstrip Transition</dc:title>
  <dc:creator>Liu, Xiaoguang</dc:creator>
  <cp:lastModifiedBy>Xiaoguang Liu</cp:lastModifiedBy>
  <cp:revision>117</cp:revision>
  <dcterms:created xsi:type="dcterms:W3CDTF">2008-06-11T02:58:06Z</dcterms:created>
  <dcterms:modified xsi:type="dcterms:W3CDTF">2013-02-06T17:40:11Z</dcterms:modified>
</cp:coreProperties>
</file>