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20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079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4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42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030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4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66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7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39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73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00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B5C2C-3FA0-4485-93AA-C5856FCDA845}" type="datetimeFigureOut">
              <a:rPr lang="en-SG" smtClean="0"/>
              <a:t>31/10/2013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9B65-DA4F-4594-87C7-C8052C698A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9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com.sg/imgres?imgurl=http://www.geocities.com/inescutcheon/servicenavy.gif&amp;imgrefurl=http://www.geocities.com/inescutcheon/FlagsMilitary.HTML&amp;h=166&amp;w=194&amp;sz=8&amp;hl=en&amp;start=118&amp;tbnid=wh49RG1wZDj1EM:&amp;tbnh=88&amp;tbnw=103&amp;prev=/images%3Fq%3DSingapore%2Bflag%26start%3D100%26ndsp%3D20%26svnum%3D10%26hl%3Den%26lr%3D%26safe%3Doff%26sa%3DN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iscschong@ntu.edu.sg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88913"/>
            <a:ext cx="8642350" cy="6335712"/>
          </a:xfrm>
        </p:spPr>
        <p:txBody>
          <a:bodyPr/>
          <a:lstStyle/>
          <a:p>
            <a:r>
              <a:rPr lang="en-US" altLang="en-US" sz="8000">
                <a:solidFill>
                  <a:srgbClr val="FF0000"/>
                </a:solidFill>
              </a:rPr>
              <a:t>GOVERNMENT AND POLITICS OF SINGAPORE</a:t>
            </a:r>
            <a:br>
              <a:rPr lang="en-US" altLang="en-US" sz="8000">
                <a:solidFill>
                  <a:srgbClr val="FF0000"/>
                </a:solidFill>
              </a:rPr>
            </a:br>
            <a:r>
              <a:rPr lang="en-US" altLang="en-US" sz="4000"/>
              <a:t>PODCAST 2</a:t>
            </a:r>
            <a:br>
              <a:rPr lang="en-US" altLang="en-US" sz="4000"/>
            </a:br>
            <a:r>
              <a:rPr lang="en-US" altLang="en-US" sz="4000">
                <a:solidFill>
                  <a:schemeClr val="accent2"/>
                </a:solidFill>
              </a:rPr>
              <a:t>JOINING THE DOTS……</a:t>
            </a:r>
            <a:endParaRPr lang="en-SG" altLang="en-US" sz="4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6875" y="350838"/>
            <a:ext cx="5245100" cy="788987"/>
          </a:xfrm>
          <a:prstGeom prst="octagon">
            <a:avLst>
              <a:gd name="adj" fmla="val 29287"/>
            </a:avLst>
          </a:prstGeom>
          <a:solidFill>
            <a:srgbClr val="660066"/>
          </a:solidFill>
          <a:ln w="762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 fontScale="90000"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Political Parties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772400" cy="4876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b="1" i="1"/>
              <a:t>Long history, with negative view as being fractious and destructive, being replaced by more positive ones, where they are viewed as being essential for the functioning of a democracy</a:t>
            </a:r>
          </a:p>
          <a:p>
            <a:pPr>
              <a:lnSpc>
                <a:spcPct val="130000"/>
              </a:lnSpc>
            </a:pPr>
            <a:r>
              <a:rPr lang="en-US" altLang="en-US" sz="2400" b="1" i="1"/>
              <a:t>A political party can refer to “an organised group of citizens who hold common views on public questions and acting as a political unit seek to obtain control of the government with a view to further the programme and policy which they profess”. </a:t>
            </a:r>
          </a:p>
        </p:txBody>
      </p:sp>
    </p:spTree>
    <p:extLst>
      <p:ext uri="{BB962C8B-B14F-4D97-AF65-F5344CB8AC3E}">
        <p14:creationId xmlns:p14="http://schemas.microsoft.com/office/powerpoint/2010/main" val="12278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 autoUpdateAnimBg="0"/>
      <p:bldP spid="819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1387"/>
          </a:xfrm>
          <a:solidFill>
            <a:srgbClr val="0000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Functions of Political Parties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93875"/>
            <a:ext cx="7772400" cy="4530725"/>
          </a:xfrm>
        </p:spPr>
        <p:txBody>
          <a:bodyPr/>
          <a:lstStyle/>
          <a:p>
            <a:r>
              <a:rPr lang="en-US" altLang="en-US" sz="2400" b="1"/>
              <a:t>Crystallise and organise public opinion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Make democracy workable by sorting issues for electorate, supply majorities for ruling parties and provide alternate teams to run governments</a:t>
            </a:r>
          </a:p>
          <a:p>
            <a:r>
              <a:rPr lang="en-US" altLang="en-US" sz="2400" b="1"/>
              <a:t>Serve as a link between the people and the representative machinery of government</a:t>
            </a:r>
          </a:p>
          <a:p>
            <a:r>
              <a:rPr lang="en-US" altLang="en-US" sz="2400" b="1"/>
              <a:t>Vehicle through which individual secure legitimate political power and exercise power</a:t>
            </a:r>
          </a:p>
          <a:p>
            <a:r>
              <a:rPr lang="en-US" altLang="en-US" sz="2400" b="1"/>
              <a:t>Educate and make people politically conscious</a:t>
            </a:r>
          </a:p>
          <a:p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24605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5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7200">
                <a:solidFill>
                  <a:srgbClr val="FF0000"/>
                </a:solidFill>
              </a:rPr>
              <a:t>Lecture 4/5</a:t>
            </a:r>
            <a:endParaRPr lang="en-SG" altLang="en-US" sz="720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PAP’s ANCHORS: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1. CIVIL SERVICE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2. TRADE UNIONS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3. MASS MEDIA</a:t>
            </a:r>
          </a:p>
          <a:p>
            <a:pPr>
              <a:lnSpc>
                <a:spcPct val="90000"/>
              </a:lnSpc>
            </a:pPr>
            <a:r>
              <a:rPr lang="en-US" altLang="en-US"/>
              <a:t>4. GRASSROOTS ORGANIZATIONS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HOW MASS ORGANIZATIONS AND OPINION MAKING BODIES ARE COOPTED AND CONTROLLED BY THE PAP?</a:t>
            </a:r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2032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87C11AFE-B083-46F9-96C4-77C8EB316527}" type="slidenum">
              <a:rPr lang="en-GB" altLang="en-US" sz="1400">
                <a:latin typeface="Times New Roman" pitchFamily="18" charset="0"/>
              </a:rPr>
              <a:pPr algn="r" eaLnBrk="0" hangingPunct="0"/>
              <a:t>13</a:t>
            </a:fld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"/>
            <a:ext cx="8763000" cy="6400800"/>
          </a:xfrm>
          <a:solidFill>
            <a:srgbClr val="FF3300"/>
          </a:solidFill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3600" b="1">
                <a:solidFill>
                  <a:srgbClr val="0000FF"/>
                </a:solidFill>
              </a:rPr>
              <a:t>  </a:t>
            </a:r>
            <a:r>
              <a:rPr lang="en-GB" altLang="en-US" sz="8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NATION BUILDING AND NATIONAL IDENTITY</a:t>
            </a:r>
            <a:endParaRPr lang="en-US" altLang="en-US" sz="8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89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270EB7E8-2F7A-4237-9C84-4B239717568F}" type="slidenum">
              <a:rPr lang="en-GB" altLang="en-US" sz="1400">
                <a:latin typeface="Times New Roman" pitchFamily="18" charset="0"/>
              </a:rPr>
              <a:pPr algn="r" eaLnBrk="0" hangingPunct="0"/>
              <a:t>14</a:t>
            </a:fld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28600"/>
            <a:ext cx="8686800" cy="12192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GB" altLang="en-US" sz="5400" b="1">
                <a:solidFill>
                  <a:srgbClr val="0000FF"/>
                </a:solidFill>
              </a:rPr>
              <a:t>NATION BUILDING AND NATIONAL IDENTITY</a:t>
            </a:r>
            <a:endParaRPr lang="en-GB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752600"/>
            <a:ext cx="9144000" cy="4876800"/>
          </a:xfrm>
          <a:solidFill>
            <a:srgbClr val="FFFF00"/>
          </a:solidFill>
        </p:spPr>
        <p:txBody>
          <a:bodyPr/>
          <a:lstStyle/>
          <a:p>
            <a:pPr marL="0" indent="0" algn="ctr">
              <a:lnSpc>
                <a:spcPct val="110000"/>
              </a:lnSpc>
              <a:buFontTx/>
              <a:buNone/>
            </a:pPr>
            <a:r>
              <a:rPr lang="en-GB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SCOPE</a:t>
            </a:r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endParaRPr lang="en-GB" altLang="en-US" sz="2400" b="1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GB" altLang="en-US" sz="2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nation building?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GB" altLang="en-US" sz="2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shapes Singapore’s nation building process?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GB" altLang="en-US" sz="2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content of National Identity?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GB" altLang="en-US" sz="2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are the problems and prospects of nation building and creation of a national identity?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GB" altLang="en-US" sz="2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a Singapore Nation in the making?</a:t>
            </a:r>
            <a:endParaRPr lang="en-GB" alt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02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6A3C49B5-8F17-4DCA-A573-0F342E519516}" type="slidenum">
              <a:rPr lang="en-GB" altLang="en-US" sz="1400">
                <a:latin typeface="Times New Roman" pitchFamily="18" charset="0"/>
              </a:rPr>
              <a:pPr algn="r" eaLnBrk="0" hangingPunct="0"/>
              <a:t>15</a:t>
            </a:fld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838200"/>
          </a:xfrm>
          <a:solidFill>
            <a:srgbClr val="CCFFCC"/>
          </a:solidFill>
        </p:spPr>
        <p:txBody>
          <a:bodyPr/>
          <a:lstStyle/>
          <a:p>
            <a:r>
              <a:rPr lang="en-US" altLang="en-US" sz="4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By Way of Conclusion</a:t>
            </a:r>
          </a:p>
        </p:txBody>
      </p:sp>
      <p:grpSp>
        <p:nvGrpSpPr>
          <p:cNvPr id="24580" name="Group 34"/>
          <p:cNvGrpSpPr>
            <a:grpSpLocks/>
          </p:cNvGrpSpPr>
          <p:nvPr/>
        </p:nvGrpSpPr>
        <p:grpSpPr bwMode="auto">
          <a:xfrm>
            <a:off x="609600" y="1447800"/>
            <a:ext cx="7467600" cy="5181600"/>
            <a:chOff x="384" y="912"/>
            <a:chExt cx="4704" cy="3264"/>
          </a:xfrm>
        </p:grpSpPr>
        <p:sp>
          <p:nvSpPr>
            <p:cNvPr id="24581" name="Oval 6"/>
            <p:cNvSpPr>
              <a:spLocks noChangeArrowheads="1"/>
            </p:cNvSpPr>
            <p:nvPr/>
          </p:nvSpPr>
          <p:spPr bwMode="auto">
            <a:xfrm>
              <a:off x="1968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4582" name="Oval 16"/>
            <p:cNvSpPr>
              <a:spLocks noChangeArrowheads="1"/>
            </p:cNvSpPr>
            <p:nvPr/>
          </p:nvSpPr>
          <p:spPr bwMode="auto">
            <a:xfrm>
              <a:off x="384" y="912"/>
              <a:ext cx="1728" cy="15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4583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912" y="1296"/>
              <a:ext cx="720" cy="81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C</a:t>
              </a:r>
            </a:p>
          </p:txBody>
        </p: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3264" y="960"/>
              <a:ext cx="1728" cy="14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4585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696" y="1248"/>
              <a:ext cx="912" cy="91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M</a:t>
              </a:r>
            </a:p>
          </p:txBody>
        </p:sp>
        <p:sp>
          <p:nvSpPr>
            <p:cNvPr id="24586" name="Oval 4"/>
            <p:cNvSpPr>
              <a:spLocks noChangeArrowheads="1"/>
            </p:cNvSpPr>
            <p:nvPr/>
          </p:nvSpPr>
          <p:spPr bwMode="auto">
            <a:xfrm>
              <a:off x="432" y="2688"/>
              <a:ext cx="1728" cy="14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4587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056" y="2976"/>
              <a:ext cx="432" cy="91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I</a:t>
              </a:r>
            </a:p>
          </p:txBody>
        </p:sp>
        <p:sp>
          <p:nvSpPr>
            <p:cNvPr id="24588" name="Oval 18"/>
            <p:cNvSpPr>
              <a:spLocks noChangeArrowheads="1"/>
            </p:cNvSpPr>
            <p:nvPr/>
          </p:nvSpPr>
          <p:spPr bwMode="auto">
            <a:xfrm>
              <a:off x="3408" y="2688"/>
              <a:ext cx="1680" cy="14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4589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3888" y="3024"/>
              <a:ext cx="720" cy="81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O</a:t>
              </a:r>
            </a:p>
          </p:txBody>
        </p:sp>
      </p:grpSp>
      <p:sp>
        <p:nvSpPr>
          <p:cNvPr id="24590" name="Oval 35"/>
          <p:cNvSpPr>
            <a:spLocks noChangeArrowheads="1"/>
          </p:cNvSpPr>
          <p:nvPr/>
        </p:nvSpPr>
        <p:spPr bwMode="auto">
          <a:xfrm>
            <a:off x="3505200" y="3048000"/>
            <a:ext cx="1524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hangingPunct="0"/>
            <a:r>
              <a:rPr lang="en-US" altLang="en-US" sz="6600">
                <a:solidFill>
                  <a:srgbClr val="FF33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4591" name="Rectangle 36"/>
          <p:cNvSpPr>
            <a:spLocks noChangeArrowheads="1"/>
          </p:cNvSpPr>
          <p:nvPr/>
        </p:nvSpPr>
        <p:spPr bwMode="auto">
          <a:xfrm>
            <a:off x="40386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hangingPunct="0"/>
            <a:r>
              <a:rPr lang="en-US" altLang="en-US" sz="4000">
                <a:solidFill>
                  <a:srgbClr val="FF33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02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3483C6E1-0426-49EC-BD6B-0BF849C35A72}" type="slidenum">
              <a:rPr lang="en-GB" altLang="en-US" sz="1400">
                <a:latin typeface="Times New Roman" pitchFamily="18" charset="0"/>
              </a:rPr>
              <a:pPr algn="r" eaLnBrk="0" hangingPunct="0"/>
              <a:t>16</a:t>
            </a:fld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762000"/>
          </a:xfrm>
          <a:solidFill>
            <a:srgbClr val="CCFFCC"/>
          </a:solidFill>
        </p:spPr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By Way of Conclusion</a:t>
            </a:r>
          </a:p>
        </p:txBody>
      </p:sp>
      <p:grpSp>
        <p:nvGrpSpPr>
          <p:cNvPr id="25604" name="Group 17"/>
          <p:cNvGrpSpPr>
            <a:grpSpLocks/>
          </p:cNvGrpSpPr>
          <p:nvPr/>
        </p:nvGrpSpPr>
        <p:grpSpPr bwMode="auto">
          <a:xfrm>
            <a:off x="1600200" y="1143000"/>
            <a:ext cx="5562600" cy="5715000"/>
            <a:chOff x="1008" y="720"/>
            <a:chExt cx="3504" cy="3600"/>
          </a:xfrm>
        </p:grpSpPr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1008" y="720"/>
              <a:ext cx="1728" cy="17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2736" y="816"/>
              <a:ext cx="1728" cy="17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2784" y="2544"/>
              <a:ext cx="1728" cy="17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1056" y="2496"/>
              <a:ext cx="1728" cy="18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5609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536" y="1200"/>
              <a:ext cx="720" cy="81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C</a:t>
              </a:r>
            </a:p>
          </p:txBody>
        </p:sp>
        <p:sp>
          <p:nvSpPr>
            <p:cNvPr id="2561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3168" y="1248"/>
              <a:ext cx="912" cy="91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M</a:t>
              </a:r>
            </a:p>
          </p:txBody>
        </p:sp>
        <p:sp>
          <p:nvSpPr>
            <p:cNvPr id="25611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728" y="2976"/>
              <a:ext cx="432" cy="91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I</a:t>
              </a:r>
            </a:p>
          </p:txBody>
        </p:sp>
        <p:sp>
          <p:nvSpPr>
            <p:cNvPr id="25612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312" y="3072"/>
              <a:ext cx="720" cy="81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O</a:t>
              </a:r>
            </a:p>
          </p:txBody>
        </p:sp>
      </p:grpSp>
      <p:sp>
        <p:nvSpPr>
          <p:cNvPr id="25613" name="Oval 18"/>
          <p:cNvSpPr>
            <a:spLocks noChangeArrowheads="1"/>
          </p:cNvSpPr>
          <p:nvPr/>
        </p:nvSpPr>
        <p:spPr bwMode="auto">
          <a:xfrm>
            <a:off x="3886200" y="3505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hangingPunct="0"/>
            <a:r>
              <a:rPr lang="en-US" altLang="en-US" sz="4800" b="1">
                <a:solidFill>
                  <a:srgbClr val="FF3300"/>
                </a:solidFill>
                <a:latin typeface="Times New Roman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736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58A7AA06-9C8A-4A5C-93EB-DAD7A9B8862C}" type="slidenum">
              <a:rPr lang="en-GB" altLang="en-US" sz="1400">
                <a:latin typeface="Times New Roman" pitchFamily="18" charset="0"/>
              </a:rPr>
              <a:pPr algn="r" eaLnBrk="0" hangingPunct="0"/>
              <a:t>17</a:t>
            </a:fld>
            <a:endParaRPr lang="en-GB" altLang="en-US" sz="1400">
              <a:latin typeface="Times New Roman" pitchFamily="18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763000" cy="1143000"/>
          </a:xfrm>
          <a:solidFill>
            <a:srgbClr val="CCFFCC"/>
          </a:solidFill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en-US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By Way of Conclusion- </a:t>
            </a:r>
            <a:r>
              <a:rPr lang="en-US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understanding and shared space among Singaporeans – that is where the Singapore nation is heading towards! Or is it?</a:t>
            </a:r>
          </a:p>
        </p:txBody>
      </p:sp>
      <p:grpSp>
        <p:nvGrpSpPr>
          <p:cNvPr id="26628" name="Group 24"/>
          <p:cNvGrpSpPr>
            <a:grpSpLocks/>
          </p:cNvGrpSpPr>
          <p:nvPr/>
        </p:nvGrpSpPr>
        <p:grpSpPr bwMode="auto">
          <a:xfrm>
            <a:off x="838200" y="1447800"/>
            <a:ext cx="7772400" cy="5410200"/>
            <a:chOff x="528" y="912"/>
            <a:chExt cx="4032" cy="3120"/>
          </a:xfrm>
        </p:grpSpPr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528" y="912"/>
              <a:ext cx="2160" cy="15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2352" y="912"/>
              <a:ext cx="2064" cy="15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528" y="2256"/>
              <a:ext cx="2160" cy="17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2400" y="2160"/>
              <a:ext cx="2160" cy="18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6633" name="Oval 10"/>
            <p:cNvSpPr>
              <a:spLocks noChangeArrowheads="1"/>
            </p:cNvSpPr>
            <p:nvPr/>
          </p:nvSpPr>
          <p:spPr bwMode="auto">
            <a:xfrm>
              <a:off x="1728" y="1728"/>
              <a:ext cx="1488" cy="12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663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104" y="1152"/>
              <a:ext cx="720" cy="81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C</a:t>
              </a:r>
            </a:p>
          </p:txBody>
        </p:sp>
        <p:sp>
          <p:nvSpPr>
            <p:cNvPr id="26635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120" y="1152"/>
              <a:ext cx="864" cy="86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M</a:t>
              </a:r>
            </a:p>
          </p:txBody>
        </p:sp>
        <p:sp>
          <p:nvSpPr>
            <p:cNvPr id="26636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248" y="2592"/>
              <a:ext cx="432" cy="91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I</a:t>
              </a:r>
            </a:p>
          </p:txBody>
        </p:sp>
        <p:sp>
          <p:nvSpPr>
            <p:cNvPr id="26637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312" y="2688"/>
              <a:ext cx="720" cy="81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SG" sz="3600" b="1" i="1" kern="10">
                  <a:gradFill rotWithShape="1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O</a:t>
              </a:r>
            </a:p>
          </p:txBody>
        </p:sp>
        <p:sp>
          <p:nvSpPr>
            <p:cNvPr id="26638" name="Line 20"/>
            <p:cNvSpPr>
              <a:spLocks noChangeShapeType="1"/>
            </p:cNvSpPr>
            <p:nvPr/>
          </p:nvSpPr>
          <p:spPr bwMode="auto">
            <a:xfrm>
              <a:off x="1632" y="187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39" name="Line 21"/>
            <p:cNvSpPr>
              <a:spLocks noChangeShapeType="1"/>
            </p:cNvSpPr>
            <p:nvPr/>
          </p:nvSpPr>
          <p:spPr bwMode="auto">
            <a:xfrm flipV="1">
              <a:off x="1632" y="24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40" name="Line 22"/>
            <p:cNvSpPr>
              <a:spLocks noChangeShapeType="1"/>
            </p:cNvSpPr>
            <p:nvPr/>
          </p:nvSpPr>
          <p:spPr bwMode="auto">
            <a:xfrm flipH="1">
              <a:off x="2688" y="192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641" name="Line 23"/>
            <p:cNvSpPr>
              <a:spLocks noChangeShapeType="1"/>
            </p:cNvSpPr>
            <p:nvPr/>
          </p:nvSpPr>
          <p:spPr bwMode="auto">
            <a:xfrm flipH="1" flipV="1">
              <a:off x="2736" y="2496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pic>
        <p:nvPicPr>
          <p:cNvPr id="26642" name="Picture 26" descr="servicenav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3" name="Oval 27"/>
          <p:cNvSpPr>
            <a:spLocks noChangeArrowheads="1"/>
          </p:cNvSpPr>
          <p:nvPr/>
        </p:nvSpPr>
        <p:spPr bwMode="auto">
          <a:xfrm>
            <a:off x="4114800" y="4114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hangingPunct="0"/>
            <a:r>
              <a:rPr lang="en-US" altLang="en-US" sz="3600" b="1">
                <a:solidFill>
                  <a:srgbClr val="FF33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6644" name="Oval 28"/>
          <p:cNvSpPr>
            <a:spLocks noChangeArrowheads="1"/>
          </p:cNvSpPr>
          <p:nvPr/>
        </p:nvSpPr>
        <p:spPr bwMode="auto">
          <a:xfrm>
            <a:off x="4114800" y="2057400"/>
            <a:ext cx="914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hangingPunct="0"/>
            <a:r>
              <a:rPr lang="en-US" altLang="en-US" sz="4000">
                <a:solidFill>
                  <a:srgbClr val="FF33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6645" name="Oval 29"/>
          <p:cNvSpPr>
            <a:spLocks noChangeArrowheads="1"/>
          </p:cNvSpPr>
          <p:nvPr/>
        </p:nvSpPr>
        <p:spPr bwMode="auto">
          <a:xfrm>
            <a:off x="4114800" y="5334000"/>
            <a:ext cx="914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hangingPunct="0"/>
            <a:r>
              <a:rPr lang="en-US" altLang="en-US" sz="4000">
                <a:solidFill>
                  <a:srgbClr val="FF3300"/>
                </a:solidFill>
                <a:latin typeface="Times New Roman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882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FF3300"/>
          </a:solidFill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endParaRPr lang="en-GB" altLang="zh-CN" sz="6600" b="1">
              <a:solidFill>
                <a:srgbClr val="FF3300"/>
              </a:solidFill>
              <a:ea typeface="SimSun" pitchFamily="2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altLang="zh-CN" sz="6600" b="1">
                <a:ea typeface="SimSun" pitchFamily="2" charset="-122"/>
              </a:rPr>
              <a:t>POLITICS OF LEADERSHIP RENEWAL/NEW BLOOD/REGENE-RATION </a:t>
            </a:r>
            <a:r>
              <a:rPr lang="en-GB" altLang="zh-CN" sz="6600" b="1">
                <a:latin typeface="Tahoma"/>
                <a:ea typeface="SimSun" pitchFamily="2" charset="-122"/>
              </a:rPr>
              <a:t>–</a:t>
            </a:r>
            <a:r>
              <a:rPr lang="en-GB" altLang="zh-CN" sz="6600" b="1">
                <a:ea typeface="SimSun" pitchFamily="2" charset="-122"/>
              </a:rPr>
              <a:t> MEANING FOR SINGAPORE POLITICS?</a:t>
            </a:r>
            <a:endParaRPr lang="en-US" altLang="en-US" sz="6600" b="1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201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685800" y="419100"/>
            <a:ext cx="7772400" cy="6019800"/>
          </a:xfrm>
          <a:prstGeom prst="octagon">
            <a:avLst>
              <a:gd name="adj" fmla="val 22231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1295400" y="914400"/>
            <a:ext cx="7010400" cy="5029200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14287"/>
              </a:avLst>
            </a:prstTxWarp>
          </a:bodyPr>
          <a:lstStyle/>
          <a:p>
            <a:pPr algn="ctr"/>
            <a:r>
              <a:rPr lang="en-SG" sz="3600" kern="10"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HISTORY OF</a:t>
            </a:r>
          </a:p>
          <a:p>
            <a:pPr algn="ctr"/>
            <a:r>
              <a:rPr lang="en-SG" sz="3600" kern="10"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 'GENERAL'</a:t>
            </a:r>
          </a:p>
          <a:p>
            <a:pPr algn="ctr"/>
            <a:r>
              <a:rPr lang="en-SG" sz="3600" kern="10"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ELECTIONS</a:t>
            </a:r>
          </a:p>
          <a:p>
            <a:pPr algn="ctr"/>
            <a:r>
              <a:rPr lang="en-SG" sz="3600" kern="10"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IN SINGAPORE</a:t>
            </a:r>
          </a:p>
        </p:txBody>
      </p:sp>
    </p:spTree>
    <p:extLst>
      <p:ext uri="{BB962C8B-B14F-4D97-AF65-F5344CB8AC3E}">
        <p14:creationId xmlns:p14="http://schemas.microsoft.com/office/powerpoint/2010/main" val="22034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/>
            </a:r>
            <a:br>
              <a:rPr lang="en-US" altLang="en-US" sz="2800" b="1">
                <a:solidFill>
                  <a:srgbClr val="FF0000"/>
                </a:solidFill>
              </a:rPr>
            </a:br>
            <a:r>
              <a:rPr lang="en-US" altLang="en-US" sz="2800" b="1">
                <a:solidFill>
                  <a:srgbClr val="FF0000"/>
                </a:solidFill>
              </a:rPr>
              <a:t>POLITICS AND GOVERNMENT IN SINGAPORE</a:t>
            </a:r>
            <a:br>
              <a:rPr lang="en-US" altLang="en-US" sz="2800" b="1">
                <a:solidFill>
                  <a:srgbClr val="FF0000"/>
                </a:solidFill>
              </a:rPr>
            </a:br>
            <a:r>
              <a:rPr lang="en-SG" altLang="en-US" sz="2800">
                <a:solidFill>
                  <a:srgbClr val="FF0000"/>
                </a:solidFill>
              </a:rPr>
              <a:t/>
            </a:r>
            <a:br>
              <a:rPr lang="en-SG" altLang="en-US" sz="2800">
                <a:solidFill>
                  <a:srgbClr val="FF0000"/>
                </a:solidFill>
              </a:rPr>
            </a:br>
            <a:endParaRPr lang="en-SG" altLang="en-US" sz="2400">
              <a:solidFill>
                <a:srgbClr val="FF0000"/>
              </a:solidFill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0" y="692150"/>
            <a:ext cx="9144000" cy="6624638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100"/>
              <a:t> </a:t>
            </a:r>
            <a:endParaRPr lang="en-SG" altLang="en-US" sz="11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1: </a:t>
            </a:r>
            <a:r>
              <a:rPr lang="en-US" altLang="en-US" sz="1400" b="1"/>
              <a:t>Introduction [13 Aug]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 b="1"/>
              <a:t>                 </a:t>
            </a:r>
            <a:r>
              <a:rPr lang="en-US" altLang="en-US" sz="1400"/>
              <a:t>What will be covered in the module? Rules of Engagement.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2: </a:t>
            </a:r>
            <a:r>
              <a:rPr lang="en-US" altLang="en-US" sz="1400" b="1"/>
              <a:t>Singapore Politics</a:t>
            </a:r>
            <a:r>
              <a:rPr lang="en-US" altLang="en-US" sz="1400"/>
              <a:t>: </a:t>
            </a:r>
            <a:r>
              <a:rPr lang="en-US" altLang="en-US" sz="1400" b="1"/>
              <a:t>Trapped in the Past [20 Aug] Class cancelled; lecture forwarded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                 British Colonialism; Politics of Malaysia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3: </a:t>
            </a:r>
            <a:r>
              <a:rPr lang="en-US" altLang="en-US" sz="1400" b="1"/>
              <a:t>Inherited and Amended Political System [27 Aug]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                 Westminster Politics and its reforms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4: </a:t>
            </a:r>
            <a:r>
              <a:rPr lang="en-US" altLang="en-US" sz="1400" b="1"/>
              <a:t>Party System and its Challenges [3 Sept]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                  Multiparty System, one-party dominance and emerging challenges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5: </a:t>
            </a:r>
            <a:r>
              <a:rPr lang="en-US" altLang="en-US" sz="1400" b="1"/>
              <a:t>Anchors of the PAP’s Dominance - Permanent or Transient? [10 &amp; 17 Sept]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                Civil Service; Labour; Grassroots Organizations; Mass Media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6: </a:t>
            </a:r>
            <a:r>
              <a:rPr lang="en-US" altLang="en-US" sz="1400" b="1"/>
              <a:t>Nation Building or Destruction [1 Oct]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                 National Identity and its challenges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7: </a:t>
            </a:r>
            <a:r>
              <a:rPr lang="en-US" altLang="en-US" sz="1400" b="1"/>
              <a:t>Changing Equation of Political Power : Electoral Politics [8 Oct]   [15 Oct Hari Raya Haji break]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                  Elections since 1948 and reasons behind PAP’s dominance and rising 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                  challenges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8 : </a:t>
            </a:r>
            <a:r>
              <a:rPr lang="en-US" altLang="en-US" sz="1400" b="1"/>
              <a:t>Challenges Facing Singapore’s Politics [29 Oct]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 b="1"/>
              <a:t>                 </a:t>
            </a:r>
            <a:r>
              <a:rPr lang="en-US" altLang="en-US" sz="1400"/>
              <a:t>The fatal and non-fatal challenges confronting Singapore politics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9 : </a:t>
            </a:r>
            <a:r>
              <a:rPr lang="en-US" altLang="en-US" sz="1400" b="1"/>
              <a:t>Conclusion - Whither Singapore Politics? [5 Nov]</a:t>
            </a:r>
            <a:endParaRPr lang="en-SG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 b="1"/>
              <a:t>                 </a:t>
            </a:r>
            <a:r>
              <a:rPr lang="en-US" altLang="en-US" sz="1400"/>
              <a:t>What will Singapore politics look like in the coming years?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Theme 10 : </a:t>
            </a:r>
            <a:r>
              <a:rPr lang="en-US" altLang="en-US" sz="1400" b="1"/>
              <a:t>Challenges Facing Singapore’s Politics [12 Nov]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400"/>
              <a:t>                 The fatal and non-fatal challenges confronting Singapore politics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1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b="1"/>
              <a:t>DIALOGUE WITH MINISTERS [WHOLE DAY EVENT] 14 SEPT 13</a:t>
            </a:r>
            <a:endParaRPr lang="en-SG" altLang="en-US" sz="2000" b="1"/>
          </a:p>
          <a:p>
            <a:pPr marL="0" indent="0">
              <a:lnSpc>
                <a:spcPct val="80000"/>
              </a:lnSpc>
              <a:buFontTx/>
              <a:buNone/>
            </a:pPr>
            <a:endParaRPr lang="en-SG" altLang="en-US" sz="2000" b="1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4000" b="1"/>
              <a:t> </a:t>
            </a:r>
            <a:endParaRPr lang="en-SG" altLang="en-US" sz="400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SG" altLang="en-US" sz="3600"/>
          </a:p>
        </p:txBody>
      </p:sp>
    </p:spTree>
    <p:extLst>
      <p:ext uri="{BB962C8B-B14F-4D97-AF65-F5344CB8AC3E}">
        <p14:creationId xmlns:p14="http://schemas.microsoft.com/office/powerpoint/2010/main" val="42321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0"/>
            <a:ext cx="5562600" cy="17526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57150" cap="flat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Electoral Standing (non-PAP)- Pre-59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838200" y="2514600"/>
          <a:ext cx="7543800" cy="3733802"/>
        </p:xfrm>
        <a:graphic>
          <a:graphicData uri="http://schemas.openxmlformats.org/drawingml/2006/table">
            <a:tbl>
              <a:tblPr/>
              <a:tblGrid>
                <a:gridCol w="1733550"/>
                <a:gridCol w="1735138"/>
                <a:gridCol w="1733550"/>
                <a:gridCol w="2341562"/>
              </a:tblGrid>
              <a:tr h="8397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611DD"/>
                          </a:solidFill>
                          <a:effectLst/>
                          <a:latin typeface="Times New Roman" pitchFamily="18" charset="0"/>
                        </a:rPr>
                        <a:t>ELECTION RESULTS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Seats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% votes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SPP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SPP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26.7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32025" y="301625"/>
            <a:ext cx="4195763" cy="838200"/>
          </a:xfrm>
          <a:solidFill>
            <a:srgbClr val="FF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altLang="en-US" sz="6000" b="1"/>
              <a:t>Meaning?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58200" cy="5029200"/>
          </a:xfrm>
          <a:solidFill>
            <a:srgbClr val="FF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220000"/>
              </a:lnSpc>
            </a:pPr>
            <a:r>
              <a:rPr lang="en-US" altLang="en-US" sz="2800" b="1">
                <a:solidFill>
                  <a:srgbClr val="0000FF"/>
                </a:solidFill>
              </a:rPr>
              <a:t>Singapore’s politics was </a:t>
            </a:r>
            <a:r>
              <a:rPr lang="en-US" altLang="en-US" sz="2800" b="1">
                <a:solidFill>
                  <a:srgbClr val="FF0000"/>
                </a:solidFill>
              </a:rPr>
              <a:t>never always</a:t>
            </a:r>
            <a:r>
              <a:rPr lang="en-US" altLang="en-US" sz="2800" b="1">
                <a:solidFill>
                  <a:srgbClr val="0000FF"/>
                </a:solidFill>
              </a:rPr>
              <a:t> dominated by the PAP.</a:t>
            </a:r>
          </a:p>
          <a:p>
            <a:pPr>
              <a:lnSpc>
                <a:spcPct val="220000"/>
              </a:lnSpc>
            </a:pPr>
            <a:r>
              <a:rPr lang="en-US" altLang="en-US" sz="2800" b="1">
                <a:solidFill>
                  <a:srgbClr val="0000FF"/>
                </a:solidFill>
              </a:rPr>
              <a:t>In fact, the PAP was once a member of the </a:t>
            </a:r>
            <a:r>
              <a:rPr lang="en-US" altLang="en-US" sz="2800" b="1">
                <a:solidFill>
                  <a:srgbClr val="FF0000"/>
                </a:solidFill>
              </a:rPr>
              <a:t>OPPOSITION </a:t>
            </a:r>
            <a:r>
              <a:rPr lang="en-US" altLang="en-US" sz="2800" b="1">
                <a:solidFill>
                  <a:srgbClr val="0000FF"/>
                </a:solidFill>
              </a:rPr>
              <a:t>(1955-59) even though it performed extremely well during this period.</a:t>
            </a:r>
          </a:p>
        </p:txBody>
      </p:sp>
    </p:spTree>
    <p:extLst>
      <p:ext uri="{BB962C8B-B14F-4D97-AF65-F5344CB8AC3E}">
        <p14:creationId xmlns:p14="http://schemas.microsoft.com/office/powerpoint/2010/main" val="41889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9463" y="301625"/>
            <a:ext cx="7666037" cy="60960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PAP’s Electoral Standing</a:t>
            </a:r>
          </a:p>
        </p:txBody>
      </p:sp>
      <p:graphicFrame>
        <p:nvGraphicFramePr>
          <p:cNvPr id="9292" name="Group 76"/>
          <p:cNvGraphicFramePr>
            <a:graphicFrameLocks noGrp="1"/>
          </p:cNvGraphicFramePr>
          <p:nvPr/>
        </p:nvGraphicFramePr>
        <p:xfrm>
          <a:off x="1181100" y="1219200"/>
          <a:ext cx="6781800" cy="5586414"/>
        </p:xfrm>
        <a:graphic>
          <a:graphicData uri="http://schemas.openxmlformats.org/drawingml/2006/table">
            <a:tbl>
              <a:tblPr/>
              <a:tblGrid>
                <a:gridCol w="1574800"/>
                <a:gridCol w="1543050"/>
                <a:gridCol w="1568450"/>
                <a:gridCol w="2095500"/>
              </a:tblGrid>
              <a:tr h="64012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611DD"/>
                          </a:solidFill>
                          <a:effectLst/>
                          <a:latin typeface="Times New Roman" pitchFamily="18" charset="0"/>
                        </a:rPr>
                        <a:t>SINGAPORE GE RESULTS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457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Party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Seats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% votes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5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1959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53.4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1963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46.4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9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1968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PAP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58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84.4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1972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69.0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1976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69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72.4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75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75.5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1984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62.9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1988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PAP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61.7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1991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59.3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1997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63.5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16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75.3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</a:rPr>
                        <a:t>66.6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60.14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6934200" cy="990600"/>
          </a:xfrm>
          <a:solidFill>
            <a:srgbClr val="FBC9FA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4000" b="1"/>
              <a:t>Meaning of the Statistics?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524000"/>
            <a:ext cx="7772400" cy="50292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en-US" sz="2400" b="1">
                <a:solidFill>
                  <a:srgbClr val="0000FF"/>
                </a:solidFill>
              </a:rPr>
              <a:t>PAP’s political hegemony has been a matter of fact, esp. since 1963.</a:t>
            </a:r>
          </a:p>
          <a:p>
            <a:pPr>
              <a:lnSpc>
                <a:spcPct val="160000"/>
              </a:lnSpc>
            </a:pPr>
            <a:r>
              <a:rPr lang="en-US" altLang="en-US" sz="2400" b="1">
                <a:solidFill>
                  <a:srgbClr val="0000FF"/>
                </a:solidFill>
              </a:rPr>
              <a:t>What accounts for this state of affairs?</a:t>
            </a:r>
          </a:p>
          <a:p>
            <a:pPr>
              <a:lnSpc>
                <a:spcPct val="160000"/>
              </a:lnSpc>
            </a:pPr>
            <a:r>
              <a:rPr lang="en-US" altLang="en-US" sz="2400" b="1">
                <a:solidFill>
                  <a:srgbClr val="0000FF"/>
                </a:solidFill>
              </a:rPr>
              <a:t>What so unique, clever and appealing about the PAP political machinery?</a:t>
            </a:r>
          </a:p>
          <a:p>
            <a:pPr>
              <a:lnSpc>
                <a:spcPct val="160000"/>
              </a:lnSpc>
            </a:pPr>
            <a:r>
              <a:rPr lang="en-US" altLang="en-US" sz="2400" b="1">
                <a:solidFill>
                  <a:srgbClr val="0000FF"/>
                </a:solidFill>
              </a:rPr>
              <a:t>Is it the party or its leaders or its programmes or simply the lack of better alternatives?</a:t>
            </a:r>
          </a:p>
        </p:txBody>
      </p:sp>
    </p:spTree>
    <p:extLst>
      <p:ext uri="{BB962C8B-B14F-4D97-AF65-F5344CB8AC3E}">
        <p14:creationId xmlns:p14="http://schemas.microsoft.com/office/powerpoint/2010/main" val="252578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13" name="Group 49"/>
          <p:cNvGraphicFramePr>
            <a:graphicFrameLocks noGrp="1"/>
          </p:cNvGraphicFramePr>
          <p:nvPr/>
        </p:nvGraphicFramePr>
        <p:xfrm>
          <a:off x="2209800" y="1371600"/>
          <a:ext cx="4648200" cy="5202311"/>
        </p:xfrm>
        <a:graphic>
          <a:graphicData uri="http://schemas.openxmlformats.org/drawingml/2006/table">
            <a:tbl>
              <a:tblPr/>
              <a:tblGrid>
                <a:gridCol w="2324100"/>
                <a:gridCol w="2324100"/>
              </a:tblGrid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611DD"/>
                          </a:solidFill>
                          <a:effectLst/>
                          <a:latin typeface="Arial" charset="0"/>
                        </a:rPr>
                        <a:t>1955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611DD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611DD"/>
                          </a:solidFill>
                          <a:effectLst/>
                          <a:latin typeface="Arial" charset="0"/>
                        </a:rPr>
                        <a:t>1959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611DD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611DD"/>
                          </a:solidFill>
                          <a:effectLst/>
                          <a:latin typeface="Arial" charset="0"/>
                        </a:rPr>
                        <a:t>1963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611DD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1968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1976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1988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1991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941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         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30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301625"/>
            <a:ext cx="7986713" cy="762000"/>
          </a:xfrm>
          <a:solidFill>
            <a:srgbClr val="FFFFFF"/>
          </a:solidFill>
          <a:ln w="57150" cap="flat">
            <a:solidFill>
              <a:schemeClr val="tx1"/>
            </a:solidFill>
            <a:prstDash val="sysDot"/>
          </a:ln>
        </p:spPr>
        <p:txBody>
          <a:bodyPr>
            <a:normAutofit fontScale="90000"/>
          </a:bodyPr>
          <a:lstStyle/>
          <a:p>
            <a:pPr>
              <a:lnSpc>
                <a:spcPct val="220000"/>
              </a:lnSpc>
              <a:defRPr/>
            </a:pPr>
            <a:endParaRPr lang="en-US" sz="54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762000" y="373063"/>
            <a:ext cx="22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1143000" y="3048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>
                <a:solidFill>
                  <a:srgbClr val="0816D0"/>
                </a:solidFill>
              </a:rPr>
              <a:t>OPPOSITION IN PARLIAMENT</a:t>
            </a:r>
          </a:p>
        </p:txBody>
      </p:sp>
    </p:spTree>
    <p:extLst>
      <p:ext uri="{BB962C8B-B14F-4D97-AF65-F5344CB8AC3E}">
        <p14:creationId xmlns:p14="http://schemas.microsoft.com/office/powerpoint/2010/main" val="40568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8600"/>
            <a:ext cx="6400800" cy="914400"/>
          </a:xfrm>
          <a:solidFill>
            <a:srgbClr val="FFFF03"/>
          </a:solidFill>
          <a:ln w="57150" cap="flat"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defRPr/>
            </a:pPr>
            <a:r>
              <a:rPr lang="en-US" sz="4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Meaning of the Figures?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b="1">
                <a:solidFill>
                  <a:srgbClr val="0000FF"/>
                </a:solidFill>
              </a:rPr>
              <a:t>Why is the Opposition marginalised?</a:t>
            </a:r>
          </a:p>
          <a:p>
            <a:pPr>
              <a:lnSpc>
                <a:spcPct val="200000"/>
              </a:lnSpc>
            </a:pPr>
            <a:r>
              <a:rPr lang="en-US" altLang="en-US" sz="2400" b="1">
                <a:solidFill>
                  <a:srgbClr val="0000FF"/>
                </a:solidFill>
              </a:rPr>
              <a:t>Why was there ZERO representation from 1968-1980?</a:t>
            </a:r>
          </a:p>
          <a:p>
            <a:pPr>
              <a:lnSpc>
                <a:spcPct val="200000"/>
              </a:lnSpc>
            </a:pPr>
            <a:r>
              <a:rPr lang="en-US" altLang="en-US" sz="2400" b="1">
                <a:solidFill>
                  <a:srgbClr val="0000FF"/>
                </a:solidFill>
              </a:rPr>
              <a:t>Why has there been a token presence since 1981?</a:t>
            </a:r>
          </a:p>
          <a:p>
            <a:pPr>
              <a:lnSpc>
                <a:spcPct val="200000"/>
              </a:lnSpc>
            </a:pPr>
            <a:r>
              <a:rPr lang="en-US" altLang="en-US" sz="2400" b="1">
                <a:solidFill>
                  <a:srgbClr val="0000FF"/>
                </a:solidFill>
              </a:rPr>
              <a:t>What is the meaning of the token presence?</a:t>
            </a:r>
          </a:p>
        </p:txBody>
      </p:sp>
    </p:spTree>
    <p:extLst>
      <p:ext uri="{BB962C8B-B14F-4D97-AF65-F5344CB8AC3E}">
        <p14:creationId xmlns:p14="http://schemas.microsoft.com/office/powerpoint/2010/main" val="8382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Has it impacted Singapore politics in anyway?</a:t>
            </a:r>
          </a:p>
          <a:p>
            <a:pPr>
              <a:lnSpc>
                <a:spcPct val="19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Is the opposition’s presence only of symbolic value?</a:t>
            </a:r>
          </a:p>
          <a:p>
            <a:pPr>
              <a:lnSpc>
                <a:spcPct val="19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 Is Opposition’s presence due to PAP’s tolerance?</a:t>
            </a:r>
          </a:p>
          <a:p>
            <a:pPr>
              <a:lnSpc>
                <a:spcPct val="19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Does the opposition has any future in Singapore politics? 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8600"/>
            <a:ext cx="6400800" cy="914400"/>
          </a:xfrm>
          <a:solidFill>
            <a:srgbClr val="FFFF03"/>
          </a:solidFill>
          <a:ln w="57150" cap="flat"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defRPr/>
            </a:pPr>
            <a:r>
              <a:rPr lang="en-US" sz="4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Meaning of the Figures?</a:t>
            </a:r>
          </a:p>
        </p:txBody>
      </p:sp>
    </p:spTree>
    <p:extLst>
      <p:ext uri="{BB962C8B-B14F-4D97-AF65-F5344CB8AC3E}">
        <p14:creationId xmlns:p14="http://schemas.microsoft.com/office/powerpoint/2010/main" val="106717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487680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sz="4800">
                <a:solidFill>
                  <a:srgbClr val="00B0F0"/>
                </a:solidFill>
              </a:rPr>
              <a:t>KEY EMERGING POLITICAL ISSUES IN SINGAPORE'S POLITICS 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z="4200">
                <a:solidFill>
                  <a:srgbClr val="FFFF00"/>
                </a:solidFill>
              </a:rPr>
              <a:t>Issues of ‘Inner Globalization’, Ethnicity, Democratization and the PAP's Future</a:t>
            </a:r>
            <a:r>
              <a:rPr lang="en-US" altLang="en-US" sz="4200">
                <a:solidFill>
                  <a:srgbClr val="C3D69B"/>
                </a:solidFill>
              </a:rPr>
              <a:t/>
            </a:r>
            <a:br>
              <a:rPr lang="en-US" altLang="en-US" sz="4200">
                <a:solidFill>
                  <a:srgbClr val="C3D69B"/>
                </a:solidFill>
              </a:rPr>
            </a:br>
            <a:r>
              <a:rPr lang="en-US" altLang="en-US" sz="4200">
                <a:solidFill>
                  <a:srgbClr val="FF0000"/>
                </a:solidFill>
              </a:rPr>
              <a:t>29 October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581400" y="5410200"/>
            <a:ext cx="5562600" cy="1447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500">
                <a:solidFill>
                  <a:srgbClr val="B3A2C7"/>
                </a:solidFill>
              </a:rPr>
              <a:t>Assoc. Prof. Alan Chong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500">
                <a:solidFill>
                  <a:srgbClr val="B3A2C7"/>
                </a:solidFill>
              </a:rPr>
              <a:t>RSIS, Nanyang Technological University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500">
                <a:solidFill>
                  <a:srgbClr val="FFFFFF"/>
                </a:solidFill>
                <a:hlinkClick r:id="rId2"/>
              </a:rPr>
              <a:t>iscschong@ntu.edu.sg</a:t>
            </a:r>
            <a:r>
              <a:rPr lang="en-US" altLang="en-US" sz="2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28B3B71-20E2-4A74-A930-83A9FB93E7AB}" type="slidenum">
              <a:rPr lang="en-US" altLang="en-US" sz="1200">
                <a:solidFill>
                  <a:srgbClr val="FFFFFF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47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EXAM BRIEF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2562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Char char="-"/>
            </a:pPr>
            <a:r>
              <a:rPr lang="en-US" altLang="en-US" sz="2800" b="1"/>
              <a:t>D-DAY – 30 NOV 2013 AFTERNOON</a:t>
            </a:r>
          </a:p>
          <a:p>
            <a:pPr marL="609600" indent="-609600">
              <a:lnSpc>
                <a:spcPct val="90000"/>
              </a:lnSpc>
              <a:buFontTx/>
              <a:buChar char="-"/>
            </a:pPr>
            <a:r>
              <a:rPr lang="en-US" altLang="en-US" sz="2800" b="1"/>
              <a:t>2-HR PAPER</a:t>
            </a:r>
          </a:p>
          <a:p>
            <a:pPr marL="609600" indent="-609600">
              <a:lnSpc>
                <a:spcPct val="90000"/>
              </a:lnSpc>
              <a:buFontTx/>
              <a:buChar char="-"/>
            </a:pPr>
            <a:r>
              <a:rPr lang="en-US" altLang="en-US" sz="2800" b="1"/>
              <a:t>3 QUESTIONS, ANSWER 2; NO COMPULSORY QUESTION</a:t>
            </a:r>
          </a:p>
          <a:p>
            <a:pPr marL="609600" indent="-609600">
              <a:lnSpc>
                <a:spcPct val="90000"/>
              </a:lnSpc>
              <a:buFontTx/>
              <a:buChar char="-"/>
            </a:pPr>
            <a:r>
              <a:rPr lang="en-US" altLang="en-US" sz="2800" b="1"/>
              <a:t>THREE INTER-RELATED THEMES: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/>
              <a:t>PAP ANCHORS AND THE ROLE OF TRADE UNIONS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/>
              <a:t>THE ISSUES, GAPS AND DISTANCE BETWEEN GOVERNMENT AND ELECTORATE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/>
              <a:t>YOUR LEARNING CURVE RESULTING FROM INTRERACTIONS WITH POLICY MAKERS AND ANALYSTS IN THIS MODULE. </a:t>
            </a:r>
            <a:endParaRPr lang="en-SG" altLang="en-US" sz="2800" b="1"/>
          </a:p>
        </p:txBody>
      </p:sp>
    </p:spTree>
    <p:extLst>
      <p:ext uri="{BB962C8B-B14F-4D97-AF65-F5344CB8AC3E}">
        <p14:creationId xmlns:p14="http://schemas.microsoft.com/office/powerpoint/2010/main" val="16795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6000">
                <a:solidFill>
                  <a:srgbClr val="FF0000"/>
                </a:solidFill>
              </a:rPr>
              <a:t>LECTURE 1</a:t>
            </a:r>
            <a:endParaRPr lang="en-SG" altLang="en-US" sz="600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WHAT OF THE PAST IS RELEVANT?</a:t>
            </a:r>
          </a:p>
          <a:p>
            <a:r>
              <a:rPr lang="en-US" altLang="en-US" sz="2800"/>
              <a:t>WHAT WAS SPORE BEFORE THE BRITISH ACQUIRED IT FROM THE SULTAN OF JOHORE?</a:t>
            </a:r>
          </a:p>
          <a:p>
            <a:r>
              <a:rPr lang="en-US" altLang="en-US" sz="2800"/>
              <a:t>WHAT DID RAFFLES AND SUBSEQUENT BRITISH RULERS DID TO MAKE SPORE PROSPEROUS?</a:t>
            </a:r>
          </a:p>
          <a:p>
            <a:r>
              <a:rPr lang="en-US" altLang="en-US" sz="2800"/>
              <a:t>WHAT IMPACT DID THE BRITISH LEAVE BEHIND AND THE EXTENT TO WHICH SPORE’S PRESENT SUCCESS AND PROSPERITY IS DUE TO THE BRITISH?</a:t>
            </a:r>
            <a:endParaRPr lang="en-SG" altLang="en-US" sz="2800"/>
          </a:p>
        </p:txBody>
      </p:sp>
    </p:spTree>
    <p:extLst>
      <p:ext uri="{BB962C8B-B14F-4D97-AF65-F5344CB8AC3E}">
        <p14:creationId xmlns:p14="http://schemas.microsoft.com/office/powerpoint/2010/main" val="39274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BRITISH LEGACY</a:t>
            </a:r>
            <a:endParaRPr lang="en-SG" altLang="en-US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POLITICAL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ECONOMIC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LINKS WITH MALAYA-MALAYSIA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DEMOGRAPHIC IMPACT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LANGUAGE POLICIES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SECURITY POLICIES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OVERCOMING JAPANESE, INDONESIAN AND COMMUNIST CHALLENGES</a:t>
            </a:r>
          </a:p>
          <a:p>
            <a:pPr>
              <a:lnSpc>
                <a:spcPct val="90000"/>
              </a:lnSpc>
            </a:pPr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8827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6000" b="1">
                <a:solidFill>
                  <a:srgbClr val="FF0000"/>
                </a:solidFill>
              </a:rPr>
              <a:t>LECTURE 2</a:t>
            </a:r>
            <a:endParaRPr lang="en-SG" altLang="en-US" sz="6000" b="1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84313"/>
            <a:ext cx="8229600" cy="5102225"/>
          </a:xfrm>
        </p:spPr>
        <p:txBody>
          <a:bodyPr/>
          <a:lstStyle/>
          <a:p>
            <a:r>
              <a:rPr lang="en-US" altLang="en-US" b="1"/>
              <a:t>INHERITED AND AMENDED POLITICAL SYSTEM</a:t>
            </a:r>
          </a:p>
          <a:p>
            <a:r>
              <a:rPr lang="en-US" altLang="en-US"/>
              <a:t>HOW THE BRITISH WESTMINSTER SYSTEM WAS ADJUSTED TO LOCAL NEEDS AND WHAT HAPPENED TO IT? HOW WOULD YOU DESCRIBE IT – ASIAN WESTMINSTER? </a:t>
            </a:r>
          </a:p>
          <a:p>
            <a:r>
              <a:rPr lang="en-US" altLang="en-US"/>
              <a:t>LEGACY OF BRITISH AND AMENDMENT TO IT?</a:t>
            </a:r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0655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82296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SINGAPORE’S POLITICAL SYSTEM AND PROCESS – A FRAMEWORK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0" y="1752600"/>
            <a:ext cx="9144000" cy="464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343400" y="14478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91000" y="59436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981200" y="25146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6553200" y="25146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3810000" y="3657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7" name="Rectangle 17"/>
          <p:cNvSpPr>
            <a:spLocks noChangeArrowheads="1"/>
          </p:cNvSpPr>
          <p:nvPr/>
        </p:nvSpPr>
        <p:spPr bwMode="auto">
          <a:xfrm>
            <a:off x="4876800" y="3657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8" name="Rectangle 18"/>
          <p:cNvSpPr>
            <a:spLocks noChangeArrowheads="1"/>
          </p:cNvSpPr>
          <p:nvPr/>
        </p:nvSpPr>
        <p:spPr bwMode="auto">
          <a:xfrm>
            <a:off x="5943600" y="3657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9" name="Rectangle 19"/>
          <p:cNvSpPr>
            <a:spLocks noChangeArrowheads="1"/>
          </p:cNvSpPr>
          <p:nvPr/>
        </p:nvSpPr>
        <p:spPr bwMode="auto">
          <a:xfrm>
            <a:off x="7010400" y="3657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0" name="Rectangle 20"/>
          <p:cNvSpPr>
            <a:spLocks noChangeArrowheads="1"/>
          </p:cNvSpPr>
          <p:nvPr/>
        </p:nvSpPr>
        <p:spPr bwMode="auto">
          <a:xfrm>
            <a:off x="8077200" y="3657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1" name="Rectangle 21"/>
          <p:cNvSpPr>
            <a:spLocks noChangeArrowheads="1"/>
          </p:cNvSpPr>
          <p:nvPr/>
        </p:nvSpPr>
        <p:spPr bwMode="auto">
          <a:xfrm>
            <a:off x="2743200" y="3657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NMP</a:t>
            </a:r>
          </a:p>
        </p:txBody>
      </p:sp>
      <p:sp>
        <p:nvSpPr>
          <p:cNvPr id="7182" name="Rectangle 22"/>
          <p:cNvSpPr>
            <a:spLocks noChangeArrowheads="1"/>
          </p:cNvSpPr>
          <p:nvPr/>
        </p:nvSpPr>
        <p:spPr bwMode="auto">
          <a:xfrm>
            <a:off x="1676400" y="3657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3" name="Rectangle 23"/>
          <p:cNvSpPr>
            <a:spLocks noChangeArrowheads="1"/>
          </p:cNvSpPr>
          <p:nvPr/>
        </p:nvSpPr>
        <p:spPr bwMode="auto">
          <a:xfrm>
            <a:off x="609600" y="3657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4" name="Rectangle 24"/>
          <p:cNvSpPr>
            <a:spLocks noChangeArrowheads="1"/>
          </p:cNvSpPr>
          <p:nvPr/>
        </p:nvSpPr>
        <p:spPr bwMode="auto">
          <a:xfrm>
            <a:off x="4191000" y="46482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85" name="Line 26"/>
          <p:cNvSpPr>
            <a:spLocks noChangeShapeType="1"/>
          </p:cNvSpPr>
          <p:nvPr/>
        </p:nvSpPr>
        <p:spPr bwMode="auto">
          <a:xfrm>
            <a:off x="4876800" y="2286000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86" name="Line 27"/>
          <p:cNvSpPr>
            <a:spLocks noChangeShapeType="1"/>
          </p:cNvSpPr>
          <p:nvPr/>
        </p:nvSpPr>
        <p:spPr bwMode="auto">
          <a:xfrm flipH="1">
            <a:off x="1143000" y="2743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87" name="Line 28"/>
          <p:cNvSpPr>
            <a:spLocks noChangeShapeType="1"/>
          </p:cNvSpPr>
          <p:nvPr/>
        </p:nvSpPr>
        <p:spPr bwMode="auto">
          <a:xfrm>
            <a:off x="22098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88" name="Line 29"/>
          <p:cNvSpPr>
            <a:spLocks noChangeShapeType="1"/>
          </p:cNvSpPr>
          <p:nvPr/>
        </p:nvSpPr>
        <p:spPr bwMode="auto">
          <a:xfrm>
            <a:off x="29718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89" name="Line 30"/>
          <p:cNvSpPr>
            <a:spLocks noChangeShapeType="1"/>
          </p:cNvSpPr>
          <p:nvPr/>
        </p:nvSpPr>
        <p:spPr bwMode="auto">
          <a:xfrm>
            <a:off x="3352800" y="2743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90" name="Line 31"/>
          <p:cNvSpPr>
            <a:spLocks noChangeShapeType="1"/>
          </p:cNvSpPr>
          <p:nvPr/>
        </p:nvSpPr>
        <p:spPr bwMode="auto">
          <a:xfrm flipH="1">
            <a:off x="53340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91" name="Line 32"/>
          <p:cNvSpPr>
            <a:spLocks noChangeShapeType="1"/>
          </p:cNvSpPr>
          <p:nvPr/>
        </p:nvSpPr>
        <p:spPr bwMode="auto">
          <a:xfrm flipH="1">
            <a:off x="6477000" y="3352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92" name="Line 33"/>
          <p:cNvSpPr>
            <a:spLocks noChangeShapeType="1"/>
          </p:cNvSpPr>
          <p:nvPr/>
        </p:nvSpPr>
        <p:spPr bwMode="auto">
          <a:xfrm>
            <a:off x="7391400" y="3352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93" name="Line 34"/>
          <p:cNvSpPr>
            <a:spLocks noChangeShapeType="1"/>
          </p:cNvSpPr>
          <p:nvPr/>
        </p:nvSpPr>
        <p:spPr bwMode="auto">
          <a:xfrm>
            <a:off x="79248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94" name="Rectangle 35"/>
          <p:cNvSpPr>
            <a:spLocks noChangeArrowheads="1"/>
          </p:cNvSpPr>
          <p:nvPr/>
        </p:nvSpPr>
        <p:spPr bwMode="auto">
          <a:xfrm>
            <a:off x="6781800" y="4267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95" name="Line 36"/>
          <p:cNvSpPr>
            <a:spLocks noChangeShapeType="1"/>
          </p:cNvSpPr>
          <p:nvPr/>
        </p:nvSpPr>
        <p:spPr bwMode="auto">
          <a:xfrm>
            <a:off x="70104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96" name="Line 37"/>
          <p:cNvSpPr>
            <a:spLocks noChangeShapeType="1"/>
          </p:cNvSpPr>
          <p:nvPr/>
        </p:nvSpPr>
        <p:spPr bwMode="auto">
          <a:xfrm>
            <a:off x="4876800" y="419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97" name="Line 39"/>
          <p:cNvSpPr>
            <a:spLocks noChangeShapeType="1"/>
          </p:cNvSpPr>
          <p:nvPr/>
        </p:nvSpPr>
        <p:spPr bwMode="auto">
          <a:xfrm>
            <a:off x="4876800" y="548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98" name="Line 40"/>
          <p:cNvSpPr>
            <a:spLocks noChangeShapeType="1"/>
          </p:cNvSpPr>
          <p:nvPr/>
        </p:nvSpPr>
        <p:spPr bwMode="auto">
          <a:xfrm flipH="1" flipV="1">
            <a:off x="3200400" y="4495800"/>
            <a:ext cx="838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99" name="Line 41"/>
          <p:cNvSpPr>
            <a:spLocks noChangeShapeType="1"/>
          </p:cNvSpPr>
          <p:nvPr/>
        </p:nvSpPr>
        <p:spPr bwMode="auto">
          <a:xfrm flipV="1">
            <a:off x="5562600" y="4495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200" name="Text Box 42"/>
          <p:cNvSpPr txBox="1">
            <a:spLocks noChangeArrowheads="1"/>
          </p:cNvSpPr>
          <p:nvPr/>
        </p:nvSpPr>
        <p:spPr bwMode="auto">
          <a:xfrm>
            <a:off x="4419600" y="1600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INPUTS</a:t>
            </a:r>
          </a:p>
        </p:txBody>
      </p:sp>
      <p:sp>
        <p:nvSpPr>
          <p:cNvPr id="7201" name="Text Box 43"/>
          <p:cNvSpPr txBox="1">
            <a:spLocks noChangeArrowheads="1"/>
          </p:cNvSpPr>
          <p:nvPr/>
        </p:nvSpPr>
        <p:spPr bwMode="auto">
          <a:xfrm>
            <a:off x="2057400" y="2667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MPs</a:t>
            </a:r>
          </a:p>
        </p:txBody>
      </p:sp>
      <p:sp>
        <p:nvSpPr>
          <p:cNvPr id="7202" name="Text Box 44"/>
          <p:cNvSpPr txBox="1">
            <a:spLocks noChangeArrowheads="1"/>
          </p:cNvSpPr>
          <p:nvPr/>
        </p:nvSpPr>
        <p:spPr bwMode="auto">
          <a:xfrm>
            <a:off x="6705600" y="259080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KEY INSTNS</a:t>
            </a:r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4343400" y="4800600"/>
            <a:ext cx="9906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b="1">
                <a:cs typeface="+mn-cs"/>
              </a:rPr>
              <a:t>GOVT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(Cabinet)</a:t>
            </a:r>
          </a:p>
        </p:txBody>
      </p:sp>
      <p:sp>
        <p:nvSpPr>
          <p:cNvPr id="7204" name="Text Box 46"/>
          <p:cNvSpPr txBox="1">
            <a:spLocks noChangeArrowheads="1"/>
          </p:cNvSpPr>
          <p:nvPr/>
        </p:nvSpPr>
        <p:spPr bwMode="auto">
          <a:xfrm>
            <a:off x="4267200" y="6172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OUTPUTS</a:t>
            </a:r>
          </a:p>
        </p:txBody>
      </p:sp>
      <p:sp>
        <p:nvSpPr>
          <p:cNvPr id="7205" name="Text Box 47"/>
          <p:cNvSpPr txBox="1">
            <a:spLocks noChangeArrowheads="1"/>
          </p:cNvSpPr>
          <p:nvPr/>
        </p:nvSpPr>
        <p:spPr bwMode="auto">
          <a:xfrm>
            <a:off x="685800" y="1676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ENVIRONMENT</a:t>
            </a:r>
          </a:p>
        </p:txBody>
      </p:sp>
      <p:sp>
        <p:nvSpPr>
          <p:cNvPr id="7206" name="Text Box 49"/>
          <p:cNvSpPr txBox="1">
            <a:spLocks noChangeArrowheads="1"/>
          </p:cNvSpPr>
          <p:nvPr/>
        </p:nvSpPr>
        <p:spPr bwMode="auto">
          <a:xfrm>
            <a:off x="685800" y="36718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PAP</a:t>
            </a:r>
          </a:p>
        </p:txBody>
      </p:sp>
      <p:sp>
        <p:nvSpPr>
          <p:cNvPr id="7207" name="Text Box 50"/>
          <p:cNvSpPr txBox="1">
            <a:spLocks noChangeArrowheads="1"/>
          </p:cNvSpPr>
          <p:nvPr/>
        </p:nvSpPr>
        <p:spPr bwMode="auto">
          <a:xfrm>
            <a:off x="1828800" y="3657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OPP</a:t>
            </a:r>
          </a:p>
        </p:txBody>
      </p:sp>
      <p:sp>
        <p:nvSpPr>
          <p:cNvPr id="7208" name="Text Box 52"/>
          <p:cNvSpPr txBox="1">
            <a:spLocks noChangeArrowheads="1"/>
          </p:cNvSpPr>
          <p:nvPr/>
        </p:nvSpPr>
        <p:spPr bwMode="auto">
          <a:xfrm>
            <a:off x="3810000" y="36718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NCMP</a:t>
            </a:r>
          </a:p>
        </p:txBody>
      </p:sp>
      <p:sp>
        <p:nvSpPr>
          <p:cNvPr id="7209" name="Text Box 53"/>
          <p:cNvSpPr txBox="1">
            <a:spLocks noChangeArrowheads="1"/>
          </p:cNvSpPr>
          <p:nvPr/>
        </p:nvSpPr>
        <p:spPr bwMode="auto">
          <a:xfrm>
            <a:off x="5105400" y="3671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TU</a:t>
            </a:r>
          </a:p>
        </p:txBody>
      </p:sp>
      <p:sp>
        <p:nvSpPr>
          <p:cNvPr id="7210" name="Text Box 54"/>
          <p:cNvSpPr txBox="1">
            <a:spLocks noChangeArrowheads="1"/>
          </p:cNvSpPr>
          <p:nvPr/>
        </p:nvSpPr>
        <p:spPr bwMode="auto">
          <a:xfrm>
            <a:off x="5867400" y="37020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/>
              <a:t>M MEDIA</a:t>
            </a:r>
          </a:p>
        </p:txBody>
      </p:sp>
      <p:sp>
        <p:nvSpPr>
          <p:cNvPr id="7211" name="Text Box 55"/>
          <p:cNvSpPr txBox="1">
            <a:spLocks noChangeArrowheads="1"/>
          </p:cNvSpPr>
          <p:nvPr/>
        </p:nvSpPr>
        <p:spPr bwMode="auto">
          <a:xfrm>
            <a:off x="7162800" y="3671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GROs</a:t>
            </a:r>
          </a:p>
        </p:txBody>
      </p:sp>
      <p:sp>
        <p:nvSpPr>
          <p:cNvPr id="7212" name="Text Box 56"/>
          <p:cNvSpPr txBox="1">
            <a:spLocks noChangeArrowheads="1"/>
          </p:cNvSpPr>
          <p:nvPr/>
        </p:nvSpPr>
        <p:spPr bwMode="auto">
          <a:xfrm>
            <a:off x="8229600" y="36718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CS</a:t>
            </a:r>
          </a:p>
        </p:txBody>
      </p:sp>
      <p:sp>
        <p:nvSpPr>
          <p:cNvPr id="7213" name="Text Box 57"/>
          <p:cNvSpPr txBox="1">
            <a:spLocks noChangeArrowheads="1"/>
          </p:cNvSpPr>
          <p:nvPr/>
        </p:nvSpPr>
        <p:spPr bwMode="auto">
          <a:xfrm>
            <a:off x="6629400" y="4267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  BURCY</a:t>
            </a:r>
          </a:p>
        </p:txBody>
      </p:sp>
      <p:sp>
        <p:nvSpPr>
          <p:cNvPr id="7214" name="Text Box 58"/>
          <p:cNvSpPr txBox="1">
            <a:spLocks noChangeArrowheads="1"/>
          </p:cNvSpPr>
          <p:nvPr/>
        </p:nvSpPr>
        <p:spPr bwMode="auto">
          <a:xfrm>
            <a:off x="6705600" y="17526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ENVIRONMENT</a:t>
            </a:r>
          </a:p>
        </p:txBody>
      </p:sp>
      <p:sp>
        <p:nvSpPr>
          <p:cNvPr id="7215" name="Oval 59"/>
          <p:cNvSpPr>
            <a:spLocks noChangeArrowheads="1"/>
          </p:cNvSpPr>
          <p:nvPr/>
        </p:nvSpPr>
        <p:spPr bwMode="auto">
          <a:xfrm>
            <a:off x="990600" y="4419600"/>
            <a:ext cx="2514600" cy="1219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Where and What is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The Role of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Public Opinion?</a:t>
            </a:r>
          </a:p>
        </p:txBody>
      </p:sp>
    </p:spTree>
    <p:extLst>
      <p:ext uri="{BB962C8B-B14F-4D97-AF65-F5344CB8AC3E}">
        <p14:creationId xmlns:p14="http://schemas.microsoft.com/office/powerpoint/2010/main" val="25556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274638"/>
            <a:ext cx="8928100" cy="1143000"/>
          </a:xfrm>
        </p:spPr>
        <p:txBody>
          <a:bodyPr>
            <a:noAutofit/>
          </a:bodyPr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EP – a controversial innovation?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3820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/>
              <a:t>Can a EP ‘really’ carry out his stated duties? Are the duties and responsibilities of an EP realistic?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Has what been stated about the ‘role ‘ of the EP changed expectations about the EP – strengthened or weakened the office?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400" b="1"/>
              <a:t>EP bill introduced in 1991 but operationalised only in August 1993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400" b="1"/>
              <a:t>4 EPs since : Wee Kim Wee, Ong Teng Cheong S.R. Nathan and Tony Tan. 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000" b="1">
                <a:solidFill>
                  <a:srgbClr val="FF0000"/>
                </a:solidFill>
              </a:rPr>
              <a:t>What happened during the 4</a:t>
            </a:r>
            <a:r>
              <a:rPr lang="en-US" altLang="en-US" sz="2000" b="1" baseline="30000">
                <a:solidFill>
                  <a:srgbClr val="FF0000"/>
                </a:solidFill>
              </a:rPr>
              <a:t>th</a:t>
            </a:r>
            <a:r>
              <a:rPr lang="en-US" altLang="en-US" sz="2000" b="1">
                <a:solidFill>
                  <a:srgbClr val="FF0000"/>
                </a:solidFill>
              </a:rPr>
              <a:t> EP elections and why? Is what happened on </a:t>
            </a:r>
            <a:r>
              <a:rPr lang="en-US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27 August 2011 </a:t>
            </a:r>
            <a:r>
              <a:rPr lang="en-US" altLang="en-US" sz="2000" b="1">
                <a:solidFill>
                  <a:srgbClr val="FF0000"/>
                </a:solidFill>
              </a:rPr>
              <a:t>likely to characterize the new  politics of the EP or was it only a rare abnormal</a:t>
            </a:r>
            <a:r>
              <a:rPr lang="en-US" altLang="en-US" sz="2400" b="1">
                <a:solidFill>
                  <a:srgbClr val="FF0000"/>
                </a:solidFill>
              </a:rPr>
              <a:t> development?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b="1">
                <a:solidFill>
                  <a:srgbClr val="0000FF"/>
                </a:solidFill>
              </a:rPr>
              <a:t>What can you say about the Presidential Elections 2 years ago today?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   </a:t>
            </a:r>
            <a:endParaRPr lang="en-US" altLang="en-US" sz="2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6600" b="1"/>
              <a:t>LECTURE 3</a:t>
            </a:r>
            <a:endParaRPr lang="en-SG" altLang="en-US" sz="6600" b="1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POLITICAL PARTIES</a:t>
            </a:r>
          </a:p>
          <a:p>
            <a:r>
              <a:rPr lang="en-US" altLang="en-US"/>
              <a:t>FOR LONG, THE PAP DOMINATED THE POLITICAL SCENE ALMOST UNCHALLENGED; STILL DOMINATES IT BUT BEING CHALLENGED; THE OPPOSITION STILL GOT A LONG WAY TO GO TO CHALLENGE THE PAP BUT THE SITUATION IS CHANGING.</a:t>
            </a:r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7526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Why study political parties?</a:t>
            </a:r>
            <a:endParaRPr lang="en-SG" altLang="en-US" b="1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077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 political system, they are the one with the legitimate power;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Manifest the level of democracy in a society;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Explains nature and viability of political hegemony, or political weaknesses;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Why the PAP has been so powerful; why there is a view that it is declining somewhat; why the Opposition has been weak, and why there is a revival in its fortunes;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Reflects political culture, values, norm, ethos, liberties and changing rules of engagement.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SG" altLang="en-US" sz="2800"/>
          </a:p>
        </p:txBody>
      </p:sp>
    </p:spTree>
    <p:extLst>
      <p:ext uri="{BB962C8B-B14F-4D97-AF65-F5344CB8AC3E}">
        <p14:creationId xmlns:p14="http://schemas.microsoft.com/office/powerpoint/2010/main" val="1310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Microsoft Office PowerPoint</Application>
  <PresentationFormat>On-screen Show (4:3)</PresentationFormat>
  <Paragraphs>279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GOVERNMENT AND POLITICS OF SINGAPORE PODCAST 2 JOINING THE DOTS……</vt:lpstr>
      <vt:lpstr> POLITICS AND GOVERNMENT IN SINGAPORE  </vt:lpstr>
      <vt:lpstr>LECTURE 1</vt:lpstr>
      <vt:lpstr>BRITISH LEGACY</vt:lpstr>
      <vt:lpstr>LECTURE 2</vt:lpstr>
      <vt:lpstr>SINGAPORE’S POLITICAL SYSTEM AND PROCESS – A FRAMEWORK</vt:lpstr>
      <vt:lpstr>EP – a controversial innovation?</vt:lpstr>
      <vt:lpstr>LECTURE 3</vt:lpstr>
      <vt:lpstr>Why study political parties?</vt:lpstr>
      <vt:lpstr>Political Parties</vt:lpstr>
      <vt:lpstr>Functions of Political Parties</vt:lpstr>
      <vt:lpstr>Lecture 4/5</vt:lpstr>
      <vt:lpstr>PowerPoint Presentation</vt:lpstr>
      <vt:lpstr>NATION BUILDING AND NATIONAL IDENTITY</vt:lpstr>
      <vt:lpstr>By Way of Conclusion</vt:lpstr>
      <vt:lpstr>By Way of Conclusion</vt:lpstr>
      <vt:lpstr>By Way of Conclusion- increasing understanding and shared space among Singaporeans – that is where the Singapore nation is heading towards! Or is it?</vt:lpstr>
      <vt:lpstr>PowerPoint Presentation</vt:lpstr>
      <vt:lpstr>PowerPoint Presentation</vt:lpstr>
      <vt:lpstr>Electoral Standing (non-PAP)- Pre-59</vt:lpstr>
      <vt:lpstr>Meaning?</vt:lpstr>
      <vt:lpstr>PAP’s Electoral Standing</vt:lpstr>
      <vt:lpstr>Meaning of the Statistics?</vt:lpstr>
      <vt:lpstr>PowerPoint Presentation</vt:lpstr>
      <vt:lpstr>Meaning of the Figures?</vt:lpstr>
      <vt:lpstr>Meaning of the Figures?</vt:lpstr>
      <vt:lpstr>KEY EMERGING POLITICAL ISSUES IN SINGAPORE'S POLITICS  Issues of ‘Inner Globalization’, Ethnicity, Democratization and the PAP's Future 29 October 2013</vt:lpstr>
      <vt:lpstr>EXAM 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AND POLITICS OF SINGAPORE PODCAST 2 JOINING THE DOTS……</dc:title>
  <dc:creator>Singh, Bilveer</dc:creator>
  <cp:lastModifiedBy>Singh, Bilveer</cp:lastModifiedBy>
  <cp:revision>1</cp:revision>
  <dcterms:created xsi:type="dcterms:W3CDTF">2013-10-31T03:08:16Z</dcterms:created>
  <dcterms:modified xsi:type="dcterms:W3CDTF">2013-10-31T03:09:12Z</dcterms:modified>
</cp:coreProperties>
</file>