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9.xml" ContentType="application/vnd.openxmlformats-officedocument.presentationml.tags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37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35.xml" ContentType="application/vnd.openxmlformats-officedocument.presentationml.tags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300" r:id="rId10"/>
    <p:sldId id="301" r:id="rId11"/>
    <p:sldId id="302" r:id="rId12"/>
    <p:sldId id="275" r:id="rId13"/>
    <p:sldId id="276" r:id="rId14"/>
    <p:sldId id="267" r:id="rId15"/>
    <p:sldId id="277" r:id="rId16"/>
    <p:sldId id="278" r:id="rId17"/>
    <p:sldId id="299" r:id="rId18"/>
    <p:sldId id="295" r:id="rId19"/>
    <p:sldId id="296" r:id="rId20"/>
    <p:sldId id="279" r:id="rId21"/>
    <p:sldId id="297" r:id="rId22"/>
    <p:sldId id="269" r:id="rId23"/>
    <p:sldId id="271" r:id="rId24"/>
    <p:sldId id="282" r:id="rId25"/>
    <p:sldId id="274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68" r:id="rId34"/>
    <p:sldId id="298" r:id="rId35"/>
    <p:sldId id="290" r:id="rId36"/>
    <p:sldId id="289" r:id="rId37"/>
    <p:sldId id="292" r:id="rId38"/>
    <p:sldId id="291" r:id="rId39"/>
    <p:sldId id="293" r:id="rId40"/>
  </p:sldIdLst>
  <p:sldSz cx="9144000" cy="6858000" type="screen4x3"/>
  <p:notesSz cx="7315200" cy="96012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6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D9D01-8975-46B1-9669-BAB44A7B9EE8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7DFE4-FA77-4C78-A693-2DB47BAC4F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DFE4-FA77-4C78-A693-2DB47BAC4FA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hyperlink" Target="http://app.sdn.s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438400"/>
            <a:ext cx="3313355" cy="197223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</a:t>
            </a:r>
            <a:r>
              <a:rPr lang="en-US" dirty="0" smtClean="0"/>
              <a:t>ax</a:t>
            </a:r>
            <a:br>
              <a:rPr lang="en-US" dirty="0" smtClean="0"/>
            </a:br>
            <a:r>
              <a:rPr lang="en-US" b="1" dirty="0" smtClean="0"/>
              <a:t>C</a:t>
            </a:r>
            <a:r>
              <a:rPr lang="en-US" dirty="0" smtClean="0"/>
              <a:t>ardinality </a:t>
            </a:r>
            <a:r>
              <a:rPr lang="en-US" b="1" dirty="0" smtClean="0"/>
              <a:t>B</a:t>
            </a:r>
            <a:r>
              <a:rPr lang="en-US" dirty="0" smtClean="0"/>
              <a:t>ipartite </a:t>
            </a:r>
            <a:r>
              <a:rPr lang="en-US" b="1" dirty="0" smtClean="0"/>
              <a:t>M</a:t>
            </a:r>
            <a:r>
              <a:rPr lang="en-US" dirty="0" smtClean="0"/>
              <a:t>atching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370120"/>
          </a:xfrm>
        </p:spPr>
        <p:txBody>
          <a:bodyPr>
            <a:normAutofit/>
          </a:bodyPr>
          <a:lstStyle/>
          <a:p>
            <a:r>
              <a:rPr lang="en-SG" dirty="0" smtClean="0"/>
              <a:t>Peter </a:t>
            </a:r>
            <a:r>
              <a:rPr lang="en-SG" dirty="0" err="1" smtClean="0"/>
              <a:t>Phandi</a:t>
            </a:r>
            <a:endParaRPr lang="en-SG" dirty="0" smtClean="0"/>
          </a:p>
          <a:p>
            <a:r>
              <a:rPr lang="en-SG" dirty="0" smtClean="0"/>
              <a:t>(FYP Project, 2012/13)</a:t>
            </a:r>
          </a:p>
          <a:p>
            <a:r>
              <a:rPr lang="en-US" dirty="0" smtClean="0"/>
              <a:t>Verified &amp; Presented by</a:t>
            </a:r>
          </a:p>
          <a:p>
            <a:r>
              <a:rPr lang="en-US" dirty="0" smtClean="0"/>
              <a:t>Dr Steven </a:t>
            </a:r>
            <a:r>
              <a:rPr lang="en-US" dirty="0" err="1" smtClean="0"/>
              <a:t>Halim</a:t>
            </a:r>
            <a:endParaRPr lang="en-SG" dirty="0"/>
          </a:p>
        </p:txBody>
      </p:sp>
      <p:pic>
        <p:nvPicPr>
          <p:cNvPr id="32770" name="Picture 2" descr="Peter Phand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3505200"/>
            <a:ext cx="1103586" cy="1200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226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SG" b="1" dirty="0" smtClean="0"/>
              <a:t>Male</a:t>
            </a:r>
            <a:r>
              <a:rPr lang="en-SG" dirty="0" smtClean="0"/>
              <a:t> students</a:t>
            </a:r>
            <a:br>
              <a:rPr lang="en-SG" dirty="0" smtClean="0"/>
            </a:br>
            <a:r>
              <a:rPr lang="en-SG" dirty="0" smtClean="0"/>
              <a:t>I want to marry at age</a:t>
            </a:r>
            <a:endParaRPr lang="en-SG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/>
        </p:nvGraphicFramePr>
        <p:xfrm>
          <a:off x="4508500" y="1651000"/>
          <a:ext cx="4572000" cy="5143500"/>
        </p:xfrm>
        <a:graphic>
          <a:graphicData uri="http://schemas.openxmlformats.org/presentationml/2006/ole">
            <p:oleObj spid="_x0000_s2050" name="Chart" r:id="rId6" imgW="4571907" imgH="5143562" progId="MSGraph.Chart.8">
              <p:embed followColorScheme="full"/>
            </p:oleObj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4114800" cy="4114800"/>
          </a:xfrm>
        </p:spPr>
        <p:txBody>
          <a:bodyPr>
            <a:noAutofit/>
          </a:bodyPr>
          <a:lstStyle/>
          <a:p>
            <a:pPr marL="525780" indent="-457200">
              <a:buFont typeface="Wingdings 2" pitchFamily="18" charset="2"/>
              <a:buAutoNum type="arabicPeriod"/>
            </a:pPr>
            <a:r>
              <a:rPr lang="en-US" sz="2800" dirty="0" smtClean="0"/>
              <a:t>&gt; 30 years old</a:t>
            </a:r>
          </a:p>
          <a:p>
            <a:pPr marL="525780" indent="-457200">
              <a:buFont typeface="Wingdings 2" pitchFamily="18" charset="2"/>
              <a:buAutoNum type="arabicPeriod"/>
            </a:pPr>
            <a:r>
              <a:rPr lang="en-US" sz="2800" dirty="0" smtClean="0"/>
              <a:t>30 years old</a:t>
            </a:r>
          </a:p>
          <a:p>
            <a:pPr marL="525780" indent="-457200">
              <a:buFont typeface="Wingdings 2" pitchFamily="18" charset="2"/>
              <a:buAutoNum type="arabicPeriod"/>
            </a:pPr>
            <a:r>
              <a:rPr lang="en-US" sz="2800" dirty="0" smtClean="0"/>
              <a:t>29</a:t>
            </a:r>
          </a:p>
          <a:p>
            <a:pPr marL="525780" indent="-457200">
              <a:buFont typeface="Wingdings 2" pitchFamily="18" charset="2"/>
              <a:buAutoNum type="arabicPeriod"/>
            </a:pPr>
            <a:r>
              <a:rPr lang="en-US" sz="2800" dirty="0" smtClean="0"/>
              <a:t>28</a:t>
            </a:r>
          </a:p>
          <a:p>
            <a:pPr marL="525780" indent="-457200">
              <a:buFont typeface="Wingdings 2" pitchFamily="18" charset="2"/>
              <a:buAutoNum type="arabicPeriod"/>
            </a:pPr>
            <a:r>
              <a:rPr lang="en-US" sz="2800" dirty="0" smtClean="0"/>
              <a:t>27</a:t>
            </a:r>
          </a:p>
          <a:p>
            <a:pPr marL="525780" indent="-457200">
              <a:buFont typeface="Wingdings 2" pitchFamily="18" charset="2"/>
              <a:buAutoNum type="arabicPeriod"/>
            </a:pPr>
            <a:r>
              <a:rPr lang="en-US" sz="2800" dirty="0" smtClean="0"/>
              <a:t>26</a:t>
            </a:r>
          </a:p>
          <a:p>
            <a:pPr marL="525780" indent="-457200">
              <a:buFont typeface="Wingdings 2" pitchFamily="18" charset="2"/>
              <a:buAutoNum type="arabicPeriod"/>
            </a:pPr>
            <a:r>
              <a:rPr lang="en-US" sz="2800" dirty="0" smtClean="0"/>
              <a:t>&lt;25 years old</a:t>
            </a:r>
          </a:p>
          <a:p>
            <a:pPr marL="525780" indent="-457200">
              <a:buFont typeface="Wingdings 2" pitchFamily="18" charset="2"/>
              <a:buAutoNum type="arabicPeriod"/>
            </a:pPr>
            <a:r>
              <a:rPr lang="en-US" sz="2800" dirty="0" smtClean="0"/>
              <a:t>I will stay single</a:t>
            </a:r>
            <a:endParaRPr lang="en-SG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5334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Consider a noble task of helping Singapore ailing birth rate by starting a family!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SG" b="1" dirty="0" smtClean="0"/>
              <a:t>Female</a:t>
            </a:r>
            <a:r>
              <a:rPr lang="en-SG" dirty="0" smtClean="0"/>
              <a:t> students</a:t>
            </a:r>
            <a:br>
              <a:rPr lang="en-SG" dirty="0" smtClean="0"/>
            </a:br>
            <a:r>
              <a:rPr lang="en-SG" dirty="0" smtClean="0"/>
              <a:t>I want to marry at age</a:t>
            </a:r>
            <a:endParaRPr lang="en-SG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/>
        </p:nvGraphicFramePr>
        <p:xfrm>
          <a:off x="4508500" y="1651000"/>
          <a:ext cx="4572000" cy="5143500"/>
        </p:xfrm>
        <a:graphic>
          <a:graphicData uri="http://schemas.openxmlformats.org/presentationml/2006/ole">
            <p:oleObj spid="_x0000_s3074" name="Chart" r:id="rId6" imgW="4571907" imgH="5143562" progId="MSGraph.Chart.8">
              <p:embed followColorScheme="full"/>
            </p:oleObj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4114800" cy="4114800"/>
          </a:xfrm>
        </p:spPr>
        <p:txBody>
          <a:bodyPr>
            <a:noAutofit/>
          </a:bodyPr>
          <a:lstStyle/>
          <a:p>
            <a:pPr marL="525780" indent="-457200">
              <a:buFont typeface="Wingdings 2" pitchFamily="18" charset="2"/>
              <a:buAutoNum type="arabicPeriod"/>
            </a:pPr>
            <a:r>
              <a:rPr lang="en-US" sz="2800" dirty="0" smtClean="0"/>
              <a:t>&gt; 30 years old</a:t>
            </a:r>
          </a:p>
          <a:p>
            <a:pPr marL="525780" indent="-457200">
              <a:buFont typeface="Wingdings 2" pitchFamily="18" charset="2"/>
              <a:buAutoNum type="arabicPeriod"/>
            </a:pPr>
            <a:r>
              <a:rPr lang="en-US" sz="2800" dirty="0" smtClean="0"/>
              <a:t>30 years old</a:t>
            </a:r>
          </a:p>
          <a:p>
            <a:pPr marL="525780" indent="-457200">
              <a:buFont typeface="Wingdings 2" pitchFamily="18" charset="2"/>
              <a:buAutoNum type="arabicPeriod"/>
            </a:pPr>
            <a:r>
              <a:rPr lang="en-US" sz="2800" dirty="0" smtClean="0"/>
              <a:t>29</a:t>
            </a:r>
          </a:p>
          <a:p>
            <a:pPr marL="525780" indent="-457200">
              <a:buFont typeface="Wingdings 2" pitchFamily="18" charset="2"/>
              <a:buAutoNum type="arabicPeriod"/>
            </a:pPr>
            <a:r>
              <a:rPr lang="en-US" sz="2800" dirty="0" smtClean="0"/>
              <a:t>28</a:t>
            </a:r>
          </a:p>
          <a:p>
            <a:pPr marL="525780" indent="-457200">
              <a:buFont typeface="Wingdings 2" pitchFamily="18" charset="2"/>
              <a:buAutoNum type="arabicPeriod"/>
            </a:pPr>
            <a:r>
              <a:rPr lang="en-US" sz="2800" dirty="0" smtClean="0"/>
              <a:t>27</a:t>
            </a:r>
          </a:p>
          <a:p>
            <a:pPr marL="525780" indent="-457200">
              <a:buFont typeface="Wingdings 2" pitchFamily="18" charset="2"/>
              <a:buAutoNum type="arabicPeriod"/>
            </a:pPr>
            <a:r>
              <a:rPr lang="en-US" sz="2800" dirty="0" smtClean="0"/>
              <a:t>26</a:t>
            </a:r>
          </a:p>
          <a:p>
            <a:pPr marL="525780" indent="-457200">
              <a:buFont typeface="Wingdings 2" pitchFamily="18" charset="2"/>
              <a:buAutoNum type="arabicPeriod"/>
            </a:pPr>
            <a:r>
              <a:rPr lang="en-US" sz="2800" dirty="0" smtClean="0"/>
              <a:t>&lt;25 years old</a:t>
            </a:r>
          </a:p>
          <a:p>
            <a:pPr marL="525780" indent="-457200">
              <a:buFont typeface="Wingdings 2" pitchFamily="18" charset="2"/>
              <a:buAutoNum type="arabicPeriod"/>
            </a:pPr>
            <a:r>
              <a:rPr lang="en-US" sz="2800" dirty="0" smtClean="0"/>
              <a:t>I will stay single</a:t>
            </a:r>
            <a:endParaRPr lang="en-SG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5334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Consider a noble task of helping Singapore ailing birth rate by starting a family!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42" y="2268645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395186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77" y="2274554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031" y="34290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>
            <a:stCxn id="1026" idx="3"/>
            <a:endCxn id="1027" idx="1"/>
          </p:cNvCxnSpPr>
          <p:nvPr/>
        </p:nvCxnSpPr>
        <p:spPr>
          <a:xfrm>
            <a:off x="3428642" y="2732060"/>
            <a:ext cx="2010535" cy="40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7" idx="1"/>
          </p:cNvCxnSpPr>
          <p:nvPr/>
        </p:nvCxnSpPr>
        <p:spPr>
          <a:xfrm>
            <a:off x="3454400" y="3858601"/>
            <a:ext cx="1982631" cy="319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026" idx="3"/>
            <a:endCxn id="7" idx="1"/>
          </p:cNvCxnSpPr>
          <p:nvPr/>
        </p:nvCxnSpPr>
        <p:spPr>
          <a:xfrm>
            <a:off x="3428642" y="2732060"/>
            <a:ext cx="2008389" cy="11584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5800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09800" y="2514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3733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9800" y="4876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2438400"/>
            <a:ext cx="6383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3048000"/>
            <a:ext cx="6383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3657600"/>
            <a:ext cx="6383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6477000" y="2514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77000" y="3745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728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1, Solution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42" y="2268645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395186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77" y="2274554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031" y="34290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4607719"/>
            <a:ext cx="934802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>
            <a:stCxn id="1026" idx="3"/>
            <a:endCxn id="1027" idx="1"/>
          </p:cNvCxnSpPr>
          <p:nvPr/>
        </p:nvCxnSpPr>
        <p:spPr>
          <a:xfrm>
            <a:off x="3428642" y="2732060"/>
            <a:ext cx="2010535" cy="40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7" idx="1"/>
          </p:cNvCxnSpPr>
          <p:nvPr/>
        </p:nvCxnSpPr>
        <p:spPr>
          <a:xfrm>
            <a:off x="3454400" y="3858601"/>
            <a:ext cx="1982631" cy="3193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026" idx="3"/>
            <a:endCxn id="7" idx="1"/>
          </p:cNvCxnSpPr>
          <p:nvPr/>
        </p:nvCxnSpPr>
        <p:spPr>
          <a:xfrm>
            <a:off x="3428642" y="2732060"/>
            <a:ext cx="2008389" cy="11584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09800" y="2514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9800" y="3733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4876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2438400"/>
            <a:ext cx="6383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3657600"/>
            <a:ext cx="6383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477000" y="2514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7000" y="3745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728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Introducing:</a:t>
            </a:r>
            <a:br>
              <a:rPr lang="en-US" dirty="0" smtClean="0"/>
            </a:br>
            <a:r>
              <a:rPr lang="en-US" b="1" dirty="0" smtClean="0"/>
              <a:t>Augmenting Path Algorithm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90908" cy="3848548"/>
          </a:xfrm>
        </p:spPr>
        <p:txBody>
          <a:bodyPr>
            <a:normAutofit/>
          </a:bodyPr>
          <a:lstStyle/>
          <a:p>
            <a:r>
              <a:rPr lang="en-US" dirty="0" smtClean="0"/>
              <a:t>This algorithm finds augmenting paths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b="1" dirty="0" smtClean="0"/>
              <a:t>“modified DFS” </a:t>
            </a:r>
            <a:r>
              <a:rPr lang="en-US" dirty="0" smtClean="0"/>
              <a:t>and flips it until there is</a:t>
            </a:r>
            <a:br>
              <a:rPr lang="en-US" dirty="0" smtClean="0"/>
            </a:br>
            <a:r>
              <a:rPr lang="en-US" i="1" dirty="0" smtClean="0"/>
              <a:t>no more</a:t>
            </a:r>
            <a:r>
              <a:rPr lang="en-US" dirty="0" smtClean="0"/>
              <a:t> augmenting path in the graph</a:t>
            </a:r>
          </a:p>
          <a:p>
            <a:pPr lvl="1"/>
            <a:r>
              <a:rPr lang="en-US" sz="2000" dirty="0" smtClean="0"/>
              <a:t>Then, the matching is maximal (Berge’s Lemma, 1959)</a:t>
            </a:r>
          </a:p>
          <a:p>
            <a:r>
              <a:rPr lang="en-US" dirty="0" smtClean="0"/>
              <a:t>To do this, we use a new 1D array called ‘owner’ where </a:t>
            </a:r>
            <a:r>
              <a:rPr lang="en-US" b="1" dirty="0" smtClean="0"/>
              <a:t>owner[j] = </a:t>
            </a:r>
            <a:r>
              <a:rPr lang="en-US" b="1" dirty="0" err="1" smtClean="0"/>
              <a:t>i</a:t>
            </a:r>
            <a:r>
              <a:rPr lang="en-US" dirty="0" smtClean="0"/>
              <a:t> means that</a:t>
            </a:r>
            <a:br>
              <a:rPr lang="en-US" dirty="0" smtClean="0"/>
            </a:br>
            <a:r>
              <a:rPr lang="en-US" dirty="0" smtClean="0"/>
              <a:t>there is a matching between</a:t>
            </a:r>
            <a:br>
              <a:rPr lang="en-US" dirty="0" smtClean="0"/>
            </a:br>
            <a:r>
              <a:rPr lang="en-US" dirty="0" smtClean="0"/>
              <a:t>vertex </a:t>
            </a:r>
            <a:r>
              <a:rPr lang="en-US" b="1" dirty="0" err="1" smtClean="0"/>
              <a:t>i</a:t>
            </a:r>
            <a:r>
              <a:rPr lang="en-US" dirty="0" smtClean="0"/>
              <a:t> on the left and vertex </a:t>
            </a:r>
            <a:r>
              <a:rPr lang="en-US" b="1" dirty="0" smtClean="0"/>
              <a:t>j</a:t>
            </a:r>
            <a:r>
              <a:rPr lang="en-US" dirty="0" smtClean="0"/>
              <a:t> on the right</a:t>
            </a:r>
          </a:p>
          <a:p>
            <a:pPr lvl="1"/>
            <a:r>
              <a:rPr lang="en-US" dirty="0" smtClean="0"/>
              <a:t>Initially, </a:t>
            </a:r>
            <a:r>
              <a:rPr lang="en-US" b="1" dirty="0" smtClean="0"/>
              <a:t>owner[j] = -1</a:t>
            </a:r>
            <a:r>
              <a:rPr lang="en-US" dirty="0" smtClean="0"/>
              <a:t> for all vertex </a:t>
            </a:r>
            <a:r>
              <a:rPr lang="en-US" b="1" dirty="0" smtClean="0"/>
              <a:t>j</a:t>
            </a:r>
            <a:r>
              <a:rPr lang="en-US" dirty="0" smtClean="0"/>
              <a:t> on the right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2125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S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42" y="3657600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428642" y="2732060"/>
            <a:ext cx="2010535" cy="40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3"/>
          </p:cNvCxnSpPr>
          <p:nvPr/>
        </p:nvCxnSpPr>
        <p:spPr>
          <a:xfrm>
            <a:off x="3428642" y="4121015"/>
            <a:ext cx="1982631" cy="319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3"/>
            <a:endCxn id="9" idx="1"/>
          </p:cNvCxnSpPr>
          <p:nvPr/>
        </p:nvCxnSpPr>
        <p:spPr>
          <a:xfrm flipV="1">
            <a:off x="3428642" y="2736088"/>
            <a:ext cx="2010535" cy="13849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031" y="34290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77" y="2274554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42" y="2268645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>
            <a:stCxn id="10" idx="3"/>
          </p:cNvCxnSpPr>
          <p:nvPr/>
        </p:nvCxnSpPr>
        <p:spPr>
          <a:xfrm>
            <a:off x="3428642" y="2732060"/>
            <a:ext cx="2056489" cy="25352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006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09800" y="2514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3897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3733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3, owner[3] = 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7000" y="51170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4, owner[4] = -1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77000" y="2514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 owner[2] = -1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2438400"/>
            <a:ext cx="6383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3886200"/>
            <a:ext cx="6383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3200400"/>
            <a:ext cx="6383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4495800"/>
            <a:ext cx="6383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3183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2, Solution</a:t>
            </a:r>
            <a:endParaRPr lang="en-S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42" y="3657600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428642" y="2732060"/>
            <a:ext cx="2010535" cy="40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3"/>
          </p:cNvCxnSpPr>
          <p:nvPr/>
        </p:nvCxnSpPr>
        <p:spPr>
          <a:xfrm>
            <a:off x="3428642" y="4121015"/>
            <a:ext cx="1982631" cy="3193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3"/>
            <a:endCxn id="9" idx="1"/>
          </p:cNvCxnSpPr>
          <p:nvPr/>
        </p:nvCxnSpPr>
        <p:spPr>
          <a:xfrm flipV="1">
            <a:off x="3428642" y="2736088"/>
            <a:ext cx="2010535" cy="13849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031" y="34290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77" y="2274554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42" y="2268645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131" y="4800600"/>
            <a:ext cx="885618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>
            <a:stCxn id="10" idx="3"/>
            <a:endCxn id="2050" idx="1"/>
          </p:cNvCxnSpPr>
          <p:nvPr/>
        </p:nvCxnSpPr>
        <p:spPr>
          <a:xfrm>
            <a:off x="3428642" y="2732060"/>
            <a:ext cx="2056489" cy="25352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09800" y="2514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9800" y="3897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0" y="3733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3, </a:t>
            </a:r>
            <a:r>
              <a:rPr lang="en-US" b="1" u="sng" dirty="0" smtClean="0">
                <a:solidFill>
                  <a:srgbClr val="FF0000"/>
                </a:solidFill>
              </a:rPr>
              <a:t>owner[3] =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51170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4, owner[4] = 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7000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 </a:t>
            </a:r>
            <a:r>
              <a:rPr lang="en-US" b="1" u="sng" dirty="0" smtClean="0">
                <a:solidFill>
                  <a:srgbClr val="FF0000"/>
                </a:solidFill>
              </a:rPr>
              <a:t>owner[2] = 0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2438400"/>
            <a:ext cx="6383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3886200"/>
            <a:ext cx="6383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3183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Observation 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can see, the maximum cardinality of bipartite matching will be at most </a:t>
            </a:r>
            <a:r>
              <a:rPr lang="en-US" i="1" dirty="0" smtClean="0"/>
              <a:t>min(number of male, number of female) </a:t>
            </a:r>
            <a:r>
              <a:rPr lang="en-US" dirty="0" smtClean="0"/>
              <a:t>or min(|X|, |Y|) where X and Y are the size of the left and right set, respectively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74223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S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42" y="3505200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428642" y="2732060"/>
            <a:ext cx="2010535" cy="40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031" y="34290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77" y="2274554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42" y="2268645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>
            <a:stCxn id="10" idx="3"/>
          </p:cNvCxnSpPr>
          <p:nvPr/>
        </p:nvCxnSpPr>
        <p:spPr>
          <a:xfrm>
            <a:off x="3428642" y="2732060"/>
            <a:ext cx="2056489" cy="25352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006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09800" y="2514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3810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3733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4, owner[4] = 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7000" y="51170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5, owner[5] = -1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77000" y="2514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3, owner[3] = -1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2438400"/>
            <a:ext cx="6383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3886200"/>
            <a:ext cx="6383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Connector 22"/>
          <p:cNvCxnSpPr>
            <a:stCxn id="10" idx="3"/>
            <a:endCxn id="8" idx="1"/>
          </p:cNvCxnSpPr>
          <p:nvPr/>
        </p:nvCxnSpPr>
        <p:spPr>
          <a:xfrm>
            <a:off x="3428642" y="2732060"/>
            <a:ext cx="2008389" cy="11584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3200400"/>
            <a:ext cx="6383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42" y="4800600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209800" y="5117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33800" y="5867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1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31837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S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42" y="3505200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428642" y="2732060"/>
            <a:ext cx="2010535" cy="40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031" y="34290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77" y="2274554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42" y="2268645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>
            <a:stCxn id="26" idx="3"/>
            <a:endCxn id="9" idx="1"/>
          </p:cNvCxnSpPr>
          <p:nvPr/>
        </p:nvCxnSpPr>
        <p:spPr>
          <a:xfrm flipV="1">
            <a:off x="3428642" y="2736088"/>
            <a:ext cx="2010535" cy="25279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006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09800" y="2514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3810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3733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4, owner[4] = 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7000" y="51170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5, owner[5] = -1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77000" y="2514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3, owner[3] = -1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2438400"/>
            <a:ext cx="6383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3733800"/>
            <a:ext cx="6383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Connector 22"/>
          <p:cNvCxnSpPr>
            <a:stCxn id="4" idx="3"/>
            <a:endCxn id="9" idx="1"/>
          </p:cNvCxnSpPr>
          <p:nvPr/>
        </p:nvCxnSpPr>
        <p:spPr>
          <a:xfrm flipV="1">
            <a:off x="3428642" y="2736088"/>
            <a:ext cx="2010535" cy="12325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3048000"/>
            <a:ext cx="6383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42" y="4800600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209800" y="5117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33800" y="5867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1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31837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Matching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A matching in a graph is a set of edges</a:t>
            </a:r>
            <a:r>
              <a:rPr lang="en-SG" dirty="0" smtClean="0"/>
              <a:t>,</a:t>
            </a:r>
            <a:br>
              <a:rPr lang="en-SG" dirty="0" smtClean="0"/>
            </a:br>
            <a:r>
              <a:rPr lang="en-SG" dirty="0" smtClean="0"/>
              <a:t>no </a:t>
            </a:r>
            <a:r>
              <a:rPr lang="en-SG" dirty="0"/>
              <a:t>two of which meet at a common vertex</a:t>
            </a:r>
            <a:r>
              <a:rPr lang="en-SG" dirty="0" smtClean="0"/>
              <a:t>.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Thus</a:t>
            </a:r>
          </a:p>
          <a:p>
            <a:pPr marL="0" indent="0">
              <a:buNone/>
            </a:pPr>
            <a:r>
              <a:rPr lang="en-US" dirty="0" smtClean="0"/>
              <a:t>a.                         b.                     c.</a:t>
            </a:r>
          </a:p>
          <a:p>
            <a:pPr marL="0" indent="0">
              <a:buNone/>
            </a:pPr>
            <a:r>
              <a:rPr lang="en-US" dirty="0" smtClean="0"/>
              <a:t>are </a:t>
            </a:r>
            <a:r>
              <a:rPr lang="en-US" dirty="0" err="1" smtClean="0"/>
              <a:t>matchings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red thick edge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</a:t>
            </a:r>
          </a:p>
          <a:p>
            <a:pPr marL="0" indent="0">
              <a:buNone/>
            </a:pPr>
            <a:r>
              <a:rPr lang="en-US" dirty="0" smtClean="0"/>
              <a:t>is not since there is an overlapping vertex</a:t>
            </a:r>
            <a:endParaRPr lang="en-SG" dirty="0"/>
          </a:p>
        </p:txBody>
      </p:sp>
      <p:sp>
        <p:nvSpPr>
          <p:cNvPr id="4" name="Oval 3"/>
          <p:cNvSpPr/>
          <p:nvPr/>
        </p:nvSpPr>
        <p:spPr>
          <a:xfrm>
            <a:off x="2057400" y="4076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/>
          <p:cNvSpPr/>
          <p:nvPr/>
        </p:nvSpPr>
        <p:spPr>
          <a:xfrm>
            <a:off x="4038600" y="400962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/>
          <p:cNvSpPr/>
          <p:nvPr/>
        </p:nvSpPr>
        <p:spPr>
          <a:xfrm>
            <a:off x="4953000" y="4000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/>
          <p:cNvSpPr/>
          <p:nvPr/>
        </p:nvSpPr>
        <p:spPr>
          <a:xfrm>
            <a:off x="7010400" y="4343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/>
          <p:cNvSpPr/>
          <p:nvPr/>
        </p:nvSpPr>
        <p:spPr>
          <a:xfrm>
            <a:off x="7010400" y="3619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6248400" y="400962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7772400" y="400962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Connector 11"/>
          <p:cNvCxnSpPr>
            <a:stCxn id="5" idx="6"/>
            <a:endCxn id="6" idx="2"/>
          </p:cNvCxnSpPr>
          <p:nvPr/>
        </p:nvCxnSpPr>
        <p:spPr>
          <a:xfrm flipV="1">
            <a:off x="4267200" y="4114800"/>
            <a:ext cx="685800" cy="91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6"/>
          </p:cNvCxnSpPr>
          <p:nvPr/>
        </p:nvCxnSpPr>
        <p:spPr>
          <a:xfrm flipV="1">
            <a:off x="6477000" y="3814622"/>
            <a:ext cx="566878" cy="3093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10" idx="1"/>
          </p:cNvCxnSpPr>
          <p:nvPr/>
        </p:nvCxnSpPr>
        <p:spPr>
          <a:xfrm>
            <a:off x="7205522" y="3814622"/>
            <a:ext cx="600356" cy="22847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7" idx="2"/>
          </p:cNvCxnSpPr>
          <p:nvPr/>
        </p:nvCxnSpPr>
        <p:spPr>
          <a:xfrm>
            <a:off x="6443522" y="4204745"/>
            <a:ext cx="566878" cy="2529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10" idx="3"/>
          </p:cNvCxnSpPr>
          <p:nvPr/>
        </p:nvCxnSpPr>
        <p:spPr>
          <a:xfrm flipV="1">
            <a:off x="7239000" y="4204745"/>
            <a:ext cx="566878" cy="2529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  <a:endCxn id="7" idx="0"/>
          </p:cNvCxnSpPr>
          <p:nvPr/>
        </p:nvCxnSpPr>
        <p:spPr>
          <a:xfrm>
            <a:off x="7124700" y="3848100"/>
            <a:ext cx="0" cy="495300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057400" y="5334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/>
          <p:cNvSpPr/>
          <p:nvPr/>
        </p:nvSpPr>
        <p:spPr>
          <a:xfrm>
            <a:off x="3048000" y="5334000"/>
            <a:ext cx="228600" cy="228600"/>
          </a:xfrm>
          <a:prstGeom prst="ellipse">
            <a:avLst/>
          </a:prstGeom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/>
          <p:cNvSpPr/>
          <p:nvPr/>
        </p:nvSpPr>
        <p:spPr>
          <a:xfrm>
            <a:off x="4000500" y="5334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" name="Straight Connector 28"/>
          <p:cNvCxnSpPr>
            <a:stCxn id="25" idx="6"/>
            <a:endCxn id="26" idx="2"/>
          </p:cNvCxnSpPr>
          <p:nvPr/>
        </p:nvCxnSpPr>
        <p:spPr>
          <a:xfrm>
            <a:off x="2286000" y="5448300"/>
            <a:ext cx="76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76600" y="5448300"/>
            <a:ext cx="76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="" xmlns:p14="http://schemas.microsoft.com/office/powerpoint/2010/main" val="40160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 animBg="1"/>
      <p:bldP spid="26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Observation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more </a:t>
            </a:r>
            <a:r>
              <a:rPr lang="en-US" dirty="0" err="1" smtClean="0"/>
              <a:t>matchings</a:t>
            </a:r>
            <a:r>
              <a:rPr lang="en-US" dirty="0" smtClean="0"/>
              <a:t>, we need to have more edges in the bipartite graph…</a:t>
            </a:r>
          </a:p>
          <a:p>
            <a:pPr lvl="1"/>
            <a:r>
              <a:rPr lang="en-US" dirty="0" smtClean="0"/>
              <a:t>i.e. You guys must widen your </a:t>
            </a:r>
            <a:r>
              <a:rPr lang="en-US" dirty="0" smtClean="0"/>
              <a:t>options…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similarly with the </a:t>
            </a:r>
            <a:r>
              <a:rPr lang="en-US" dirty="0" smtClean="0"/>
              <a:t>gals, be more open…</a:t>
            </a:r>
            <a:endParaRPr lang="en-US" i="1" dirty="0" smtClean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74223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MCBM…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MCBM problem using a modification of an existing algorithm taught in class: DFS from Lecture 05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We will use DFS to find augmenting paths</a:t>
            </a:r>
          </a:p>
          <a:p>
            <a:r>
              <a:rPr lang="en-US" dirty="0" smtClean="0"/>
              <a:t>We can check the existence of an augmenting path by starting from each vertex on the left set one by one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-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DFS(</a:t>
            </a:r>
            <a:r>
              <a:rPr lang="en-US" dirty="0" err="1" smtClean="0"/>
              <a:t>int</a:t>
            </a:r>
            <a:r>
              <a:rPr lang="en-US" dirty="0" smtClean="0"/>
              <a:t> u)</a:t>
            </a:r>
          </a:p>
          <a:p>
            <a:pPr>
              <a:buNone/>
            </a:pPr>
            <a:r>
              <a:rPr lang="en-US" dirty="0" smtClean="0"/>
              <a:t>  visited[u] = true</a:t>
            </a:r>
          </a:p>
          <a:p>
            <a:pPr>
              <a:buNone/>
            </a:pPr>
            <a:r>
              <a:rPr lang="en-US" dirty="0" smtClean="0"/>
              <a:t>  for each vertex v adjacent to u</a:t>
            </a:r>
          </a:p>
          <a:p>
            <a:pPr>
              <a:buNone/>
            </a:pPr>
            <a:r>
              <a:rPr lang="en-US" dirty="0" smtClean="0"/>
              <a:t>    if not visited[v]</a:t>
            </a:r>
          </a:p>
          <a:p>
            <a:pPr>
              <a:buNone/>
            </a:pPr>
            <a:r>
              <a:rPr lang="en-US" dirty="0" smtClean="0"/>
              <a:t>      DFS(v)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of Writing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DFS2(</a:t>
            </a:r>
            <a:r>
              <a:rPr lang="en-US" dirty="0" err="1" smtClean="0"/>
              <a:t>int</a:t>
            </a:r>
            <a:r>
              <a:rPr lang="en-US" dirty="0" smtClean="0"/>
              <a:t> u)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if visited[u]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return;</a:t>
            </a:r>
          </a:p>
          <a:p>
            <a:pPr>
              <a:buNone/>
            </a:pPr>
            <a:r>
              <a:rPr lang="en-US" dirty="0" smtClean="0"/>
              <a:t>  visited[u] = true</a:t>
            </a:r>
          </a:p>
          <a:p>
            <a:pPr>
              <a:buNone/>
            </a:pPr>
            <a:r>
              <a:rPr lang="en-US" dirty="0" smtClean="0"/>
              <a:t>  for each vertex v adjacent to u</a:t>
            </a:r>
          </a:p>
          <a:p>
            <a:pPr>
              <a:buNone/>
            </a:pPr>
            <a:r>
              <a:rPr lang="en-US" dirty="0" smtClean="0"/>
              <a:t>    DFS2(v)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6231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DFS that returns 0 (or 1, 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 DFS3(</a:t>
            </a:r>
            <a:r>
              <a:rPr lang="en-US" dirty="0" err="1" smtClean="0"/>
              <a:t>int</a:t>
            </a:r>
            <a:r>
              <a:rPr lang="en-US" dirty="0" smtClean="0"/>
              <a:t> u)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if visited[u]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return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en-US" dirty="0" smtClean="0"/>
              <a:t>  visited[u] = true</a:t>
            </a:r>
          </a:p>
          <a:p>
            <a:pPr>
              <a:buNone/>
            </a:pPr>
            <a:r>
              <a:rPr lang="en-US" dirty="0" smtClean="0"/>
              <a:t>  for each vertex v adjacent to u</a:t>
            </a:r>
          </a:p>
          <a:p>
            <a:pPr>
              <a:buNone/>
            </a:pPr>
            <a:r>
              <a:rPr lang="en-US" dirty="0" smtClean="0"/>
              <a:t>    DFS3(v)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return 0;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DFS at left side only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DFS4(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left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if visited[</a:t>
            </a:r>
            <a:r>
              <a:rPr lang="en-US" b="1" dirty="0" smtClean="0">
                <a:solidFill>
                  <a:srgbClr val="FF0000"/>
                </a:solidFill>
              </a:rPr>
              <a:t>left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return 0;</a:t>
            </a:r>
          </a:p>
          <a:p>
            <a:pPr>
              <a:buNone/>
            </a:pPr>
            <a:r>
              <a:rPr lang="en-US" dirty="0" smtClean="0"/>
              <a:t>  visited[</a:t>
            </a:r>
            <a:r>
              <a:rPr lang="en-US" b="1" dirty="0" smtClean="0">
                <a:solidFill>
                  <a:srgbClr val="FF0000"/>
                </a:solidFill>
              </a:rPr>
              <a:t>left</a:t>
            </a:r>
            <a:r>
              <a:rPr lang="en-US" dirty="0" smtClean="0"/>
              <a:t>] = true</a:t>
            </a:r>
          </a:p>
          <a:p>
            <a:pPr>
              <a:buNone/>
            </a:pPr>
            <a:r>
              <a:rPr lang="en-US" dirty="0" smtClean="0"/>
              <a:t>  for each vertex </a:t>
            </a:r>
            <a:r>
              <a:rPr lang="en-US" b="1" dirty="0" smtClean="0">
                <a:solidFill>
                  <a:srgbClr val="FF0000"/>
                </a:solidFill>
              </a:rPr>
              <a:t>right</a:t>
            </a:r>
            <a:r>
              <a:rPr lang="en-US" dirty="0" smtClean="0"/>
              <a:t> adjacent to </a:t>
            </a:r>
            <a:r>
              <a:rPr lang="en-US" b="1" dirty="0" smtClean="0">
                <a:solidFill>
                  <a:srgbClr val="FF0000"/>
                </a:solidFill>
              </a:rPr>
              <a:t>left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if owner[right] == -1 </a:t>
            </a:r>
            <a:r>
              <a:rPr lang="en-US" b="1" dirty="0" smtClean="0">
                <a:solidFill>
                  <a:srgbClr val="00B0F0"/>
                </a:solidFill>
              </a:rPr>
              <a:t>or … // TBA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owner[right] = left;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return 1; // found one matching</a:t>
            </a:r>
          </a:p>
          <a:p>
            <a:pPr>
              <a:buNone/>
            </a:pPr>
            <a:r>
              <a:rPr lang="en-US" dirty="0" smtClean="0"/>
              <a:t>  return 0;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5:</a:t>
            </a:r>
            <a:br>
              <a:rPr lang="en-US" dirty="0" smtClean="0"/>
            </a:br>
            <a:r>
              <a:rPr lang="en-US" dirty="0" smtClean="0"/>
              <a:t>DFS4(0) tries edge 0-2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42" y="2268645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395186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290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860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>
            <a:stCxn id="1026" idx="3"/>
            <a:endCxn id="1027" idx="1"/>
          </p:cNvCxnSpPr>
          <p:nvPr/>
        </p:nvCxnSpPr>
        <p:spPr>
          <a:xfrm>
            <a:off x="3428642" y="2732060"/>
            <a:ext cx="1981558" cy="11584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7" idx="1"/>
          </p:cNvCxnSpPr>
          <p:nvPr/>
        </p:nvCxnSpPr>
        <p:spPr>
          <a:xfrm flipV="1">
            <a:off x="3454400" y="2747534"/>
            <a:ext cx="1955800" cy="11110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026" idx="3"/>
            <a:endCxn id="7" idx="1"/>
          </p:cNvCxnSpPr>
          <p:nvPr/>
        </p:nvCxnSpPr>
        <p:spPr>
          <a:xfrm>
            <a:off x="3428642" y="2732060"/>
            <a:ext cx="1981558" cy="15474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9800" y="2514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3733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2514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 owner[2] = 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7000" y="3657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3, owner[3] = -1</a:t>
            </a:r>
          </a:p>
        </p:txBody>
      </p:sp>
      <p:sp>
        <p:nvSpPr>
          <p:cNvPr id="28" name="5-Point Star 27"/>
          <p:cNvSpPr/>
          <p:nvPr/>
        </p:nvSpPr>
        <p:spPr>
          <a:xfrm>
            <a:off x="2514600" y="2240280"/>
            <a:ext cx="274320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728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DFS4(0) returns 1 (so far)</a:t>
            </a:r>
            <a:endParaRPr lang="en-SG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42" y="2268645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395186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290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860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>
            <a:stCxn id="1026" idx="3"/>
            <a:endCxn id="1027" idx="1"/>
          </p:cNvCxnSpPr>
          <p:nvPr/>
        </p:nvCxnSpPr>
        <p:spPr>
          <a:xfrm>
            <a:off x="3428642" y="2732060"/>
            <a:ext cx="1981558" cy="11584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7" idx="1"/>
          </p:cNvCxnSpPr>
          <p:nvPr/>
        </p:nvCxnSpPr>
        <p:spPr>
          <a:xfrm flipV="1">
            <a:off x="3454400" y="2747534"/>
            <a:ext cx="1955800" cy="11110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026" idx="3"/>
            <a:endCxn id="7" idx="1"/>
          </p:cNvCxnSpPr>
          <p:nvPr/>
        </p:nvCxnSpPr>
        <p:spPr>
          <a:xfrm>
            <a:off x="3428642" y="2732060"/>
            <a:ext cx="1981558" cy="154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9800" y="2514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3733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 owner[2] =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7000" y="3657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3, owner[3] = -1</a:t>
            </a:r>
          </a:p>
        </p:txBody>
      </p:sp>
      <p:sp>
        <p:nvSpPr>
          <p:cNvPr id="18" name="5-Point Star 17"/>
          <p:cNvSpPr/>
          <p:nvPr/>
        </p:nvSpPr>
        <p:spPr>
          <a:xfrm>
            <a:off x="2514600" y="2240280"/>
            <a:ext cx="274320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728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DFS at left side only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DFS4(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left)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if visited[left]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return 0;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visited[left] = true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for each vertex right adjacent to left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if owner[right] == -1 </a:t>
            </a:r>
            <a:r>
              <a:rPr lang="en-US" b="1" dirty="0" smtClean="0">
                <a:solidFill>
                  <a:srgbClr val="FF0000"/>
                </a:solidFill>
              </a:rPr>
              <a:t>or DFS4(owner[right])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owner[right] = left;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return 1; // found one matching</a:t>
            </a:r>
          </a:p>
          <a:p>
            <a:pPr>
              <a:buNone/>
            </a:pPr>
            <a:r>
              <a:rPr lang="en-US" dirty="0" smtClean="0"/>
              <a:t>  return 0;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DFS4(1) tries edge 1-2 &amp; calls DFS(owner[2]) = DFS(0)</a:t>
            </a:r>
            <a:endParaRPr lang="en-S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290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860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>
            <a:endCxn id="1027" idx="1"/>
          </p:cNvCxnSpPr>
          <p:nvPr/>
        </p:nvCxnSpPr>
        <p:spPr>
          <a:xfrm>
            <a:off x="3428642" y="2732060"/>
            <a:ext cx="1981558" cy="11584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7" idx="1"/>
          </p:cNvCxnSpPr>
          <p:nvPr/>
        </p:nvCxnSpPr>
        <p:spPr>
          <a:xfrm flipV="1">
            <a:off x="3454400" y="2747534"/>
            <a:ext cx="1955800" cy="1111067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>
            <a:off x="3428642" y="2732060"/>
            <a:ext cx="1981558" cy="154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9800" y="2514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3733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 owner[2] =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7000" y="3657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3, owner[3] = -1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10" y="3419475"/>
            <a:ext cx="777190" cy="84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5-Point Star 14"/>
          <p:cNvSpPr/>
          <p:nvPr/>
        </p:nvSpPr>
        <p:spPr>
          <a:xfrm>
            <a:off x="2499360" y="3306372"/>
            <a:ext cx="274320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535305" y="2514600"/>
            <a:ext cx="1798320" cy="905733"/>
          </a:xfrm>
          <a:prstGeom prst="wedgeEllipseCallout">
            <a:avLst>
              <a:gd name="adj1" fmla="val 67105"/>
              <a:gd name="adj2" fmla="val 983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Hey 0, can you find another partner?</a:t>
            </a:r>
            <a:endParaRPr lang="en-SG" sz="105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872" y="2339747"/>
            <a:ext cx="82677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Oval Callout 19"/>
          <p:cNvSpPr/>
          <p:nvPr/>
        </p:nvSpPr>
        <p:spPr>
          <a:xfrm>
            <a:off x="582930" y="3733092"/>
            <a:ext cx="1798320" cy="905733"/>
          </a:xfrm>
          <a:prstGeom prst="wedgeEllipseCallout">
            <a:avLst>
              <a:gd name="adj1" fmla="val 63397"/>
              <a:gd name="adj2" fmla="val -11514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Hmm….Lets see</a:t>
            </a:r>
            <a:endParaRPr lang="en-SG" sz="105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728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Matching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338508" cy="3508977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Usually</a:t>
            </a:r>
            <a:r>
              <a:rPr lang="en-US" dirty="0"/>
              <a:t>, the </a:t>
            </a:r>
            <a:r>
              <a:rPr lang="en-US" dirty="0" smtClean="0"/>
              <a:t>problem </a:t>
            </a:r>
            <a:r>
              <a:rPr lang="en-US" dirty="0"/>
              <a:t>asked in </a:t>
            </a:r>
            <a:r>
              <a:rPr lang="en-US" dirty="0" smtClean="0"/>
              <a:t>graph matching</a:t>
            </a:r>
            <a:br>
              <a:rPr lang="en-US" dirty="0" smtClean="0"/>
            </a:br>
            <a:r>
              <a:rPr lang="en-US" dirty="0" smtClean="0"/>
              <a:t>is the size (cardinality) of a </a:t>
            </a:r>
            <a:r>
              <a:rPr lang="en-US" dirty="0"/>
              <a:t>maximum </a:t>
            </a:r>
            <a:r>
              <a:rPr lang="en-US" dirty="0" smtClean="0"/>
              <a:t>matching.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SG" dirty="0" smtClean="0"/>
              <a:t>A</a:t>
            </a:r>
            <a:r>
              <a:rPr lang="en-SG" dirty="0"/>
              <a:t> </a:t>
            </a:r>
            <a:r>
              <a:rPr lang="en-SG" b="1" dirty="0"/>
              <a:t>maximum matching</a:t>
            </a:r>
            <a:r>
              <a:rPr lang="en-SG" dirty="0"/>
              <a:t> is a matching that contains the largest possible number of </a:t>
            </a:r>
            <a:r>
              <a:rPr lang="en-SG" dirty="0" smtClean="0"/>
              <a:t>edges.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0669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DFS4(0) tries edge 0-2 &amp; calls</a:t>
            </a:r>
            <a:br>
              <a:rPr lang="en-US" dirty="0" smtClean="0"/>
            </a:br>
            <a:r>
              <a:rPr lang="en-US" dirty="0" smtClean="0"/>
              <a:t>DFS(owner[2]) = DFS(0) again </a:t>
            </a:r>
            <a:endParaRPr lang="en-SG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395186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290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860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>
            <a:endCxn id="1027" idx="1"/>
          </p:cNvCxnSpPr>
          <p:nvPr/>
        </p:nvCxnSpPr>
        <p:spPr>
          <a:xfrm>
            <a:off x="3428642" y="2732060"/>
            <a:ext cx="1981558" cy="11584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7" idx="1"/>
          </p:cNvCxnSpPr>
          <p:nvPr/>
        </p:nvCxnSpPr>
        <p:spPr>
          <a:xfrm flipV="1">
            <a:off x="3454400" y="2747534"/>
            <a:ext cx="1955800" cy="11110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>
            <a:off x="3428642" y="2732060"/>
            <a:ext cx="1981558" cy="154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9800" y="2514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3733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 owner[2] =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7000" y="3657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3, owner[3] = -1</a:t>
            </a:r>
          </a:p>
        </p:txBody>
      </p:sp>
      <p:sp>
        <p:nvSpPr>
          <p:cNvPr id="15" name="5-Point Star 14"/>
          <p:cNvSpPr/>
          <p:nvPr/>
        </p:nvSpPr>
        <p:spPr>
          <a:xfrm>
            <a:off x="2514600" y="3429000"/>
            <a:ext cx="274320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00400" y="51054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If we go from left to right and this edge (left, right) is a matched edge,</a:t>
            </a:r>
            <a:br>
              <a:rPr lang="en-US" dirty="0" smtClean="0"/>
            </a:br>
            <a:r>
              <a:rPr lang="en-US" dirty="0" smtClean="0"/>
              <a:t>then definitely owner[right] = left and DFS4(owner[right]) will immediately return 0;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692" y="2307766"/>
            <a:ext cx="985950" cy="83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5-Point Star 17"/>
          <p:cNvSpPr/>
          <p:nvPr/>
        </p:nvSpPr>
        <p:spPr>
          <a:xfrm>
            <a:off x="2305532" y="2230755"/>
            <a:ext cx="274320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728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DFS4(0) tries edge 0-3 and gets an augmenting path</a:t>
            </a:r>
            <a:endParaRPr lang="en-SG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395186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290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860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>
            <a:endCxn id="1027" idx="1"/>
          </p:cNvCxnSpPr>
          <p:nvPr/>
        </p:nvCxnSpPr>
        <p:spPr>
          <a:xfrm>
            <a:off x="3428642" y="2732060"/>
            <a:ext cx="1981558" cy="1158474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7" idx="1"/>
          </p:cNvCxnSpPr>
          <p:nvPr/>
        </p:nvCxnSpPr>
        <p:spPr>
          <a:xfrm flipV="1">
            <a:off x="3454400" y="2747534"/>
            <a:ext cx="1955800" cy="11110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>
            <a:off x="3428642" y="2732060"/>
            <a:ext cx="1981558" cy="154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9800" y="2514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3733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 owner[2] =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7000" y="3657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3, owner[3] = -1</a:t>
            </a:r>
          </a:p>
        </p:txBody>
      </p:sp>
      <p:sp>
        <p:nvSpPr>
          <p:cNvPr id="15" name="5-Point Star 14"/>
          <p:cNvSpPr/>
          <p:nvPr/>
        </p:nvSpPr>
        <p:spPr>
          <a:xfrm>
            <a:off x="2514600" y="3429000"/>
            <a:ext cx="274320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146" y="2339340"/>
            <a:ext cx="996496" cy="8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5-Point Star 17"/>
          <p:cNvSpPr/>
          <p:nvPr/>
        </p:nvSpPr>
        <p:spPr>
          <a:xfrm>
            <a:off x="2294986" y="2202180"/>
            <a:ext cx="274320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82930" y="3733092"/>
            <a:ext cx="1798320" cy="905733"/>
          </a:xfrm>
          <a:prstGeom prst="wedgeEllipseCallout">
            <a:avLst>
              <a:gd name="adj1" fmla="val 63397"/>
              <a:gd name="adj2" fmla="val -11514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 found one. You can take my previous partner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4600" y="4572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augmenting path: 1-2-0-3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728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flip augmenting path 1-2-0-3 to get one more matching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42" y="2268645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395186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290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860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>
            <a:stCxn id="1026" idx="3"/>
            <a:endCxn id="1027" idx="1"/>
          </p:cNvCxnSpPr>
          <p:nvPr/>
        </p:nvCxnSpPr>
        <p:spPr>
          <a:xfrm>
            <a:off x="3428642" y="2732060"/>
            <a:ext cx="1981558" cy="11584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7" idx="1"/>
          </p:cNvCxnSpPr>
          <p:nvPr/>
        </p:nvCxnSpPr>
        <p:spPr>
          <a:xfrm flipV="1">
            <a:off x="3454400" y="2747534"/>
            <a:ext cx="1955800" cy="111106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026" idx="3"/>
            <a:endCxn id="7" idx="1"/>
          </p:cNvCxnSpPr>
          <p:nvPr/>
        </p:nvCxnSpPr>
        <p:spPr>
          <a:xfrm>
            <a:off x="3428642" y="2732060"/>
            <a:ext cx="1981558" cy="154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9800" y="2514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3733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 </a:t>
            </a:r>
            <a:r>
              <a:rPr lang="en-US" b="1" u="sng" dirty="0" smtClean="0">
                <a:solidFill>
                  <a:srgbClr val="FF0000"/>
                </a:solidFill>
              </a:rPr>
              <a:t>owner[2] =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7000" y="3657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3, </a:t>
            </a:r>
            <a:r>
              <a:rPr lang="en-US" b="1" u="sng" dirty="0" smtClean="0">
                <a:solidFill>
                  <a:srgbClr val="FF0000"/>
                </a:solidFill>
              </a:rPr>
              <a:t>owner[3] = 0</a:t>
            </a:r>
          </a:p>
        </p:txBody>
      </p:sp>
      <p:sp>
        <p:nvSpPr>
          <p:cNvPr id="15" name="5-Point Star 14"/>
          <p:cNvSpPr/>
          <p:nvPr/>
        </p:nvSpPr>
        <p:spPr>
          <a:xfrm>
            <a:off x="2514600" y="3429000"/>
            <a:ext cx="274320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2514600" y="2240280"/>
            <a:ext cx="274320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14600" y="4572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MCBM = 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728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924800" cy="495300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SG" sz="1600" dirty="0" smtClean="0"/>
              <a:t> private static </a:t>
            </a:r>
            <a:r>
              <a:rPr lang="en-SG" sz="1600" dirty="0" err="1" smtClean="0"/>
              <a:t>int</a:t>
            </a:r>
            <a:r>
              <a:rPr lang="en-SG" sz="1600" dirty="0" smtClean="0"/>
              <a:t> Aug(</a:t>
            </a:r>
            <a:r>
              <a:rPr lang="en-SG" sz="1600" dirty="0" err="1" smtClean="0"/>
              <a:t>int</a:t>
            </a:r>
            <a:r>
              <a:rPr lang="en-SG" sz="1600" dirty="0" smtClean="0"/>
              <a:t> left) {</a:t>
            </a:r>
          </a:p>
          <a:p>
            <a:pPr marL="68580" indent="0">
              <a:buNone/>
            </a:pPr>
            <a:r>
              <a:rPr lang="en-SG" sz="1600" dirty="0" smtClean="0"/>
              <a:t>    if (</a:t>
            </a:r>
            <a:r>
              <a:rPr lang="en-SG" sz="1600" dirty="0" err="1" smtClean="0"/>
              <a:t>visited.get</a:t>
            </a:r>
            <a:r>
              <a:rPr lang="en-SG" sz="1600" dirty="0" smtClean="0"/>
              <a:t>(left) == 1) return 0;</a:t>
            </a:r>
          </a:p>
          <a:p>
            <a:pPr marL="68580" indent="0">
              <a:buNone/>
            </a:pPr>
            <a:r>
              <a:rPr lang="en-SG" sz="1600" dirty="0" smtClean="0"/>
              <a:t>    </a:t>
            </a:r>
            <a:r>
              <a:rPr lang="en-SG" sz="1600" dirty="0" err="1" smtClean="0"/>
              <a:t>visited.set</a:t>
            </a:r>
            <a:r>
              <a:rPr lang="en-SG" sz="1600" dirty="0" smtClean="0"/>
              <a:t>(left, 1);</a:t>
            </a:r>
          </a:p>
          <a:p>
            <a:pPr marL="68580" indent="0">
              <a:buNone/>
            </a:pPr>
            <a:endParaRPr lang="en-SG" sz="1600" dirty="0" smtClean="0"/>
          </a:p>
          <a:p>
            <a:pPr marL="68580" indent="0">
              <a:buNone/>
            </a:pPr>
            <a:r>
              <a:rPr lang="en-SG" sz="1600" dirty="0" smtClean="0">
                <a:solidFill>
                  <a:srgbClr val="00B050"/>
                </a:solidFill>
              </a:rPr>
              <a:t>    // another way for exploring Adjacency List</a:t>
            </a:r>
          </a:p>
          <a:p>
            <a:pPr marL="68580" indent="0">
              <a:buNone/>
            </a:pPr>
            <a:r>
              <a:rPr lang="en-SG" sz="1600" dirty="0" smtClean="0"/>
              <a:t>    </a:t>
            </a:r>
            <a:r>
              <a:rPr lang="en-SG" sz="1600" dirty="0" err="1" smtClean="0"/>
              <a:t>Iterator</a:t>
            </a:r>
            <a:r>
              <a:rPr lang="en-SG" sz="1600" dirty="0" smtClean="0"/>
              <a:t> it = </a:t>
            </a:r>
            <a:r>
              <a:rPr lang="en-SG" sz="1600" dirty="0" err="1" smtClean="0"/>
              <a:t>AdjList.get</a:t>
            </a:r>
            <a:r>
              <a:rPr lang="en-SG" sz="1600" dirty="0" smtClean="0"/>
              <a:t>(left).</a:t>
            </a:r>
            <a:r>
              <a:rPr lang="en-SG" sz="1600" dirty="0" err="1" smtClean="0"/>
              <a:t>iterator</a:t>
            </a:r>
            <a:r>
              <a:rPr lang="en-SG" sz="1600" dirty="0" smtClean="0"/>
              <a:t>();</a:t>
            </a:r>
          </a:p>
          <a:p>
            <a:pPr marL="68580" indent="0">
              <a:buNone/>
            </a:pPr>
            <a:r>
              <a:rPr lang="en-SG" sz="1600" dirty="0" smtClean="0"/>
              <a:t>    while (</a:t>
            </a:r>
            <a:r>
              <a:rPr lang="en-SG" sz="1600" dirty="0" err="1" smtClean="0"/>
              <a:t>it.hasNext</a:t>
            </a:r>
            <a:r>
              <a:rPr lang="en-SG" sz="1600" dirty="0" smtClean="0"/>
              <a:t>()) { </a:t>
            </a:r>
            <a:r>
              <a:rPr lang="en-SG" sz="1600" dirty="0" smtClean="0">
                <a:solidFill>
                  <a:srgbClr val="00B050"/>
                </a:solidFill>
              </a:rPr>
              <a:t>// either greedy assignment or </a:t>
            </a:r>
            <a:r>
              <a:rPr lang="en-SG" sz="1600" dirty="0" err="1" smtClean="0">
                <a:solidFill>
                  <a:srgbClr val="00B050"/>
                </a:solidFill>
              </a:rPr>
              <a:t>recurse</a:t>
            </a:r>
            <a:endParaRPr lang="en-SG" sz="1600" dirty="0" smtClean="0">
              <a:solidFill>
                <a:srgbClr val="00B050"/>
              </a:solidFill>
            </a:endParaRPr>
          </a:p>
          <a:p>
            <a:pPr marL="68580" indent="0">
              <a:buNone/>
            </a:pPr>
            <a:r>
              <a:rPr lang="en-SG" sz="1600" dirty="0" smtClean="0"/>
              <a:t>      </a:t>
            </a:r>
            <a:r>
              <a:rPr lang="en-SG" sz="1600" dirty="0" err="1" smtClean="0"/>
              <a:t>IntegerPair</a:t>
            </a:r>
            <a:r>
              <a:rPr lang="en-SG" sz="1600" dirty="0" smtClean="0"/>
              <a:t> right = (</a:t>
            </a:r>
            <a:r>
              <a:rPr lang="en-SG" sz="1600" dirty="0" err="1" smtClean="0"/>
              <a:t>IntegerPair</a:t>
            </a:r>
            <a:r>
              <a:rPr lang="en-SG" sz="1600" dirty="0" smtClean="0"/>
              <a:t>)</a:t>
            </a:r>
            <a:r>
              <a:rPr lang="en-SG" sz="1600" dirty="0" err="1" smtClean="0"/>
              <a:t>it.next</a:t>
            </a:r>
            <a:r>
              <a:rPr lang="en-SG" sz="1600" dirty="0" smtClean="0"/>
              <a:t>();</a:t>
            </a:r>
          </a:p>
          <a:p>
            <a:pPr marL="68580" indent="0">
              <a:buNone/>
            </a:pPr>
            <a:r>
              <a:rPr lang="en-SG" sz="1600" dirty="0" smtClean="0"/>
              <a:t>      if (</a:t>
            </a:r>
            <a:r>
              <a:rPr lang="en-SG" sz="1600" dirty="0" err="1" smtClean="0"/>
              <a:t>owner.get</a:t>
            </a:r>
            <a:r>
              <a:rPr lang="en-SG" sz="1600" dirty="0" smtClean="0"/>
              <a:t>(</a:t>
            </a:r>
            <a:r>
              <a:rPr lang="en-SG" sz="1600" dirty="0" err="1" smtClean="0"/>
              <a:t>right.first</a:t>
            </a:r>
            <a:r>
              <a:rPr lang="en-SG" sz="1600" dirty="0" smtClean="0"/>
              <a:t>()) == -1 || Aug(</a:t>
            </a:r>
            <a:r>
              <a:rPr lang="en-SG" sz="1600" dirty="0" err="1" smtClean="0"/>
              <a:t>owner.get</a:t>
            </a:r>
            <a:r>
              <a:rPr lang="en-SG" sz="1600" dirty="0" smtClean="0"/>
              <a:t>(</a:t>
            </a:r>
            <a:r>
              <a:rPr lang="en-SG" sz="1600" dirty="0" err="1" smtClean="0"/>
              <a:t>right.first</a:t>
            </a:r>
            <a:r>
              <a:rPr lang="en-SG" sz="1600" dirty="0" smtClean="0"/>
              <a:t>())) == 1) {</a:t>
            </a:r>
          </a:p>
          <a:p>
            <a:pPr marL="68580" indent="0">
              <a:buNone/>
            </a:pPr>
            <a:r>
              <a:rPr lang="en-SG" sz="1600" dirty="0" smtClean="0"/>
              <a:t>        </a:t>
            </a:r>
            <a:r>
              <a:rPr lang="en-SG" sz="1600" dirty="0" err="1" smtClean="0"/>
              <a:t>owner.set</a:t>
            </a:r>
            <a:r>
              <a:rPr lang="en-SG" sz="1600" dirty="0" smtClean="0"/>
              <a:t>(</a:t>
            </a:r>
            <a:r>
              <a:rPr lang="en-SG" sz="1600" dirty="0" err="1" smtClean="0"/>
              <a:t>right.first</a:t>
            </a:r>
            <a:r>
              <a:rPr lang="en-SG" sz="1600" dirty="0" smtClean="0"/>
              <a:t>(), left);</a:t>
            </a:r>
          </a:p>
          <a:p>
            <a:pPr marL="68580" indent="0">
              <a:buNone/>
            </a:pPr>
            <a:r>
              <a:rPr lang="en-SG" sz="1600" dirty="0" smtClean="0"/>
              <a:t>        return 1; </a:t>
            </a:r>
            <a:r>
              <a:rPr lang="en-SG" sz="1600" dirty="0" smtClean="0">
                <a:solidFill>
                  <a:srgbClr val="00B050"/>
                </a:solidFill>
              </a:rPr>
              <a:t>// we found one matching</a:t>
            </a:r>
          </a:p>
          <a:p>
            <a:pPr marL="68580" indent="0">
              <a:buNone/>
            </a:pPr>
            <a:r>
              <a:rPr lang="en-SG" sz="1600" dirty="0" smtClean="0"/>
              <a:t>      }</a:t>
            </a:r>
          </a:p>
          <a:p>
            <a:pPr marL="68580" indent="0">
              <a:buNone/>
            </a:pPr>
            <a:r>
              <a:rPr lang="en-SG" sz="1600" dirty="0" smtClean="0"/>
              <a:t>    }</a:t>
            </a:r>
          </a:p>
          <a:p>
            <a:pPr marL="68580" indent="0">
              <a:buNone/>
            </a:pPr>
            <a:endParaRPr lang="en-SG" sz="1600" dirty="0" smtClean="0"/>
          </a:p>
          <a:p>
            <a:pPr marL="68580" indent="0">
              <a:buNone/>
            </a:pPr>
            <a:r>
              <a:rPr lang="en-SG" sz="1600" dirty="0" smtClean="0"/>
              <a:t>    return 0; </a:t>
            </a:r>
            <a:r>
              <a:rPr lang="en-SG" sz="1600" dirty="0" smtClean="0">
                <a:solidFill>
                  <a:srgbClr val="00B050"/>
                </a:solidFill>
              </a:rPr>
              <a:t>// no matching</a:t>
            </a:r>
          </a:p>
          <a:p>
            <a:pPr marL="68580" indent="0">
              <a:buNone/>
            </a:pPr>
            <a:r>
              <a:rPr lang="en-SG" sz="1600" dirty="0" smtClean="0"/>
              <a:t>  }</a:t>
            </a:r>
            <a:endParaRPr lang="en-SG" sz="160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8361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9248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 // the MCBM routine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cardinality = 0;</a:t>
            </a:r>
          </a:p>
          <a:p>
            <a:pPr>
              <a:buNone/>
            </a:pPr>
            <a:r>
              <a:rPr lang="en-US" sz="1600" dirty="0" smtClean="0"/>
              <a:t>    owner = new Vector &lt; Integer &gt; ();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owner.addAll</a:t>
            </a:r>
            <a:r>
              <a:rPr lang="en-US" sz="1600" dirty="0" smtClean="0"/>
              <a:t>(</a:t>
            </a:r>
            <a:r>
              <a:rPr lang="en-US" sz="1600" dirty="0" err="1" smtClean="0"/>
              <a:t>Collections.nCopies</a:t>
            </a:r>
            <a:r>
              <a:rPr lang="en-US" sz="1600" dirty="0" smtClean="0"/>
              <a:t>(V, -1));</a:t>
            </a:r>
          </a:p>
          <a:p>
            <a:pPr>
              <a:buNone/>
            </a:pPr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left = 0; left &lt; </a:t>
            </a:r>
            <a:r>
              <a:rPr lang="en-US" sz="1600" dirty="0" err="1" smtClean="0"/>
              <a:t>V_left</a:t>
            </a:r>
            <a:r>
              <a:rPr lang="en-US" sz="1600" dirty="0" smtClean="0"/>
              <a:t>; left++) {</a:t>
            </a:r>
          </a:p>
          <a:p>
            <a:pPr>
              <a:buNone/>
            </a:pPr>
            <a:r>
              <a:rPr lang="en-US" sz="1600" dirty="0" smtClean="0"/>
              <a:t>      visited = new Vector &lt; Integer &gt; ();</a:t>
            </a:r>
          </a:p>
          <a:p>
            <a:pPr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visited.addAll</a:t>
            </a:r>
            <a:r>
              <a:rPr lang="en-US" sz="1600" dirty="0" smtClean="0"/>
              <a:t>(</a:t>
            </a:r>
            <a:r>
              <a:rPr lang="en-US" sz="1600" dirty="0" err="1" smtClean="0"/>
              <a:t>Collections.nCopies</a:t>
            </a:r>
            <a:r>
              <a:rPr lang="en-US" sz="1600" dirty="0" smtClean="0"/>
              <a:t>(</a:t>
            </a:r>
            <a:r>
              <a:rPr lang="en-US" sz="1600" dirty="0" err="1" smtClean="0"/>
              <a:t>V_left</a:t>
            </a:r>
            <a:r>
              <a:rPr lang="en-US" sz="1600" dirty="0" smtClean="0"/>
              <a:t>, 0));</a:t>
            </a:r>
          </a:p>
          <a:p>
            <a:pPr>
              <a:buNone/>
            </a:pPr>
            <a:r>
              <a:rPr lang="en-US" sz="1600" dirty="0" smtClean="0"/>
              <a:t>      cardinality += Aug(left);</a:t>
            </a:r>
          </a:p>
          <a:p>
            <a:pPr>
              <a:buNone/>
            </a:pPr>
            <a:r>
              <a:rPr lang="en-US" sz="1600" dirty="0" smtClean="0"/>
              <a:t>    }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8361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Twist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90908" cy="38485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Max Independent Set problem (recall Tutorial 09)</a:t>
            </a:r>
            <a:br>
              <a:rPr lang="en-US" sz="2000" dirty="0" smtClean="0"/>
            </a:br>
            <a:r>
              <a:rPr lang="en-US" sz="2000" i="1" dirty="0" smtClean="0"/>
              <a:t>on Bipartite Graph </a:t>
            </a:r>
            <a:r>
              <a:rPr lang="en-US" sz="2000" dirty="0" smtClean="0"/>
              <a:t>can also be solved easily</a:t>
            </a:r>
            <a:br>
              <a:rPr lang="en-US" sz="2000" dirty="0" smtClean="0"/>
            </a:br>
            <a:r>
              <a:rPr lang="en-US" sz="2000" dirty="0" smtClean="0"/>
              <a:t>if we already know the solution for MCBM</a:t>
            </a:r>
          </a:p>
          <a:p>
            <a:r>
              <a:rPr lang="en-US" sz="2000" dirty="0" smtClean="0"/>
              <a:t>You want to invite your V friends to your party, but suppose now an edge between vertex on the left (male) and right (female) implies that this pair is at war…</a:t>
            </a:r>
          </a:p>
          <a:p>
            <a:pPr lvl="1"/>
            <a:r>
              <a:rPr lang="en-US" sz="1800" dirty="0" smtClean="0"/>
              <a:t>e.g. They just break up </a:t>
            </a:r>
            <a:r>
              <a:rPr lang="en-US" sz="1800" dirty="0" smtClean="0">
                <a:sym typeface="Wingdings" pitchFamily="2" charset="2"/>
              </a:rPr>
              <a:t></a:t>
            </a:r>
            <a:r>
              <a:rPr lang="en-US" sz="1800" dirty="0" smtClean="0"/>
              <a:t>, etc…</a:t>
            </a:r>
          </a:p>
          <a:p>
            <a:r>
              <a:rPr lang="en-US" sz="2000" dirty="0" smtClean="0"/>
              <a:t>What is the maximum number of friends that you can invite to have a good party?</a:t>
            </a:r>
          </a:p>
          <a:p>
            <a:pPr lvl="1"/>
            <a:r>
              <a:rPr lang="en-US" sz="1800" dirty="0" smtClean="0"/>
              <a:t>Solution: V - MCBM</a:t>
            </a:r>
            <a:endParaRPr 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</a:t>
            </a:r>
            <a:endParaRPr lang="en-S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42" y="3657600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428642" y="2732060"/>
            <a:ext cx="2010535" cy="40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3"/>
          </p:cNvCxnSpPr>
          <p:nvPr/>
        </p:nvCxnSpPr>
        <p:spPr>
          <a:xfrm>
            <a:off x="3428642" y="4121015"/>
            <a:ext cx="1982631" cy="319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3"/>
            <a:endCxn id="9" idx="1"/>
          </p:cNvCxnSpPr>
          <p:nvPr/>
        </p:nvCxnSpPr>
        <p:spPr>
          <a:xfrm flipV="1">
            <a:off x="3428642" y="2736088"/>
            <a:ext cx="2010535" cy="13849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031" y="34290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77" y="2274554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42" y="2268645"/>
            <a:ext cx="889000" cy="92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09800" y="2514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9800" y="3897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0" y="3733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51170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7000" y="2514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2438400"/>
            <a:ext cx="6383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3886200"/>
            <a:ext cx="6383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Cross 19"/>
          <p:cNvSpPr/>
          <p:nvPr/>
        </p:nvSpPr>
        <p:spPr>
          <a:xfrm rot="18817064">
            <a:off x="4171033" y="2342234"/>
            <a:ext cx="640080" cy="640080"/>
          </a:xfrm>
          <a:prstGeom prst="plus">
            <a:avLst>
              <a:gd name="adj" fmla="val 3960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18817064">
            <a:off x="4171032" y="3790033"/>
            <a:ext cx="640080" cy="640080"/>
          </a:xfrm>
          <a:prstGeom prst="plus">
            <a:avLst>
              <a:gd name="adj" fmla="val 3960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0999" y="3124199"/>
            <a:ext cx="6383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Cross 22"/>
          <p:cNvSpPr/>
          <p:nvPr/>
        </p:nvSpPr>
        <p:spPr>
          <a:xfrm rot="18817064">
            <a:off x="4171032" y="3028033"/>
            <a:ext cx="640080" cy="640080"/>
          </a:xfrm>
          <a:prstGeom prst="plus">
            <a:avLst>
              <a:gd name="adj" fmla="val 3960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00600"/>
            <a:ext cx="914400" cy="9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38200" y="50292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 =</a:t>
            </a:r>
            <a:br>
              <a:rPr lang="en-US" dirty="0" smtClean="0"/>
            </a:br>
            <a:r>
              <a:rPr lang="en-US" dirty="0" smtClean="0"/>
              <a:t>MCBM = 2</a:t>
            </a:r>
            <a:br>
              <a:rPr lang="en-US" dirty="0" smtClean="0"/>
            </a:br>
            <a:r>
              <a:rPr lang="en-US" dirty="0" smtClean="0"/>
              <a:t>So MIS = 5-2 = 3</a:t>
            </a:r>
          </a:p>
          <a:p>
            <a:r>
              <a:rPr lang="en-US" dirty="0" smtClean="0"/>
              <a:t>e.g. {2,3,4}, {0,1,4}, or {0,3,4}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31837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Think About…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186108" cy="3467548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time complexity of this augmenting path algorithm</a:t>
            </a:r>
            <a:br>
              <a:rPr lang="en-US" dirty="0" smtClean="0"/>
            </a:br>
            <a:r>
              <a:rPr lang="en-US" dirty="0" smtClean="0"/>
              <a:t>(the modified DFS)?</a:t>
            </a:r>
          </a:p>
          <a:p>
            <a:r>
              <a:rPr lang="en-US" dirty="0" smtClean="0"/>
              <a:t>Why does matching in bipartite is said to be easier? What happens if the graph is not bipartite?</a:t>
            </a:r>
          </a:p>
          <a:p>
            <a:r>
              <a:rPr lang="en-US" dirty="0" smtClean="0"/>
              <a:t>Can we use this algorithm if the edges are weighted? Why?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6184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Epilogue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262308" cy="35089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is just one of the simple algorithm</a:t>
            </a:r>
            <a:br>
              <a:rPr lang="en-US" dirty="0" smtClean="0"/>
            </a:br>
            <a:r>
              <a:rPr lang="en-US" dirty="0" smtClean="0"/>
              <a:t>in graph matching</a:t>
            </a:r>
          </a:p>
          <a:p>
            <a:r>
              <a:rPr lang="en-US" dirty="0" smtClean="0"/>
              <a:t>An algorithm called </a:t>
            </a:r>
            <a:r>
              <a:rPr lang="en-US" b="1" dirty="0" err="1" smtClean="0"/>
              <a:t>Hopcroft</a:t>
            </a:r>
            <a:r>
              <a:rPr lang="en-US" b="1" dirty="0" smtClean="0"/>
              <a:t>-Karp’s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does MCBM with better speed</a:t>
            </a:r>
          </a:p>
          <a:p>
            <a:r>
              <a:rPr lang="en-US" dirty="0" smtClean="0"/>
              <a:t>For non-bipartite graph we must use a more complex algorithm called the </a:t>
            </a:r>
            <a:r>
              <a:rPr lang="en-US" b="1" dirty="0" smtClean="0"/>
              <a:t>Edmond’s algorithm</a:t>
            </a:r>
          </a:p>
          <a:p>
            <a:r>
              <a:rPr lang="en-US" dirty="0" smtClean="0"/>
              <a:t>I (Peter) am currently creating a visualization for graph matching as my FYP Project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SG" dirty="0" err="1" smtClean="0"/>
              <a:t>Hopcroft</a:t>
            </a:r>
            <a:r>
              <a:rPr lang="en-SG" dirty="0"/>
              <a:t>, J. E., &amp; Karp, R. M. (1973). An n</a:t>
            </a:r>
            <a:r>
              <a:rPr lang="en-SG" baseline="30000" dirty="0"/>
              <a:t>5/2</a:t>
            </a:r>
            <a:r>
              <a:rPr lang="en-SG" dirty="0"/>
              <a:t> algorithm for maximum </a:t>
            </a:r>
            <a:r>
              <a:rPr lang="en-SG" dirty="0" err="1"/>
              <a:t>matchings</a:t>
            </a:r>
            <a:r>
              <a:rPr lang="en-SG" dirty="0"/>
              <a:t> in bipartite graphs. </a:t>
            </a:r>
            <a:r>
              <a:rPr lang="en-SG" i="1" dirty="0"/>
              <a:t>SIAM Journal on Computing 2</a:t>
            </a:r>
            <a:r>
              <a:rPr lang="en-SG" dirty="0"/>
              <a:t>, 225–231</a:t>
            </a:r>
            <a:r>
              <a:rPr lang="en-SG" dirty="0" smtClean="0"/>
              <a:t>.</a:t>
            </a:r>
          </a:p>
          <a:p>
            <a:pPr marL="68580" indent="0">
              <a:buNone/>
            </a:pPr>
            <a:endParaRPr lang="en-SG" dirty="0" smtClean="0"/>
          </a:p>
          <a:p>
            <a:pPr marL="68580" indent="0">
              <a:buNone/>
            </a:pPr>
            <a:r>
              <a:rPr lang="en-SG" dirty="0"/>
              <a:t>Karp, R. (2006). Edmonds's Non-Bipartite Matching Algorithm. Course Notes. U. C. Berkeley</a:t>
            </a:r>
            <a:r>
              <a:rPr lang="en-SG" dirty="0" smtClean="0"/>
              <a:t>.</a:t>
            </a:r>
          </a:p>
          <a:p>
            <a:pPr marL="68580" indent="0">
              <a:buNone/>
            </a:pPr>
            <a:endParaRPr lang="en-SG" dirty="0" smtClean="0"/>
          </a:p>
          <a:p>
            <a:pPr marL="68580" indent="0">
              <a:buNone/>
            </a:pPr>
            <a:r>
              <a:rPr lang="en-SG" dirty="0"/>
              <a:t>Edmonds, Jack (1965). "Paths, trees, and flowers". </a:t>
            </a:r>
            <a:r>
              <a:rPr lang="en-SG" dirty="0" err="1"/>
              <a:t>Canad</a:t>
            </a:r>
            <a:r>
              <a:rPr lang="en-SG" dirty="0"/>
              <a:t>. J. Math. 17: 449–467. </a:t>
            </a:r>
            <a:r>
              <a:rPr lang="en-SG" dirty="0" smtClean="0"/>
              <a:t>doi:10.4153/CJM-1965-045-4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SG" dirty="0" err="1"/>
              <a:t>Halim</a:t>
            </a:r>
            <a:r>
              <a:rPr lang="en-SG" dirty="0"/>
              <a:t>, S., &amp; </a:t>
            </a:r>
            <a:r>
              <a:rPr lang="en-SG" dirty="0" err="1"/>
              <a:t>Halim</a:t>
            </a:r>
            <a:r>
              <a:rPr lang="en-SG" dirty="0"/>
              <a:t>, F. (2011). </a:t>
            </a:r>
            <a:r>
              <a:rPr lang="en-SG" i="1" dirty="0"/>
              <a:t>Competitive Programming 2.</a:t>
            </a:r>
            <a:r>
              <a:rPr lang="en-SG" dirty="0"/>
              <a:t> </a:t>
            </a:r>
            <a:r>
              <a:rPr lang="en-SG" dirty="0" smtClean="0"/>
              <a:t>Lulu.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5359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7714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            is a maximum matching</a:t>
            </a:r>
            <a:br>
              <a:rPr lang="en-US" dirty="0" smtClean="0"/>
            </a:br>
            <a:r>
              <a:rPr lang="en-US" dirty="0" smtClean="0"/>
              <a:t>(no edges to be matched)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/>
              <a:t>	 </a:t>
            </a:r>
            <a:r>
              <a:rPr lang="en-US" dirty="0" smtClean="0"/>
              <a:t>      is also a maximum matching</a:t>
            </a:r>
            <a:br>
              <a:rPr lang="en-US" dirty="0" smtClean="0"/>
            </a:br>
            <a:r>
              <a:rPr lang="en-US" dirty="0" smtClean="0"/>
              <a:t>(no other edges to be matched)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    is not a maximum matching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Since you can change it to                  or </a:t>
            </a:r>
          </a:p>
        </p:txBody>
      </p:sp>
      <p:sp>
        <p:nvSpPr>
          <p:cNvPr id="5" name="Oval 4"/>
          <p:cNvSpPr/>
          <p:nvPr/>
        </p:nvSpPr>
        <p:spPr>
          <a:xfrm>
            <a:off x="1562637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/>
          <p:cNvSpPr/>
          <p:nvPr/>
        </p:nvSpPr>
        <p:spPr>
          <a:xfrm>
            <a:off x="5791200" y="5905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/>
          <p:cNvSpPr/>
          <p:nvPr/>
        </p:nvSpPr>
        <p:spPr>
          <a:xfrm>
            <a:off x="5791200" y="518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/>
          <p:cNvSpPr/>
          <p:nvPr/>
        </p:nvSpPr>
        <p:spPr>
          <a:xfrm>
            <a:off x="5029200" y="557172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6553200" y="557172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Connector 9"/>
          <p:cNvCxnSpPr>
            <a:stCxn id="8" idx="6"/>
          </p:cNvCxnSpPr>
          <p:nvPr/>
        </p:nvCxnSpPr>
        <p:spPr>
          <a:xfrm flipV="1">
            <a:off x="5257800" y="5376722"/>
            <a:ext cx="566878" cy="30930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9" idx="1"/>
          </p:cNvCxnSpPr>
          <p:nvPr/>
        </p:nvCxnSpPr>
        <p:spPr>
          <a:xfrm>
            <a:off x="5986322" y="5376722"/>
            <a:ext cx="600356" cy="22847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2"/>
          </p:cNvCxnSpPr>
          <p:nvPr/>
        </p:nvCxnSpPr>
        <p:spPr>
          <a:xfrm>
            <a:off x="5224322" y="5766845"/>
            <a:ext cx="566878" cy="2529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6"/>
            <a:endCxn id="9" idx="3"/>
          </p:cNvCxnSpPr>
          <p:nvPr/>
        </p:nvCxnSpPr>
        <p:spPr>
          <a:xfrm flipV="1">
            <a:off x="6019800" y="5766845"/>
            <a:ext cx="566878" cy="2529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6" idx="0"/>
          </p:cNvCxnSpPr>
          <p:nvPr/>
        </p:nvCxnSpPr>
        <p:spPr>
          <a:xfrm>
            <a:off x="5905500" y="5410200"/>
            <a:ext cx="0" cy="495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574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2057400" y="45339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1295400" y="492402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2819400" y="492402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Connector 18"/>
          <p:cNvCxnSpPr>
            <a:stCxn id="17" idx="6"/>
          </p:cNvCxnSpPr>
          <p:nvPr/>
        </p:nvCxnSpPr>
        <p:spPr>
          <a:xfrm flipV="1">
            <a:off x="1524000" y="4729022"/>
            <a:ext cx="566878" cy="3093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8" idx="1"/>
          </p:cNvCxnSpPr>
          <p:nvPr/>
        </p:nvCxnSpPr>
        <p:spPr>
          <a:xfrm>
            <a:off x="2252522" y="4729022"/>
            <a:ext cx="600356" cy="22847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15" idx="2"/>
          </p:cNvCxnSpPr>
          <p:nvPr/>
        </p:nvCxnSpPr>
        <p:spPr>
          <a:xfrm>
            <a:off x="1490522" y="5119145"/>
            <a:ext cx="566878" cy="2529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6"/>
            <a:endCxn id="18" idx="3"/>
          </p:cNvCxnSpPr>
          <p:nvPr/>
        </p:nvCxnSpPr>
        <p:spPr>
          <a:xfrm flipV="1">
            <a:off x="2286000" y="5119145"/>
            <a:ext cx="566878" cy="2529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5" idx="0"/>
          </p:cNvCxnSpPr>
          <p:nvPr/>
        </p:nvCxnSpPr>
        <p:spPr>
          <a:xfrm>
            <a:off x="2171700" y="4762500"/>
            <a:ext cx="0" cy="495300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295400" y="366672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Oval 24"/>
          <p:cNvSpPr/>
          <p:nvPr/>
        </p:nvSpPr>
        <p:spPr>
          <a:xfrm>
            <a:off x="22098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Connector 25"/>
          <p:cNvCxnSpPr>
            <a:stCxn id="24" idx="6"/>
            <a:endCxn id="25" idx="2"/>
          </p:cNvCxnSpPr>
          <p:nvPr/>
        </p:nvCxnSpPr>
        <p:spPr>
          <a:xfrm flipV="1">
            <a:off x="1524000" y="3771900"/>
            <a:ext cx="685800" cy="91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620000" y="5905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/>
          <p:cNvSpPr/>
          <p:nvPr/>
        </p:nvSpPr>
        <p:spPr>
          <a:xfrm>
            <a:off x="7620000" y="518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Oval 30"/>
          <p:cNvSpPr/>
          <p:nvPr/>
        </p:nvSpPr>
        <p:spPr>
          <a:xfrm>
            <a:off x="6858000" y="557172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/>
          <p:cNvSpPr/>
          <p:nvPr/>
        </p:nvSpPr>
        <p:spPr>
          <a:xfrm>
            <a:off x="8382000" y="557172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Straight Connector 32"/>
          <p:cNvCxnSpPr>
            <a:stCxn id="31" idx="6"/>
          </p:cNvCxnSpPr>
          <p:nvPr/>
        </p:nvCxnSpPr>
        <p:spPr>
          <a:xfrm flipV="1">
            <a:off x="7086600" y="5376722"/>
            <a:ext cx="566878" cy="3093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2" idx="1"/>
          </p:cNvCxnSpPr>
          <p:nvPr/>
        </p:nvCxnSpPr>
        <p:spPr>
          <a:xfrm>
            <a:off x="7815122" y="5376722"/>
            <a:ext cx="600356" cy="22847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5"/>
            <a:endCxn id="29" idx="2"/>
          </p:cNvCxnSpPr>
          <p:nvPr/>
        </p:nvCxnSpPr>
        <p:spPr>
          <a:xfrm>
            <a:off x="7053122" y="5766845"/>
            <a:ext cx="566878" cy="2529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6"/>
            <a:endCxn id="32" idx="3"/>
          </p:cNvCxnSpPr>
          <p:nvPr/>
        </p:nvCxnSpPr>
        <p:spPr>
          <a:xfrm flipV="1">
            <a:off x="7848600" y="5766845"/>
            <a:ext cx="566878" cy="2529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9" idx="0"/>
          </p:cNvCxnSpPr>
          <p:nvPr/>
        </p:nvCxnSpPr>
        <p:spPr>
          <a:xfrm>
            <a:off x="7734300" y="5410200"/>
            <a:ext cx="0" cy="495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="" xmlns:p14="http://schemas.microsoft.com/office/powerpoint/2010/main" val="11041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Definition:</a:t>
            </a:r>
            <a:br>
              <a:rPr lang="en-US" dirty="0" smtClean="0"/>
            </a:br>
            <a:r>
              <a:rPr lang="en-US" dirty="0" smtClean="0"/>
              <a:t>Augmenting Path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109908" cy="3508977"/>
          </a:xfrm>
        </p:spPr>
        <p:txBody>
          <a:bodyPr/>
          <a:lstStyle/>
          <a:p>
            <a:r>
              <a:rPr lang="en-US" dirty="0" smtClean="0"/>
              <a:t>Augmenting Path is </a:t>
            </a:r>
            <a:r>
              <a:rPr lang="en-SG" dirty="0"/>
              <a:t>a path in </a:t>
            </a:r>
            <a:r>
              <a:rPr lang="en-SG" dirty="0" smtClean="0"/>
              <a:t>which </a:t>
            </a:r>
            <a:r>
              <a:rPr lang="en-SG" b="1" dirty="0" smtClean="0"/>
              <a:t>starts</a:t>
            </a:r>
            <a:r>
              <a:rPr lang="en-SG" dirty="0" smtClean="0"/>
              <a:t> from and </a:t>
            </a:r>
            <a:r>
              <a:rPr lang="en-SG" b="1" dirty="0" smtClean="0"/>
              <a:t>ends</a:t>
            </a:r>
            <a:r>
              <a:rPr lang="en-SG" dirty="0" smtClean="0"/>
              <a:t> on </a:t>
            </a:r>
            <a:r>
              <a:rPr lang="en-SG" b="1" dirty="0" smtClean="0"/>
              <a:t>free</a:t>
            </a:r>
            <a:r>
              <a:rPr lang="en-SG" dirty="0" smtClean="0"/>
              <a:t> (unmatched) vertices and </a:t>
            </a:r>
            <a:r>
              <a:rPr lang="en-SG" dirty="0"/>
              <a:t>the edges belong </a:t>
            </a:r>
            <a:r>
              <a:rPr lang="en-SG" b="1" dirty="0"/>
              <a:t>alternatively</a:t>
            </a:r>
            <a:r>
              <a:rPr lang="en-SG" dirty="0"/>
              <a:t> </a:t>
            </a:r>
            <a:r>
              <a:rPr lang="en-SG" dirty="0" smtClean="0"/>
              <a:t>between unmatched and matched edges.</a:t>
            </a:r>
          </a:p>
          <a:p>
            <a:r>
              <a:rPr lang="en-US" dirty="0" smtClean="0"/>
              <a:t>If we find an augmenting path in a graph, we can “flip” the status of each edge to add one more edge to the matching set.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7101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From the previous example, </a:t>
            </a:r>
          </a:p>
          <a:p>
            <a:pPr marL="68580" indent="0">
              <a:buNone/>
            </a:pPr>
            <a:r>
              <a:rPr lang="en-US" dirty="0" smtClean="0"/>
              <a:t>the path colored </a:t>
            </a:r>
            <a:r>
              <a:rPr lang="en-US" b="1" dirty="0" smtClean="0">
                <a:solidFill>
                  <a:srgbClr val="7030A0"/>
                </a:solidFill>
              </a:rPr>
              <a:t>purple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dirty="0" smtClean="0"/>
              <a:t>is an augmenting path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We can then flip the edge</a:t>
            </a:r>
          </a:p>
          <a:p>
            <a:pPr marL="68580" indent="0">
              <a:buNone/>
            </a:pPr>
            <a:r>
              <a:rPr lang="en-US" dirty="0" smtClean="0"/>
              <a:t>status and the number of</a:t>
            </a:r>
          </a:p>
          <a:p>
            <a:pPr marL="68580" indent="0">
              <a:buNone/>
            </a:pPr>
            <a:r>
              <a:rPr lang="en-US" dirty="0" smtClean="0"/>
              <a:t>edges in the matching set</a:t>
            </a:r>
          </a:p>
          <a:p>
            <a:pPr marL="68580" indent="0">
              <a:buNone/>
            </a:pPr>
            <a:r>
              <a:rPr lang="en-US" dirty="0" smtClean="0"/>
              <a:t>increases by 1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SG" dirty="0"/>
          </a:p>
        </p:txBody>
      </p:sp>
      <p:sp>
        <p:nvSpPr>
          <p:cNvPr id="4" name="Oval 3"/>
          <p:cNvSpPr/>
          <p:nvPr/>
        </p:nvSpPr>
        <p:spPr>
          <a:xfrm>
            <a:off x="6629400" y="3200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/>
          <p:cNvSpPr/>
          <p:nvPr/>
        </p:nvSpPr>
        <p:spPr>
          <a:xfrm>
            <a:off x="6629400" y="2476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/>
          <p:cNvSpPr/>
          <p:nvPr/>
        </p:nvSpPr>
        <p:spPr>
          <a:xfrm>
            <a:off x="5867400" y="286662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/>
          <p:cNvSpPr/>
          <p:nvPr/>
        </p:nvSpPr>
        <p:spPr>
          <a:xfrm>
            <a:off x="7391400" y="286662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Connector 7"/>
          <p:cNvCxnSpPr>
            <a:stCxn id="6" idx="6"/>
          </p:cNvCxnSpPr>
          <p:nvPr/>
        </p:nvCxnSpPr>
        <p:spPr>
          <a:xfrm flipV="1">
            <a:off x="6096000" y="2671622"/>
            <a:ext cx="566878" cy="309301"/>
          </a:xfrm>
          <a:prstGeom prst="line">
            <a:avLst/>
          </a:prstGeom>
          <a:ln w="19050" cmpd="sng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7" idx="1"/>
          </p:cNvCxnSpPr>
          <p:nvPr/>
        </p:nvCxnSpPr>
        <p:spPr>
          <a:xfrm>
            <a:off x="6824522" y="2671622"/>
            <a:ext cx="600356" cy="22847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5"/>
            <a:endCxn id="4" idx="2"/>
          </p:cNvCxnSpPr>
          <p:nvPr/>
        </p:nvCxnSpPr>
        <p:spPr>
          <a:xfrm>
            <a:off x="6062522" y="3061745"/>
            <a:ext cx="566878" cy="2529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6"/>
            <a:endCxn id="7" idx="3"/>
          </p:cNvCxnSpPr>
          <p:nvPr/>
        </p:nvCxnSpPr>
        <p:spPr>
          <a:xfrm flipV="1">
            <a:off x="6858000" y="3061745"/>
            <a:ext cx="566878" cy="252955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4" idx="0"/>
          </p:cNvCxnSpPr>
          <p:nvPr/>
        </p:nvCxnSpPr>
        <p:spPr>
          <a:xfrm>
            <a:off x="6743700" y="2705100"/>
            <a:ext cx="0" cy="495300"/>
          </a:xfrm>
          <a:prstGeom prst="line">
            <a:avLst/>
          </a:prstGeom>
          <a:ln w="381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29400" y="510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6629400" y="4381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5867400" y="477162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7391400" y="477162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Connector 18"/>
          <p:cNvCxnSpPr>
            <a:stCxn id="17" idx="6"/>
          </p:cNvCxnSpPr>
          <p:nvPr/>
        </p:nvCxnSpPr>
        <p:spPr>
          <a:xfrm flipV="1">
            <a:off x="6096000" y="4576622"/>
            <a:ext cx="566878" cy="3093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8" idx="1"/>
          </p:cNvCxnSpPr>
          <p:nvPr/>
        </p:nvCxnSpPr>
        <p:spPr>
          <a:xfrm>
            <a:off x="6824522" y="4576622"/>
            <a:ext cx="600356" cy="22847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15" idx="2"/>
          </p:cNvCxnSpPr>
          <p:nvPr/>
        </p:nvCxnSpPr>
        <p:spPr>
          <a:xfrm>
            <a:off x="6062522" y="4966745"/>
            <a:ext cx="566878" cy="2529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6"/>
            <a:endCxn id="18" idx="3"/>
          </p:cNvCxnSpPr>
          <p:nvPr/>
        </p:nvCxnSpPr>
        <p:spPr>
          <a:xfrm flipV="1">
            <a:off x="6858000" y="4966745"/>
            <a:ext cx="566878" cy="25295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5" idx="0"/>
          </p:cNvCxnSpPr>
          <p:nvPr/>
        </p:nvCxnSpPr>
        <p:spPr>
          <a:xfrm>
            <a:off x="6743700" y="4610100"/>
            <a:ext cx="0" cy="49530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="" xmlns:p14="http://schemas.microsoft.com/office/powerpoint/2010/main" val="88072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Definitions:</a:t>
            </a:r>
            <a:br>
              <a:rPr lang="en-US" dirty="0" smtClean="0"/>
            </a:br>
            <a:r>
              <a:rPr lang="en-US" dirty="0" smtClean="0"/>
              <a:t>Bipartite Graphs and MCBM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696148"/>
          </a:xfrm>
        </p:spPr>
        <p:txBody>
          <a:bodyPr>
            <a:normAutofit/>
          </a:bodyPr>
          <a:lstStyle/>
          <a:p>
            <a:r>
              <a:rPr lang="en-US" dirty="0" smtClean="0"/>
              <a:t>A Bipartite graph </a:t>
            </a:r>
            <a:r>
              <a:rPr lang="en-SG" dirty="0" smtClean="0"/>
              <a:t>is </a:t>
            </a:r>
            <a:r>
              <a:rPr lang="en-SG" dirty="0"/>
              <a:t>a graph whose vertices can be divided into two disjoint sets </a:t>
            </a:r>
            <a:r>
              <a:rPr lang="en-SG" dirty="0" smtClean="0"/>
              <a:t>X </a:t>
            </a:r>
            <a:r>
              <a:rPr lang="en-SG" dirty="0"/>
              <a:t>and </a:t>
            </a:r>
            <a:r>
              <a:rPr lang="en-SG" dirty="0" smtClean="0"/>
              <a:t>Y </a:t>
            </a:r>
            <a:r>
              <a:rPr lang="en-SG" dirty="0"/>
              <a:t>such that every edge </a:t>
            </a:r>
            <a:r>
              <a:rPr lang="en-SG" dirty="0" smtClean="0"/>
              <a:t>can only connect </a:t>
            </a:r>
            <a:r>
              <a:rPr lang="en-SG" dirty="0"/>
              <a:t>a vertex in </a:t>
            </a:r>
            <a:r>
              <a:rPr lang="en-SG" dirty="0" smtClean="0"/>
              <a:t>X </a:t>
            </a:r>
            <a:r>
              <a:rPr lang="en-SG" dirty="0"/>
              <a:t>to one in </a:t>
            </a:r>
            <a:r>
              <a:rPr lang="en-SG" dirty="0" smtClean="0"/>
              <a:t>Y</a:t>
            </a:r>
          </a:p>
          <a:p>
            <a:r>
              <a:rPr lang="en-US" dirty="0" smtClean="0"/>
              <a:t>Matching in this kind of graph is a lot easier than matching in general graph</a:t>
            </a:r>
          </a:p>
          <a:p>
            <a:r>
              <a:rPr lang="en-US" dirty="0" smtClean="0"/>
              <a:t>The problem of maximizing the matching in bipartite graph is usually called MCBM (</a:t>
            </a:r>
            <a:r>
              <a:rPr lang="en-US" b="1" dirty="0" smtClean="0"/>
              <a:t>M</a:t>
            </a:r>
            <a:r>
              <a:rPr lang="en-US" dirty="0" smtClean="0"/>
              <a:t>ax </a:t>
            </a:r>
            <a:r>
              <a:rPr lang="en-US" b="1" dirty="0" smtClean="0"/>
              <a:t>C</a:t>
            </a:r>
            <a:r>
              <a:rPr lang="en-US" dirty="0" smtClean="0"/>
              <a:t>ardinality </a:t>
            </a:r>
            <a:r>
              <a:rPr lang="en-US" b="1" dirty="0" smtClean="0"/>
              <a:t>B</a:t>
            </a:r>
            <a:r>
              <a:rPr lang="en-US" dirty="0" smtClean="0"/>
              <a:t>ipartite </a:t>
            </a:r>
            <a:r>
              <a:rPr lang="en-US" b="1" dirty="0" smtClean="0"/>
              <a:t>M</a:t>
            </a:r>
            <a:r>
              <a:rPr lang="en-US" dirty="0" smtClean="0"/>
              <a:t>atching)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27880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hlinkClick r:id="rId4"/>
              </a:rPr>
              <a:t>SDN</a:t>
            </a:r>
            <a:r>
              <a:rPr lang="en-US" dirty="0" smtClean="0"/>
              <a:t>!!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90908" cy="36199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smtClean="0"/>
              <a:t>One of</a:t>
            </a:r>
            <a:r>
              <a:rPr lang="en-US" dirty="0" smtClean="0"/>
              <a:t> Singapore’s main problem today is…</a:t>
            </a:r>
          </a:p>
          <a:p>
            <a:pPr algn="ctr">
              <a:buNone/>
            </a:pPr>
            <a:r>
              <a:rPr lang="en-US" b="1" dirty="0" smtClean="0"/>
              <a:t>Matching in Bipartite Graph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 to match a male (left set) and a female</a:t>
            </a:r>
          </a:p>
          <a:p>
            <a:pPr>
              <a:buNone/>
            </a:pPr>
            <a:r>
              <a:rPr lang="en-US" dirty="0" smtClean="0"/>
              <a:t>(right set) to form more families </a:t>
            </a:r>
            <a:r>
              <a:rPr lang="en-US" dirty="0" smtClean="0">
                <a:sym typeface="Wingdings" pitchFamily="2" charset="2"/>
              </a:rPr>
              <a:t> more babies</a:t>
            </a:r>
          </a:p>
          <a:p>
            <a:pPr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There is an edge between a vertex on the left set (male) to a vertex on the right set (female)</a:t>
            </a:r>
            <a:br>
              <a:rPr lang="en-US" dirty="0" smtClean="0"/>
            </a:br>
            <a:r>
              <a:rPr lang="en-US" dirty="0" smtClean="0"/>
              <a:t>if they like each other</a:t>
            </a:r>
          </a:p>
        </p:txBody>
      </p:sp>
      <p:pic>
        <p:nvPicPr>
          <p:cNvPr id="7170" name="Picture 2" descr="SD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1524000"/>
            <a:ext cx="1514475" cy="60960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97090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7024744" cy="1143000"/>
          </a:xfrm>
        </p:spPr>
        <p:txBody>
          <a:bodyPr/>
          <a:lstStyle/>
          <a:p>
            <a:r>
              <a:rPr lang="en-SG" dirty="0" smtClean="0"/>
              <a:t>Tell Steven</a:t>
            </a:r>
            <a:endParaRPr lang="en-SG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/>
        </p:nvGraphicFramePr>
        <p:xfrm>
          <a:off x="4508500" y="1651000"/>
          <a:ext cx="4572000" cy="5143500"/>
        </p:xfrm>
        <a:graphic>
          <a:graphicData uri="http://schemas.openxmlformats.org/presentationml/2006/ole">
            <p:oleObj spid="_x0000_s1026" name="Chart" r:id="rId6" imgW="4571907" imgH="5143562" progId="MSGraph.Chart.8">
              <p:embed followColorScheme="full"/>
            </p:oleObj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4114800" cy="3508977"/>
          </a:xfrm>
        </p:spPr>
        <p:txBody>
          <a:bodyPr>
            <a:noAutofit/>
          </a:bodyPr>
          <a:lstStyle/>
          <a:p>
            <a:pPr marL="525780" indent="-457200">
              <a:buFont typeface="Wingdings 2" pitchFamily="18" charset="2"/>
              <a:buAutoNum type="arabicPeriod"/>
            </a:pPr>
            <a:r>
              <a:rPr lang="en-SG" sz="2800" dirty="0" smtClean="0"/>
              <a:t>I am a male student, single</a:t>
            </a:r>
          </a:p>
          <a:p>
            <a:pPr marL="525780" indent="-457200">
              <a:buFont typeface="Wingdings 2" pitchFamily="18" charset="2"/>
              <a:buAutoNum type="arabicPeriod"/>
            </a:pPr>
            <a:r>
              <a:rPr lang="en-US" sz="2800" dirty="0" smtClean="0"/>
              <a:t>I am a female student, single</a:t>
            </a:r>
          </a:p>
          <a:p>
            <a:pPr marL="525780" indent="-457200">
              <a:buFont typeface="Wingdings 2" pitchFamily="18" charset="2"/>
              <a:buAutoNum type="arabicPeriod"/>
            </a:pPr>
            <a:r>
              <a:rPr lang="en-US" sz="2800" dirty="0" smtClean="0"/>
              <a:t>I am a male student, attached</a:t>
            </a:r>
          </a:p>
          <a:p>
            <a:pPr marL="525780" indent="-457200">
              <a:buFont typeface="Wingdings 2" pitchFamily="18" charset="2"/>
              <a:buAutoNum type="arabicPeriod"/>
            </a:pPr>
            <a:r>
              <a:rPr lang="en-US" sz="2800" dirty="0" smtClean="0"/>
              <a:t>I am a female student, attached</a:t>
            </a:r>
            <a:endParaRPr lang="en-SG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105787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Try to find a girl before you graduate!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2514600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Try to say yes to a guy’s proposal before you graduate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37338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Cherish the love that you have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False"/>
  <p:tag name="DELIMITERS" val="3.1"/>
  <p:tag name="TPFULLVERSION" val="4.2.3.2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54EFD7B6414B46C5966ABEB76B5DA101"/>
  <p:tag name="SLIDEID" val="54EFD7B6414B46C5966ABEB76B5DA101"/>
  <p:tag name="SLIDEORDER" val="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"/>
  <p:tag name="QUESTIONALIAS" val="Tell Steven"/>
  <p:tag name="ANSWERSALIAS" val="I am a male student, single|smicln|I am a female student, single|smicln|I am a male student, attached|smicln|I am a female student, attached"/>
  <p:tag name="RESPONSESGATHERED" val="True"/>
  <p:tag name="TOTALRESPONSES" val="30"/>
  <p:tag name="RESPONSECOUNT" val="30"/>
  <p:tag name="SLICED" val="False"/>
  <p:tag name="RESPONSES" val="2;1;4;-;1;4;1;1;-;1;1;1;1;3;2;1;1;2;1;2;1;3;-;3;1;2;-;1;1;3;1;2;1;2;"/>
  <p:tag name="CHARTSTRINGSTD" val="17 7 4 2"/>
  <p:tag name="CHARTSTRINGREV" val="2 4 7 17"/>
  <p:tag name="CHARTSTRINGSTDPER" val="0.566666666666667 0.233333333333333 0.133333333333333 0.0666666666666667"/>
  <p:tag name="CHARTSTRINGREVPER" val="0.0666666666666667 0.133333333333333 0.233333333333333 0.566666666666667"/>
  <p:tag name="VALUES" val="No Value|smicln|No Value|smicln|No Value|smicln|No Val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4"/>
  <p:tag name="TEXTLENGTH" val="119"/>
  <p:tag name="FONTSIZE" val="28"/>
  <p:tag name="BULLETTYPE" val="ppBulletArabicPeriod"/>
  <p:tag name="ANSWERTEXT" val="I am a male student, single&#10;I am a female student, single&#10;I am a male student, attached&#10;I am a female student, attach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54EFD7B6414B46C5966ABEB76B5DA10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"/>
  <p:tag name="SLIDEORDER" val="2"/>
  <p:tag name="SLIDEGUID" val="3E30DA93A24848BEA1A1C2E18A07590F"/>
  <p:tag name="QUESTIONALIAS" val="For male students I want to marry at"/>
  <p:tag name="ANSWERSALIAS" val="&gt; 30 years old|smicln|30 years old|smicln|29|smicln|28|smicln|27|smicln|26|smicln|&lt;25 years old|smicln|I will stay single"/>
  <p:tag name="RESPONSESGATHERED" val="True"/>
  <p:tag name="TOTALRESPONSES" val="27"/>
  <p:tag name="RESPONSECOUNT" val="27"/>
  <p:tag name="SLICED" val="False"/>
  <p:tag name="RESPONSES" val="4;7;5;8;8;8;8;8;2;8;6;8;5;1;5;8;8;1;6;8;3;6;5;6;6;6;1;"/>
  <p:tag name="CHARTSTRINGSTD" val="3 1 1 1 4 6 1 10"/>
  <p:tag name="CHARTSTRINGREV" val="10 1 6 4 1 1 1 3"/>
  <p:tag name="CHARTSTRINGSTDPER" val="0.111111111111111 0.037037037037037 0.037037037037037 0.037037037037037 0.148148148148148 0.222222222222222 0.037037037037037 0.37037037037037"/>
  <p:tag name="CHARTSTRINGREVPER" val="0.37037037037037 0.037037037037037 0.222222222222222 0.148148148148148 0.037037037037037 0.037037037037037 0.037037037037037 0.111111111111111"/>
  <p:tag name="VALUES" val="No Value|smicln|No Value|smicln|No Value|smicln|No Value|smicln|No Value|smicln|No Value|smicln|No Value|smicln|No Val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8"/>
  <p:tag name="TEXTLENGTH" val="72"/>
  <p:tag name="FONTSIZE" val="28"/>
  <p:tag name="BULLETTYPE" val="ppBulletArabicPeriod"/>
  <p:tag name="ANSWERTEXT" val="&gt; 30 years old&#10;30 years old&#10;29&#10;28&#10;27&#10;26&#10;&lt;25 years old&#10;I will stay sing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54EFD7B6414B46C5966ABEB76B5DA10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"/>
  <p:tag name="ANSWERSALIAS" val="&gt; 30 years old|smicln|30 years old|smicln|29|smicln|28|smicln|27|smicln|26|smicln|&lt;25 years old|smicln|I will stay single"/>
  <p:tag name="SLIDEORDER" val="3"/>
  <p:tag name="SLIDEGUID" val="175416C6BE08408EAFEF253DC3121A77"/>
  <p:tag name="QUESTIONALIAS" val="Female students I want to marry at age"/>
  <p:tag name="RESPONSESGATHERED" val="True"/>
  <p:tag name="TOTALRESPONSES" val="12"/>
  <p:tag name="RESPONSECOUNT" val="12"/>
  <p:tag name="SLICED" val="False"/>
  <p:tag name="RESPONSES" val="5;-;-;-;8;-;-;-;-;-;-;8;-;-;-;-;8;-;-;-;-;7;-;-;6;6;8;7;2;3;5;"/>
  <p:tag name="CHARTSTRINGSTD" val="0 1 1 0 2 2 2 4"/>
  <p:tag name="CHARTSTRINGREV" val="4 2 2 2 0 1 1 0"/>
  <p:tag name="CHARTSTRINGSTDPER" val="0 0.0833333333333333 0.0833333333333333 0 0.166666666666667 0.166666666666667 0.166666666666667 0.333333333333333"/>
  <p:tag name="CHARTSTRINGREVPER" val="0.333333333333333 0.166666666666667 0.166666666666667 0.166666666666667 0 0.0833333333333333 0.0833333333333333 0"/>
  <p:tag name="VALUES" val="No Value|smicln|No Value|smicln|No Value|smicln|No Value|smicln|No Value|smicln|No Value|smicln|No Value|smicln|No Val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8"/>
  <p:tag name="TEXTLENGTH" val="72"/>
  <p:tag name="FONTSIZE" val="28"/>
  <p:tag name="BULLETTYPE" val="ppBulletArabicPeriod"/>
  <p:tag name="ANSWERTEXT" val="&gt; 30 years old&#10;30 years old&#10;29&#10;28&#10;27&#10;26&#10;&lt;25 years old&#10;I will stay sing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1375</Words>
  <Application>Microsoft Office PowerPoint</Application>
  <PresentationFormat>On-screen Show (4:3)</PresentationFormat>
  <Paragraphs>302</Paragraphs>
  <Slides>39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Austin</vt:lpstr>
      <vt:lpstr>Chart</vt:lpstr>
      <vt:lpstr>Max Cardinality Bipartite Matching</vt:lpstr>
      <vt:lpstr>Graph Matching</vt:lpstr>
      <vt:lpstr>Maximum Matching</vt:lpstr>
      <vt:lpstr>Examples</vt:lpstr>
      <vt:lpstr>New Definition: Augmenting Path</vt:lpstr>
      <vt:lpstr>Example</vt:lpstr>
      <vt:lpstr>Another Definitions: Bipartite Graphs and MCBM</vt:lpstr>
      <vt:lpstr>Example: SDN!!</vt:lpstr>
      <vt:lpstr>Tell Steven</vt:lpstr>
      <vt:lpstr>Male students I want to marry at age</vt:lpstr>
      <vt:lpstr>Female students I want to marry at age</vt:lpstr>
      <vt:lpstr>Example 1</vt:lpstr>
      <vt:lpstr>Example 1, Solution</vt:lpstr>
      <vt:lpstr>Introducing: Augmenting Path Algorithm</vt:lpstr>
      <vt:lpstr>Example 2</vt:lpstr>
      <vt:lpstr>Example 2, Solution</vt:lpstr>
      <vt:lpstr>Observation 1</vt:lpstr>
      <vt:lpstr>Example 3</vt:lpstr>
      <vt:lpstr>Example 4</vt:lpstr>
      <vt:lpstr>Observation 2</vt:lpstr>
      <vt:lpstr>Back to MCBM…</vt:lpstr>
      <vt:lpstr>DFS - Revisited</vt:lpstr>
      <vt:lpstr>Another Way of Writing DFS</vt:lpstr>
      <vt:lpstr>DFS that returns 0 (or 1, later)</vt:lpstr>
      <vt:lpstr>DFS at left side only (1)</vt:lpstr>
      <vt:lpstr>Example 5: DFS4(0) tries edge 0-2</vt:lpstr>
      <vt:lpstr>DFS4(0) returns 1 (so far)</vt:lpstr>
      <vt:lpstr>DFS at left side only (2)</vt:lpstr>
      <vt:lpstr>DFS4(1) tries edge 1-2 &amp; calls DFS(owner[2]) = DFS(0)</vt:lpstr>
      <vt:lpstr>DFS4(0) tries edge 0-2 &amp; calls DFS(owner[2]) = DFS(0) again </vt:lpstr>
      <vt:lpstr>DFS4(0) tries edge 0-3 and gets an augmenting path</vt:lpstr>
      <vt:lpstr>We flip augmenting path 1-2-0-3 to get one more matching</vt:lpstr>
      <vt:lpstr>Slide 33</vt:lpstr>
      <vt:lpstr>Slide 34</vt:lpstr>
      <vt:lpstr>Another Twist </vt:lpstr>
      <vt:lpstr>Example 6</vt:lpstr>
      <vt:lpstr>To Think About…</vt:lpstr>
      <vt:lpstr>Epilogue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2012-11-06T05:35:26Z</dcterms:created>
  <dcterms:modified xsi:type="dcterms:W3CDTF">2012-11-06T05:35:46Z</dcterms:modified>
</cp:coreProperties>
</file>