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8DBD9D-7780-4055-B076-C59A0A6F8FA7}" type="datetimeFigureOut">
              <a:rPr lang="zh-CN" altLang="en-US" smtClean="0"/>
              <a:t>2012/8/30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80CFC7-1D13-4B0D-BB37-D4418E50AD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20688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CS2010 Lab 01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7189" y="3421742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2012/08/30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Yuan </a:t>
            </a:r>
            <a:r>
              <a:rPr lang="en-US" altLang="zh-CN" sz="3200" dirty="0" err="1" smtClean="0"/>
              <a:t>Yuan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11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0"/>
            <a:ext cx="107187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2954" y="620688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70C0"/>
                </a:solidFill>
              </a:rPr>
              <a:t>Self Intro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20688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70C0"/>
                </a:solidFill>
              </a:rPr>
              <a:t>About Myself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2832" y="2275001"/>
            <a:ext cx="564770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/>
              <a:t>Yuan </a:t>
            </a:r>
            <a:r>
              <a:rPr lang="en-US" altLang="zh-CN" sz="2800" b="1" dirty="0" err="1" smtClean="0"/>
              <a:t>Yuan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袁远</a:t>
            </a:r>
            <a:r>
              <a:rPr lang="en-US" altLang="zh-CN" sz="2800" b="1" dirty="0" smtClean="0"/>
              <a:t>)</a:t>
            </a:r>
          </a:p>
          <a:p>
            <a:pPr algn="ctr"/>
            <a:r>
              <a:rPr lang="en-US" altLang="zh-CN" sz="2800" b="1" dirty="0" smtClean="0"/>
              <a:t>Quantitative Finance</a:t>
            </a:r>
          </a:p>
          <a:p>
            <a:pPr algn="ctr"/>
            <a:r>
              <a:rPr lang="en-US" altLang="zh-CN" sz="2800" b="1" dirty="0" smtClean="0"/>
              <a:t>3</a:t>
            </a:r>
            <a:r>
              <a:rPr lang="en-US" altLang="zh-CN" sz="2800" b="1" baseline="30000" dirty="0" smtClean="0"/>
              <a:t>rd</a:t>
            </a:r>
            <a:r>
              <a:rPr lang="en-US" altLang="zh-CN" sz="2800" b="1" dirty="0" smtClean="0"/>
              <a:t>-year </a:t>
            </a:r>
            <a:r>
              <a:rPr lang="en-US" altLang="zh-CN" sz="2800" b="1" dirty="0" err="1" smtClean="0"/>
              <a:t>FoS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 smtClean="0"/>
              <a:t>Member of NUS ACM Team</a:t>
            </a:r>
          </a:p>
          <a:p>
            <a:pPr algn="ctr"/>
            <a:endParaRPr lang="en-US" altLang="zh-CN" sz="2800" b="1" dirty="0"/>
          </a:p>
          <a:p>
            <a:r>
              <a:rPr lang="en-US" altLang="zh-CN" sz="2800" b="1" dirty="0" smtClean="0"/>
              <a:t>Contact:</a:t>
            </a:r>
          </a:p>
          <a:p>
            <a:r>
              <a:rPr lang="en-US" altLang="zh-CN" sz="2800" b="1" dirty="0" smtClean="0"/>
              <a:t>8539 8470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a0077839@nus.edu.sg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292802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00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20688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70C0"/>
                </a:solidFill>
              </a:rPr>
              <a:t>Lab Policies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879683"/>
            <a:ext cx="6480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Be on time.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No Multithreading.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Discussion and Participation is encouraged.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Unless proved, No extension in the homework deadline.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You will be given a participation CA according to your performance in labs.</a:t>
            </a: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7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14445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About CS2010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0986" y="1879683"/>
            <a:ext cx="66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Data Structural and Algorithm II</a:t>
            </a: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Java is used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More Object Oriented Programming</a:t>
            </a: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14445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Other Languages</a:t>
            </a:r>
            <a:r>
              <a:rPr lang="zh-CN" altLang="en-US" sz="4000" dirty="0" smtClean="0">
                <a:solidFill>
                  <a:srgbClr val="0070C0"/>
                </a:solidFill>
              </a:rPr>
              <a:t>？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pic>
        <p:nvPicPr>
          <p:cNvPr id="3074" name="Picture 2" descr="http://img.cnbeta.com/newsimg/120828/221719018259872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" y="1568916"/>
            <a:ext cx="8791954" cy="48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7320" y="370863"/>
            <a:ext cx="69847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Java Techniques</a:t>
            </a:r>
          </a:p>
          <a:p>
            <a:pPr algn="ctr"/>
            <a:endParaRPr lang="en-US" altLang="zh-CN" sz="4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UVA579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find </a:t>
            </a:r>
            <a:r>
              <a:rPr lang="en-US" altLang="zh-CN" sz="2800" dirty="0">
                <a:solidFill>
                  <a:srgbClr val="FF0000"/>
                </a:solidFill>
              </a:rPr>
              <a:t>the angle between the minute hand and the hour hand on a regular analog clock</a:t>
            </a: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12:00                          0.000</a:t>
            </a:r>
          </a:p>
          <a:p>
            <a:r>
              <a:rPr lang="en-US" altLang="zh-CN" sz="2800" dirty="0" smtClean="0"/>
              <a:t>9:00                            90.000</a:t>
            </a:r>
          </a:p>
          <a:p>
            <a:r>
              <a:rPr lang="en-US" altLang="zh-CN" sz="2800" dirty="0" smtClean="0"/>
              <a:t>8:10                            175.000</a:t>
            </a:r>
          </a:p>
          <a:p>
            <a:r>
              <a:rPr lang="en-US" altLang="zh-CN" sz="2800" dirty="0" smtClean="0"/>
              <a:t>0:00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Java Techniques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709417"/>
            <a:ext cx="806489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r>
              <a:rPr lang="en-US" altLang="zh-CN" dirty="0"/>
              <a:t>import </a:t>
            </a:r>
            <a:r>
              <a:rPr lang="en-US" altLang="zh-CN" u="sng" dirty="0"/>
              <a:t>java.io.*;</a:t>
            </a:r>
          </a:p>
          <a:p>
            <a:r>
              <a:rPr lang="en-US" altLang="zh-CN" dirty="0"/>
              <a:t>import </a:t>
            </a:r>
            <a:r>
              <a:rPr lang="en-US" altLang="zh-CN" u="sng" dirty="0" err="1"/>
              <a:t>java.math</a:t>
            </a:r>
            <a:r>
              <a:rPr lang="en-US" altLang="zh-CN" u="sng" dirty="0"/>
              <a:t>.*;</a:t>
            </a:r>
          </a:p>
          <a:p>
            <a:endParaRPr lang="zh-CN" altLang="en-US" dirty="0"/>
          </a:p>
          <a:p>
            <a:r>
              <a:rPr lang="en-US" altLang="zh-CN" dirty="0"/>
              <a:t>class Main{</a:t>
            </a:r>
          </a:p>
          <a:p>
            <a:r>
              <a:rPr lang="en-US" altLang="zh-CN" dirty="0" smtClean="0"/>
              <a:t>	public </a:t>
            </a:r>
            <a:r>
              <a:rPr lang="en-US" altLang="zh-CN" dirty="0"/>
              <a:t>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 smtClean="0"/>
              <a:t>		Scanner </a:t>
            </a:r>
            <a:r>
              <a:rPr lang="en-US" altLang="zh-CN" dirty="0" err="1"/>
              <a:t>sc</a:t>
            </a:r>
            <a:r>
              <a:rPr lang="en-US" altLang="zh-CN" dirty="0"/>
              <a:t> = new Scanner(System.</a:t>
            </a:r>
            <a:r>
              <a:rPr lang="en-US" altLang="zh-CN" i="1" dirty="0"/>
              <a:t>in);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>
                <a:solidFill>
                  <a:srgbClr val="C00000"/>
                </a:solidFill>
              </a:rPr>
              <a:t>sc.useDelimiter</a:t>
            </a:r>
            <a:r>
              <a:rPr lang="en-US" altLang="zh-CN" dirty="0">
                <a:solidFill>
                  <a:srgbClr val="C00000"/>
                </a:solidFill>
              </a:rPr>
              <a:t>(":|\\s+");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h,m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		double </a:t>
            </a:r>
            <a:r>
              <a:rPr lang="en-US" altLang="zh-CN" dirty="0" err="1"/>
              <a:t>hAngle,mAngle,angle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		while </a:t>
            </a:r>
            <a:r>
              <a:rPr lang="en-US" altLang="zh-CN" dirty="0"/>
              <a:t>(true){</a:t>
            </a:r>
          </a:p>
          <a:p>
            <a:r>
              <a:rPr lang="en-US" altLang="zh-CN" dirty="0" smtClean="0"/>
              <a:t>			h </a:t>
            </a:r>
            <a:r>
              <a:rPr lang="en-US" altLang="zh-CN" dirty="0"/>
              <a:t>= </a:t>
            </a:r>
            <a:r>
              <a:rPr lang="en-US" altLang="zh-CN" dirty="0" err="1"/>
              <a:t>sc.nextInt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			m </a:t>
            </a:r>
            <a:r>
              <a:rPr lang="en-US" altLang="zh-CN" dirty="0"/>
              <a:t>= </a:t>
            </a:r>
            <a:r>
              <a:rPr lang="en-US" altLang="zh-CN" dirty="0" err="1"/>
              <a:t>sc.nextInt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			if </a:t>
            </a:r>
            <a:r>
              <a:rPr lang="en-US" altLang="zh-CN" dirty="0"/>
              <a:t>(</a:t>
            </a:r>
            <a:r>
              <a:rPr lang="en-US" altLang="zh-CN" dirty="0" err="1"/>
              <a:t>h+m</a:t>
            </a:r>
            <a:r>
              <a:rPr lang="en-US" altLang="zh-CN" dirty="0"/>
              <a:t>==0) break;</a:t>
            </a:r>
          </a:p>
          <a:p>
            <a:r>
              <a:rPr lang="pt-BR" altLang="zh-CN" dirty="0" smtClean="0"/>
              <a:t>			hAngle </a:t>
            </a:r>
            <a:r>
              <a:rPr lang="pt-BR" altLang="zh-CN" dirty="0"/>
              <a:t>= 0.5 * (h * 60 + m);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mAngle</a:t>
            </a:r>
            <a:r>
              <a:rPr lang="en-US" altLang="zh-CN" dirty="0" smtClean="0"/>
              <a:t> </a:t>
            </a:r>
            <a:r>
              <a:rPr lang="en-US" altLang="zh-CN" dirty="0"/>
              <a:t>= 6 * m;</a:t>
            </a:r>
          </a:p>
          <a:p>
            <a:r>
              <a:rPr lang="en-US" altLang="zh-CN" dirty="0" smtClean="0"/>
              <a:t>	    		angle </a:t>
            </a:r>
            <a:r>
              <a:rPr lang="en-US" altLang="zh-CN" dirty="0"/>
              <a:t>= </a:t>
            </a:r>
            <a:r>
              <a:rPr lang="en-US" altLang="zh-CN" dirty="0" err="1"/>
              <a:t>Math.</a:t>
            </a:r>
            <a:r>
              <a:rPr lang="en-US" altLang="zh-CN" i="1" dirty="0" err="1"/>
              <a:t>abs</a:t>
            </a:r>
            <a:r>
              <a:rPr lang="en-US" altLang="zh-CN" i="1" dirty="0"/>
              <a:t>(</a:t>
            </a:r>
            <a:r>
              <a:rPr lang="en-US" altLang="zh-CN" i="1" dirty="0" err="1"/>
              <a:t>hAngle</a:t>
            </a:r>
            <a:r>
              <a:rPr lang="en-US" altLang="zh-CN" i="1" dirty="0"/>
              <a:t> - </a:t>
            </a:r>
            <a:r>
              <a:rPr lang="en-US" altLang="zh-CN" i="1" dirty="0" err="1"/>
              <a:t>mAngle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			angle </a:t>
            </a:r>
            <a:r>
              <a:rPr lang="en-US" altLang="zh-CN" dirty="0"/>
              <a:t>= </a:t>
            </a:r>
            <a:r>
              <a:rPr lang="en-US" altLang="zh-CN" dirty="0" err="1"/>
              <a:t>Math.</a:t>
            </a:r>
            <a:r>
              <a:rPr lang="en-US" altLang="zh-CN" i="1" dirty="0" err="1"/>
              <a:t>min</a:t>
            </a:r>
            <a:r>
              <a:rPr lang="en-US" altLang="zh-CN" i="1" dirty="0"/>
              <a:t>(angle, 360 - angle);</a:t>
            </a:r>
          </a:p>
          <a:p>
            <a:r>
              <a:rPr lang="en-US" altLang="zh-CN" dirty="0" smtClean="0"/>
              <a:t>    			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out.printf</a:t>
            </a:r>
            <a:r>
              <a:rPr lang="en-US" altLang="zh-CN" i="1" dirty="0"/>
              <a:t>("%.3f\</a:t>
            </a:r>
            <a:r>
              <a:rPr lang="en-US" altLang="zh-CN" i="1" dirty="0" err="1"/>
              <a:t>n",angle</a:t>
            </a:r>
            <a:r>
              <a:rPr lang="en-US" altLang="zh-CN" i="1" dirty="0"/>
              <a:t>);</a:t>
            </a:r>
          </a:p>
          <a:p>
            <a:r>
              <a:rPr lang="en-US" altLang="zh-CN" dirty="0" smtClean="0"/>
              <a:t>		}</a:t>
            </a:r>
            <a:endParaRPr lang="en-US" altLang="zh-CN" dirty="0"/>
          </a:p>
          <a:p>
            <a:r>
              <a:rPr lang="en-US" altLang="zh-CN" dirty="0" smtClean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9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98972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Why data </a:t>
            </a:r>
            <a:r>
              <a:rPr lang="en-US" altLang="zh-CN" sz="4000" dirty="0" err="1" smtClean="0">
                <a:solidFill>
                  <a:srgbClr val="0070C0"/>
                </a:solidFill>
              </a:rPr>
              <a:t>struct</a:t>
            </a:r>
            <a:r>
              <a:rPr lang="en-US" altLang="zh-CN" sz="4000" dirty="0" smtClean="0">
                <a:solidFill>
                  <a:srgbClr val="0070C0"/>
                </a:solidFill>
              </a:rPr>
              <a:t> &amp; </a:t>
            </a:r>
            <a:r>
              <a:rPr lang="en-US" altLang="zh-CN" sz="4000" dirty="0" err="1" smtClean="0">
                <a:solidFill>
                  <a:srgbClr val="0070C0"/>
                </a:solidFill>
              </a:rPr>
              <a:t>algr</a:t>
            </a:r>
            <a:r>
              <a:rPr lang="en-US" altLang="zh-CN" sz="4000" dirty="0" smtClean="0">
                <a:solidFill>
                  <a:srgbClr val="0070C0"/>
                </a:solidFill>
              </a:rPr>
              <a:t>?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4174" y="2636912"/>
            <a:ext cx="5872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Limitations in the computer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31254" y="4869160"/>
            <a:ext cx="4284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Complexity analysis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6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54" y="698972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</a:rPr>
              <a:t>PS1 – Baby Name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160" y="1700808"/>
            <a:ext cx="661625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Grading Scheme: </a:t>
            </a:r>
          </a:p>
          <a:p>
            <a:endParaRPr lang="en-US" altLang="zh-CN" sz="3200" dirty="0"/>
          </a:p>
          <a:p>
            <a:r>
              <a:rPr lang="en-US" altLang="zh-CN" sz="2800" dirty="0" smtClean="0"/>
              <a:t>mixture of </a:t>
            </a:r>
            <a:r>
              <a:rPr lang="en-US" altLang="zh-CN" sz="2800" dirty="0" err="1" smtClean="0"/>
              <a:t>blackbox</a:t>
            </a:r>
            <a:r>
              <a:rPr lang="en-US" altLang="zh-CN" sz="2800" dirty="0" smtClean="0"/>
              <a:t> and </a:t>
            </a:r>
            <a:r>
              <a:rPr lang="en-US" altLang="zh-CN" sz="2800" dirty="0" err="1" smtClean="0"/>
              <a:t>whitebox</a:t>
            </a:r>
            <a:r>
              <a:rPr lang="en-US" altLang="zh-CN" sz="2800" dirty="0" smtClean="0"/>
              <a:t> testing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code quality is concerned (comments, readability)</a:t>
            </a:r>
          </a:p>
          <a:p>
            <a:endParaRPr lang="en-US" altLang="zh-CN" sz="3200" dirty="0"/>
          </a:p>
          <a:p>
            <a:r>
              <a:rPr lang="en-US" altLang="zh-CN" sz="3200" b="1" dirty="0" smtClean="0"/>
              <a:t>R-Option.</a:t>
            </a:r>
          </a:p>
          <a:p>
            <a:endParaRPr lang="en-US" altLang="zh-CN" sz="3200" b="1" dirty="0"/>
          </a:p>
          <a:p>
            <a:r>
              <a:rPr lang="en-US" altLang="zh-CN" sz="3200" dirty="0" smtClean="0"/>
              <a:t>Highly Recommended.</a:t>
            </a:r>
          </a:p>
        </p:txBody>
      </p:sp>
    </p:spTree>
    <p:extLst>
      <p:ext uri="{BB962C8B-B14F-4D97-AF65-F5344CB8AC3E}">
        <p14:creationId xmlns:p14="http://schemas.microsoft.com/office/powerpoint/2010/main" val="33262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TC102455596[[fn=春季]]</Template>
  <TotalTime>278</TotalTime>
  <Words>166</Words>
  <Application>Microsoft Office PowerPoint</Application>
  <PresentationFormat>全屏显示(4:3)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Spring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YuanYuan</dc:creator>
  <cp:lastModifiedBy>YuanYuan</cp:lastModifiedBy>
  <cp:revision>12</cp:revision>
  <dcterms:created xsi:type="dcterms:W3CDTF">2012-08-29T14:29:13Z</dcterms:created>
  <dcterms:modified xsi:type="dcterms:W3CDTF">2012-08-30T01:54:46Z</dcterms:modified>
</cp:coreProperties>
</file>