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9"/>
  </p:notesMasterIdLst>
  <p:sldIdLst>
    <p:sldId id="256" r:id="rId2"/>
    <p:sldId id="376" r:id="rId3"/>
    <p:sldId id="257" r:id="rId4"/>
    <p:sldId id="258" r:id="rId5"/>
    <p:sldId id="259" r:id="rId6"/>
    <p:sldId id="260" r:id="rId7"/>
    <p:sldId id="261" r:id="rId8"/>
    <p:sldId id="319" r:id="rId9"/>
    <p:sldId id="38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20" r:id="rId19"/>
    <p:sldId id="383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1" r:id="rId34"/>
    <p:sldId id="316" r:id="rId35"/>
    <p:sldId id="313" r:id="rId36"/>
    <p:sldId id="315" r:id="rId37"/>
    <p:sldId id="308" r:id="rId38"/>
    <p:sldId id="305" r:id="rId39"/>
    <p:sldId id="306" r:id="rId40"/>
    <p:sldId id="307" r:id="rId41"/>
    <p:sldId id="318" r:id="rId42"/>
    <p:sldId id="321" r:id="rId43"/>
    <p:sldId id="38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85" r:id="rId57"/>
    <p:sldId id="286" r:id="rId58"/>
    <p:sldId id="337" r:id="rId59"/>
    <p:sldId id="338" r:id="rId60"/>
    <p:sldId id="287" r:id="rId61"/>
    <p:sldId id="288" r:id="rId62"/>
    <p:sldId id="380" r:id="rId63"/>
    <p:sldId id="386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87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9" r:id="rId98"/>
    <p:sldId id="388" r:id="rId99"/>
    <p:sldId id="317" r:id="rId100"/>
    <p:sldId id="289" r:id="rId101"/>
    <p:sldId id="290" r:id="rId102"/>
    <p:sldId id="291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81" r:id="rId117"/>
    <p:sldId id="323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5477" autoAdjust="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6498D-C605-496A-9E50-2B6A01E0A20D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358E9-E0C2-4545-8CB1-039CD7CB1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358E9-E0C2-4545-8CB1-039CD7CB16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DED5E-3F72-404F-BE0C-EE6003C3D17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BB334-8D76-4A79-BE44-DC03812397A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9263A-AE45-4765-942C-D85E7836852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29DA94-6E5D-4920-B424-BAF9FEC85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5E4DE-F8A3-4286-9647-C5FDFBC2907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BB334-8D76-4A79-BE44-DC03812397A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5E4DE-F8A3-4286-9647-C5FDFBC2907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95A01-4ABB-4C7D-9C9D-6F1CD29907C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8DE67A-B1DF-4677-87B8-7CF654CA697A}" type="slidenum">
              <a:rPr lang="en-GB"/>
              <a:pPr/>
              <a:t>44</a:t>
            </a:fld>
            <a:endParaRPr lang="en-GB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F944D4-E915-4785-B9B8-65460A4EF86D}" type="slidenum">
              <a:rPr lang="en-GB"/>
              <a:pPr/>
              <a:t>46</a:t>
            </a:fld>
            <a:endParaRPr lang="en-GB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D2590-2FB0-471C-9BE2-16506D2797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39BFF5-DCE5-4FA0-AAD2-8AE68F2DBCFF}" type="slidenum">
              <a:rPr lang="en-GB"/>
              <a:pPr/>
              <a:t>47</a:t>
            </a:fld>
            <a:endParaRPr lang="en-GB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5F42CA-E282-4C02-863F-D6782BF26A32}" type="slidenum">
              <a:rPr lang="en-GB"/>
              <a:pPr/>
              <a:t>48</a:t>
            </a:fld>
            <a:endParaRPr lang="en-GB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C6D9AA-11F1-4660-849E-A27361E1F422}" type="slidenum">
              <a:rPr lang="en-GB"/>
              <a:pPr/>
              <a:t>49</a:t>
            </a:fld>
            <a:endParaRPr lang="en-GB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85F1-6C17-4866-B5B9-0E3BA4A3E316}" type="slidenum">
              <a:rPr lang="en-GB"/>
              <a:pPr/>
              <a:t>50</a:t>
            </a:fld>
            <a:endParaRPr lang="en-GB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5FBC8-D2EC-49E0-A658-A3F5FF99C0F8}" type="slidenum">
              <a:rPr lang="en-GB"/>
              <a:pPr/>
              <a:t>51</a:t>
            </a:fld>
            <a:endParaRPr lang="en-GB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25D3E-D453-48A0-880D-0B60F27D313A}" type="slidenum">
              <a:rPr lang="en-GB"/>
              <a:pPr/>
              <a:t>88</a:t>
            </a:fld>
            <a:endParaRPr lang="en-GB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25D3E-D453-48A0-880D-0B60F27D313A}" type="slidenum">
              <a:rPr lang="en-GB"/>
              <a:pPr/>
              <a:t>89</a:t>
            </a:fld>
            <a:endParaRPr lang="en-GB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25D3E-D453-48A0-880D-0B60F27D313A}" type="slidenum">
              <a:rPr lang="en-GB"/>
              <a:pPr/>
              <a:t>90</a:t>
            </a:fld>
            <a:endParaRPr lang="en-GB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7D85F-D8AE-4304-ACAE-7BE502E02E8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53A80-326F-4717-BE09-85427F5DB6E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14F59-C75A-42D1-8276-2C723ADF132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685CA-153D-4828-AD48-AA5E65F45F3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28713-4538-4B37-8F90-AD55739691B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549ED-848D-4F64-A50C-6E0895536C9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36C75-F6FA-4476-9408-3F153579974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AAAI 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Meinolf Sellmann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0EF7079-6975-4DBD-9537-B9AE530A6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gif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9050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Tutorial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Amortized and Expected Case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b="1" i="1" dirty="0" smtClean="0"/>
              <a:t>Chris Jefferson and </a:t>
            </a:r>
            <a:r>
              <a:rPr lang="en-US" b="1" i="1" dirty="0" err="1" smtClean="0"/>
              <a:t>Meinolf</a:t>
            </a:r>
            <a:r>
              <a:rPr lang="en-US" b="1" i="1" dirty="0" smtClean="0"/>
              <a:t> </a:t>
            </a:r>
            <a:r>
              <a:rPr lang="en-US" b="1" i="1" dirty="0" err="1" smtClean="0"/>
              <a:t>Sellmann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4800" y="1219200"/>
            <a:ext cx="8229600" cy="2667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woolh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136" y="1277766"/>
            <a:ext cx="841231" cy="1223608"/>
          </a:xfrm>
          <a:prstGeom prst="rect">
            <a:avLst/>
          </a:prstGeom>
        </p:spPr>
      </p:pic>
      <p:pic>
        <p:nvPicPr>
          <p:cNvPr id="10" name="Picture 9" descr="rop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599" y="1529668"/>
            <a:ext cx="1622241" cy="1297793"/>
          </a:xfrm>
          <a:prstGeom prst="rect">
            <a:avLst/>
          </a:prstGeom>
        </p:spPr>
      </p:pic>
      <p:pic>
        <p:nvPicPr>
          <p:cNvPr id="12" name="Picture 11" descr="steigeisen.htm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0296" y="1987497"/>
            <a:ext cx="1012642" cy="1012642"/>
          </a:xfrm>
          <a:prstGeom prst="rect">
            <a:avLst/>
          </a:prstGeom>
        </p:spPr>
      </p:pic>
      <p:pic>
        <p:nvPicPr>
          <p:cNvPr id="16" name="Picture 15" descr="te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0012" y="2743200"/>
            <a:ext cx="1512918" cy="108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Constraints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6103" y="4092575"/>
            <a:ext cx="4040187" cy="22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 1,.., n with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profits p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weights w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0" lang="en-US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929503" y="4092575"/>
            <a:ext cx="4176712" cy="23844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Limited Capacity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{0,1}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 pitchFamily="18" charset="2"/>
              </a:rPr>
              <a:t> max!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backpac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0929" y="1977863"/>
            <a:ext cx="1774301" cy="1717523"/>
          </a:xfrm>
          <a:prstGeom prst="rect">
            <a:avLst/>
          </a:prstGeom>
        </p:spPr>
      </p:pic>
      <p:pic>
        <p:nvPicPr>
          <p:cNvPr id="11" name="Picture 10" descr="water_bottlesport_water_bottl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8417" y="1516233"/>
            <a:ext cx="597845" cy="597845"/>
          </a:xfrm>
          <a:prstGeom prst="rect">
            <a:avLst/>
          </a:prstGeom>
        </p:spPr>
      </p:pic>
      <p:pic>
        <p:nvPicPr>
          <p:cNvPr id="15" name="Picture 14" descr="hake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005" y="2482294"/>
            <a:ext cx="711274" cy="398916"/>
          </a:xfrm>
          <a:prstGeom prst="rect">
            <a:avLst/>
          </a:prstGeom>
        </p:spPr>
      </p:pic>
      <p:pic>
        <p:nvPicPr>
          <p:cNvPr id="14" name="Picture 13" descr="hake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693" y="2700189"/>
            <a:ext cx="659633" cy="369953"/>
          </a:xfrm>
          <a:prstGeom prst="rect">
            <a:avLst/>
          </a:prstGeom>
        </p:spPr>
      </p:pic>
      <p:pic>
        <p:nvPicPr>
          <p:cNvPr id="17" name="Picture 16" descr="schlafsac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7703" y="2885801"/>
            <a:ext cx="958985" cy="526376"/>
          </a:xfrm>
          <a:prstGeom prst="rect">
            <a:avLst/>
          </a:prstGeom>
        </p:spPr>
      </p:pic>
      <p:pic>
        <p:nvPicPr>
          <p:cNvPr id="18" name="Picture 17" descr="koch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1285" y="2117423"/>
            <a:ext cx="420005" cy="550207"/>
          </a:xfrm>
          <a:prstGeom prst="rect">
            <a:avLst/>
          </a:prstGeom>
        </p:spPr>
      </p:pic>
      <p:pic>
        <p:nvPicPr>
          <p:cNvPr id="19" name="Picture 18" descr="soup.jpe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33901" y="1482359"/>
            <a:ext cx="491102" cy="626051"/>
          </a:xfrm>
          <a:prstGeom prst="rect">
            <a:avLst/>
          </a:prstGeom>
        </p:spPr>
      </p:pic>
      <p:pic>
        <p:nvPicPr>
          <p:cNvPr id="20" name="Picture 19" descr="soup.jpe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35683" y="1294693"/>
            <a:ext cx="491102" cy="626051"/>
          </a:xfrm>
          <a:prstGeom prst="rect">
            <a:avLst/>
          </a:prstGeom>
        </p:spPr>
      </p:pic>
      <p:pic>
        <p:nvPicPr>
          <p:cNvPr id="21" name="Picture 20" descr="compass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0364" y="1420721"/>
            <a:ext cx="528990" cy="528990"/>
          </a:xfrm>
          <a:prstGeom prst="rect">
            <a:avLst/>
          </a:prstGeom>
        </p:spPr>
      </p:pic>
      <p:pic>
        <p:nvPicPr>
          <p:cNvPr id="22" name="Picture 21" descr="HikingBoots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76229" y="2078182"/>
            <a:ext cx="875577" cy="687720"/>
          </a:xfrm>
          <a:prstGeom prst="rect">
            <a:avLst/>
          </a:prstGeom>
        </p:spPr>
      </p:pic>
      <p:sp>
        <p:nvSpPr>
          <p:cNvPr id="24" name="Curved Down Arrow 23"/>
          <p:cNvSpPr/>
          <p:nvPr/>
        </p:nvSpPr>
        <p:spPr>
          <a:xfrm>
            <a:off x="4315062" y="1382935"/>
            <a:ext cx="2153751" cy="731520"/>
          </a:xfrm>
          <a:prstGeom prst="curvedDownArrow">
            <a:avLst>
              <a:gd name="adj1" fmla="val 25000"/>
              <a:gd name="adj2" fmla="val 50000"/>
              <a:gd name="adj3" fmla="val 41529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scene3d>
            <a:camera prst="orthographicFront">
              <a:rot lat="600000" lon="2100004" rev="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0992" y="153407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rPr>
              <a:t>?</a:t>
            </a:r>
            <a:endParaRPr lang="en-US" sz="5400" b="1" dirty="0">
              <a:ln>
                <a:solidFill>
                  <a:schemeClr val="tx2"/>
                </a:solidFill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  <p:bldP spid="24" grpId="0" animBg="1"/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Filtering in Expected </a:t>
            </a:r>
            <a:br>
              <a:rPr lang="en-US" sz="4000"/>
            </a:br>
            <a:r>
              <a:rPr lang="en-US" sz="4000"/>
              <a:t>Sublinear Time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0240"/>
            <a:ext cx="8229600" cy="4709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Observation</a:t>
            </a:r>
            <a:endParaRPr lang="en-US" dirty="0"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effectLst/>
              </a:rPr>
              <a:t>Let </a:t>
            </a:r>
            <a:r>
              <a:rPr lang="en-US" dirty="0">
                <a:effectLst/>
              </a:rPr>
              <a:t>x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sym typeface="Symbol" pitchFamily="18" charset="2"/>
              </a:rPr>
              <a:t></a:t>
            </a:r>
            <a:r>
              <a:rPr lang="en-US" dirty="0">
                <a:effectLst/>
              </a:rPr>
              <a:t> {x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. . . , 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s</a:t>
            </a:r>
            <a:r>
              <a:rPr lang="en-US" dirty="0">
                <a:effectLst/>
              </a:rPr>
              <a:t>} </a:t>
            </a:r>
            <a:r>
              <a:rPr lang="en-US" i="1" dirty="0">
                <a:effectLst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p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w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≥ </a:t>
            </a:r>
            <a:r>
              <a:rPr lang="en-US" dirty="0" err="1">
                <a:effectLst/>
              </a:rPr>
              <a:t>p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w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and </a:t>
            </a:r>
            <a:r>
              <a:rPr lang="en-US" dirty="0" err="1">
                <a:effectLst/>
              </a:rPr>
              <a:t>w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≥ </a:t>
            </a:r>
            <a:r>
              <a:rPr lang="en-US" dirty="0" err="1">
                <a:effectLst/>
              </a:rPr>
              <a:t>w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:</a:t>
            </a:r>
            <a:r>
              <a:rPr lang="en-US" i="1" dirty="0">
                <a:effectLst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ffectLst/>
              </a:rPr>
              <a:t>If </a:t>
            </a:r>
            <a:r>
              <a:rPr lang="en-US" dirty="0">
                <a:effectLst/>
              </a:rPr>
              <a:t>x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is not mandatory, then 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is not mandatory</a:t>
            </a:r>
            <a:r>
              <a:rPr lang="en-US" i="1" dirty="0" smtClean="0">
                <a:effectLst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i="1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Therefore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if we hit an item that is not mandatory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we can skip over all items in the efficiency ordering with lower weight!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Filtering in Expected </a:t>
            </a:r>
            <a:br>
              <a:rPr lang="en-US" sz="4000"/>
            </a:br>
            <a:r>
              <a:rPr lang="en-US" sz="4000"/>
              <a:t>Sublinear Time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040"/>
            <a:ext cx="8229600" cy="4709160"/>
          </a:xfrm>
        </p:spPr>
        <p:txBody>
          <a:bodyPr/>
          <a:lstStyle/>
          <a:p>
            <a:r>
              <a:rPr lang="en-US" dirty="0"/>
              <a:t>We need an efficient data structure </a:t>
            </a:r>
          </a:p>
          <a:p>
            <a:pPr lvl="1"/>
            <a:r>
              <a:rPr lang="en-US" dirty="0"/>
              <a:t>to re-compute the critical item</a:t>
            </a:r>
          </a:p>
          <a:p>
            <a:pPr lvl="1"/>
            <a:r>
              <a:rPr lang="en-US" dirty="0"/>
              <a:t>to find the next item to check for </a:t>
            </a:r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while supporting fixing of items by other constraints</a:t>
            </a:r>
          </a:p>
          <a:p>
            <a:pPr lvl="1"/>
            <a:endParaRPr lang="en-US" dirty="0"/>
          </a:p>
          <a:p>
            <a:r>
              <a:rPr lang="en-US" dirty="0"/>
              <a:t>We use Finger Trees </a:t>
            </a:r>
            <a:r>
              <a:rPr lang="en-US" dirty="0" smtClean="0"/>
              <a:t>[Mehlhorn’80].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73100" y="3349625"/>
            <a:ext cx="3252788" cy="2070100"/>
            <a:chOff x="424" y="2110"/>
            <a:chExt cx="2049" cy="1304"/>
          </a:xfrm>
        </p:grpSpPr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847725" y="3214688"/>
            <a:ext cx="7359650" cy="2444750"/>
            <a:chOff x="534" y="2025"/>
            <a:chExt cx="4636" cy="1540"/>
          </a:xfrm>
        </p:grpSpPr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534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1946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2652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>
              <a:off x="3358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4064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1240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4770" y="3565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891" y="2795"/>
              <a:ext cx="1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2296" y="2795"/>
              <a:ext cx="1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3702" y="2795"/>
              <a:ext cx="1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582" y="2025"/>
              <a:ext cx="25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77825" y="5275263"/>
            <a:ext cx="8321675" cy="719137"/>
            <a:chOff x="238" y="3323"/>
            <a:chExt cx="5242" cy="453"/>
          </a:xfrm>
        </p:grpSpPr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3701" y="3323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3" name="AutoShape 49"/>
            <p:cNvSpPr>
              <a:spLocks noChangeArrowheads="1"/>
            </p:cNvSpPr>
            <p:nvPr/>
          </p:nvSpPr>
          <p:spPr bwMode="auto">
            <a:xfrm>
              <a:off x="238" y="3331"/>
              <a:ext cx="5242" cy="440"/>
            </a:xfrm>
            <a:prstGeom prst="flowChartAlternateProcess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flipH="1" flipV="1">
              <a:off x="934" y="3323"/>
              <a:ext cx="12" cy="4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flipV="1">
              <a:off x="1240" y="3323"/>
              <a:ext cx="0" cy="4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130" y="3332"/>
              <a:ext cx="0" cy="4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4468" y="3328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flipV="1">
              <a:off x="4932" y="3328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2711" y="3327"/>
              <a:ext cx="0" cy="4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 animBg="1"/>
      <p:bldP spid="47109" grpId="0" animBg="1"/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22" grpId="0" animBg="1"/>
      <p:bldP spid="47123" grpId="0" animBg="1"/>
      <p:bldP spid="4712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3100" y="3349625"/>
            <a:ext cx="3252788" cy="2070100"/>
            <a:chOff x="424" y="2110"/>
            <a:chExt cx="2049" cy="1304"/>
          </a:xfrm>
        </p:grpSpPr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0" name="AutoShape 62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3100" y="3349625"/>
            <a:ext cx="3252788" cy="2070100"/>
            <a:chOff x="424" y="2110"/>
            <a:chExt cx="2049" cy="1304"/>
          </a:xfrm>
        </p:grpSpPr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198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2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0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4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49850" y="3349625"/>
            <a:ext cx="3252788" cy="2070100"/>
            <a:chOff x="424" y="2110"/>
            <a:chExt cx="2049" cy="1304"/>
          </a:xfrm>
        </p:grpSpPr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H="1">
              <a:off x="831" y="2110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1539" y="2116"/>
              <a:ext cx="503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flipV="1">
              <a:off x="424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flipH="1" flipV="1">
              <a:off x="802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840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H="1" flipV="1">
              <a:off x="2218" y="2916"/>
              <a:ext cx="255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66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Constraints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Variable Representation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{0,1}</a:t>
            </a:r>
          </a:p>
          <a:p>
            <a:pPr lvl="1"/>
            <a:r>
              <a:rPr lang="en-US" dirty="0" err="1" smtClean="0">
                <a:sym typeface="Symbol"/>
              </a:rPr>
              <a:t>p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≥ B  and  </a:t>
            </a:r>
            <a:r>
              <a:rPr lang="en-US" dirty="0" err="1" smtClean="0">
                <a:sym typeface="Symbol"/>
              </a:rPr>
              <a:t>w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≤ C </a:t>
            </a:r>
          </a:p>
          <a:p>
            <a:r>
              <a:rPr lang="en-US" dirty="0" smtClean="0">
                <a:sym typeface="Symbol"/>
              </a:rPr>
              <a:t>Is the constraint </a:t>
            </a:r>
            <a:r>
              <a:rPr lang="en-US" dirty="0" err="1" smtClean="0">
                <a:sym typeface="Symbol"/>
              </a:rPr>
              <a:t>satisfiable</a:t>
            </a:r>
            <a:r>
              <a:rPr lang="en-US" dirty="0" smtClean="0">
                <a:sym typeface="Symbol"/>
              </a:rPr>
              <a:t>?</a:t>
            </a:r>
          </a:p>
          <a:p>
            <a:r>
              <a:rPr lang="en-US" dirty="0" smtClean="0">
                <a:sym typeface="Symbol"/>
              </a:rPr>
              <a:t>Is a certain item taken in all feasible solutions?</a:t>
            </a:r>
          </a:p>
          <a:p>
            <a:r>
              <a:rPr lang="en-US" dirty="0" smtClean="0">
                <a:sym typeface="Symbol"/>
              </a:rPr>
              <a:t>Is a certain item never taken in any feasible solution?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579596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691991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514985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 flipV="1">
            <a:off x="574992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739775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H="1" flipV="1">
            <a:off x="799782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18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20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Trees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62255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74332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6568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986463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107238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501775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381000" y="5410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4244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7667625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18293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941388" y="419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65452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2062163" y="2971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189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4303713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2486025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743450" y="2211388"/>
            <a:ext cx="1855788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131921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44316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V="1">
            <a:off x="67310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 flipH="1" flipV="1">
            <a:off x="12731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V="1">
            <a:off x="292100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 flipH="1" flipV="1">
            <a:off x="352107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H="1">
            <a:off x="5795963" y="3349625"/>
            <a:ext cx="7985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6919913" y="3359150"/>
            <a:ext cx="79851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V="1">
            <a:off x="5149850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H="1" flipV="1">
            <a:off x="574992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7397750" y="4629150"/>
            <a:ext cx="404813" cy="790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H="1" flipV="1">
            <a:off x="7997825" y="4629150"/>
            <a:ext cx="404813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8477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30892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421005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533082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64516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1968500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7572375" y="5659438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1414463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644900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5876925" y="4437063"/>
            <a:ext cx="176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2511425" y="3214688"/>
            <a:ext cx="4024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 flipV="1">
            <a:off x="5875338" y="5275263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2" name="AutoShape 46"/>
          <p:cNvSpPr>
            <a:spLocks noChangeArrowheads="1"/>
          </p:cNvSpPr>
          <p:nvPr/>
        </p:nvSpPr>
        <p:spPr bwMode="auto">
          <a:xfrm>
            <a:off x="377825" y="5287963"/>
            <a:ext cx="8321675" cy="698500"/>
          </a:xfrm>
          <a:prstGeom prst="flowChartAlternateProcess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 flipV="1">
            <a:off x="1482725" y="5275263"/>
            <a:ext cx="1905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V="1">
            <a:off x="1968500" y="527526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 flipV="1">
            <a:off x="3381375" y="5289550"/>
            <a:ext cx="0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 flipV="1">
            <a:off x="70929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7" name="Line 51"/>
          <p:cNvSpPr>
            <a:spLocks noChangeShapeType="1"/>
          </p:cNvSpPr>
          <p:nvPr/>
        </p:nvSpPr>
        <p:spPr bwMode="auto">
          <a:xfrm flipV="1">
            <a:off x="7829550" y="528320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5348" name="Line 52"/>
          <p:cNvSpPr>
            <a:spLocks noChangeShapeType="1"/>
          </p:cNvSpPr>
          <p:nvPr/>
        </p:nvSpPr>
        <p:spPr bwMode="auto">
          <a:xfrm>
            <a:off x="4303713" y="5281613"/>
            <a:ext cx="0" cy="696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Filtering in Expected </a:t>
            </a:r>
            <a:br>
              <a:rPr lang="en-US" sz="4000"/>
            </a:br>
            <a:r>
              <a:rPr lang="en-US" sz="4000"/>
              <a:t>Sublinear Time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9250"/>
            <a:ext cx="8229600" cy="4933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The time to find the next item is logarithmic in the number of items </a:t>
            </a:r>
            <a:r>
              <a:rPr lang="en-US" sz="2800" dirty="0">
                <a:solidFill>
                  <a:schemeClr val="accent1"/>
                </a:solidFill>
              </a:rPr>
              <a:t>between</a:t>
            </a:r>
            <a:r>
              <a:rPr lang="en-US" sz="2800" dirty="0"/>
              <a:t> the last and the new!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total time to filter k items is therefore in </a:t>
            </a:r>
            <a:r>
              <a:rPr lang="en-US" sz="2800" dirty="0" smtClean="0"/>
              <a:t>             O(k </a:t>
            </a:r>
            <a:r>
              <a:rPr lang="en-US" sz="2800" dirty="0"/>
              <a:t>log(n/k</a:t>
            </a:r>
            <a:r>
              <a:rPr lang="en-US" sz="2800" dirty="0" smtClean="0"/>
              <a:t>)).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When efficiency and weight of items are drawn independently, the expected </a:t>
            </a:r>
            <a:r>
              <a:rPr lang="en-US" sz="2800" dirty="0">
                <a:solidFill>
                  <a:schemeClr val="accent1"/>
                </a:solidFill>
              </a:rPr>
              <a:t>longest increasing weight subsequence </a:t>
            </a:r>
            <a:r>
              <a:rPr lang="en-US" sz="2800" dirty="0"/>
              <a:t>is O(</a:t>
            </a:r>
            <a:r>
              <a:rPr lang="en-US" sz="2800" dirty="0" err="1"/>
              <a:t>sqrt</a:t>
            </a:r>
            <a:r>
              <a:rPr lang="en-US" sz="2800" dirty="0"/>
              <a:t>(n)). Thus, </a:t>
            </a:r>
            <a:r>
              <a:rPr lang="en-US" sz="2800" dirty="0" smtClean="0"/>
              <a:t>                            k </a:t>
            </a:r>
            <a:r>
              <a:rPr lang="en-US" sz="2800" dirty="0">
                <a:sym typeface="Symbol" pitchFamily="18" charset="2"/>
              </a:rPr>
              <a:t> O(</a:t>
            </a:r>
            <a:r>
              <a:rPr lang="en-US" sz="2800" dirty="0" err="1">
                <a:sym typeface="Symbol" pitchFamily="18" charset="2"/>
              </a:rPr>
              <a:t>sqrt</a:t>
            </a:r>
            <a:r>
              <a:rPr lang="en-US" sz="2800" dirty="0">
                <a:sym typeface="Symbol" pitchFamily="18" charset="2"/>
              </a:rPr>
              <a:t>(n))!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Then, the filtering time is reduced to </a:t>
            </a:r>
            <a:r>
              <a:rPr lang="en-US" sz="2800" dirty="0">
                <a:solidFill>
                  <a:schemeClr val="accent1"/>
                </a:solidFill>
                <a:sym typeface="Symbol" pitchFamily="18" charset="2"/>
              </a:rPr>
              <a:t>expected</a:t>
            </a:r>
            <a:r>
              <a:rPr lang="en-US" sz="2800" dirty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O(</a:t>
            </a:r>
            <a:r>
              <a:rPr lang="en-US" sz="2800" dirty="0" err="1">
                <a:sym typeface="Symbol" pitchFamily="18" charset="2"/>
              </a:rPr>
              <a:t>sqrt</a:t>
            </a:r>
            <a:r>
              <a:rPr lang="en-US" sz="2800" dirty="0">
                <a:sym typeface="Symbol" pitchFamily="18" charset="2"/>
              </a:rPr>
              <a:t>(n) log(n)).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In the worst-case, filtering is still linear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Termination [SL-ET]</a:t>
            </a:r>
          </a:p>
          <a:p>
            <a:pPr lvl="1"/>
            <a:r>
              <a:rPr lang="en-US" dirty="0" smtClean="0"/>
              <a:t>Do not determine the exact weight that we can afford to lose</a:t>
            </a:r>
          </a:p>
          <a:p>
            <a:pPr lvl="1"/>
            <a:r>
              <a:rPr lang="en-US" dirty="0" smtClean="0"/>
              <a:t>Stop early when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minimum weight we can afford to lose already exceeds the weight of the item.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maximum weight we can afford to lose is already less than the weight of the item.</a:t>
            </a:r>
          </a:p>
          <a:p>
            <a:r>
              <a:rPr lang="en-US" dirty="0" smtClean="0"/>
              <a:t>Strong Skipping [SL-SS]</a:t>
            </a:r>
          </a:p>
          <a:p>
            <a:pPr lvl="1"/>
            <a:r>
              <a:rPr lang="en-US" dirty="0" smtClean="0"/>
              <a:t>Use the maximum weight that can be afforded to be lost as lower bound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Results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552575"/>
            <a:ext cx="8797925" cy="4689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Results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570038"/>
            <a:ext cx="8507413" cy="47577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  <a:p>
            <a:pPr lvl="1"/>
            <a:r>
              <a:rPr lang="en-US" dirty="0" smtClean="0"/>
              <a:t>Gold Standard: Amortization over a number of search nodes</a:t>
            </a:r>
          </a:p>
          <a:p>
            <a:pPr lvl="1"/>
            <a:r>
              <a:rPr lang="en-US" dirty="0" smtClean="0"/>
              <a:t>Silver Standard: Amortization over one branch of the search tree</a:t>
            </a:r>
          </a:p>
          <a:p>
            <a:r>
              <a:rPr lang="en-US" dirty="0" smtClean="0"/>
              <a:t>Expected Case Analysis</a:t>
            </a:r>
          </a:p>
          <a:p>
            <a:pPr lvl="1"/>
            <a:r>
              <a:rPr lang="en-US" dirty="0" smtClean="0"/>
              <a:t>Use pre-conditions to avoid unnecessary work!</a:t>
            </a:r>
          </a:p>
          <a:p>
            <a:pPr lvl="1"/>
            <a:r>
              <a:rPr lang="en-US" dirty="0" smtClean="0"/>
              <a:t>Fix a filtering instance distribution </a:t>
            </a:r>
          </a:p>
          <a:p>
            <a:pPr lvl="1"/>
            <a:r>
              <a:rPr lang="en-US" dirty="0" smtClean="0"/>
              <a:t>Silver Standard:</a:t>
            </a:r>
          </a:p>
          <a:p>
            <a:pPr lvl="2"/>
            <a:r>
              <a:rPr lang="en-US" dirty="0" smtClean="0"/>
              <a:t>Expectation applied to every search node independently</a:t>
            </a:r>
          </a:p>
          <a:p>
            <a:pPr lvl="1"/>
            <a:r>
              <a:rPr lang="en-US" dirty="0" smtClean="0"/>
              <a:t>Gold Standard:</a:t>
            </a:r>
          </a:p>
          <a:p>
            <a:pPr lvl="2"/>
            <a:r>
              <a:rPr lang="en-US" dirty="0" smtClean="0"/>
              <a:t>Note that problems could change adversely after filtering and branching!</a:t>
            </a:r>
          </a:p>
          <a:p>
            <a:pPr lvl="2"/>
            <a:r>
              <a:rPr lang="en-US" dirty="0" smtClean="0"/>
              <a:t>Expectation limited to input instance!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Relaxed Consistency for Knapsacks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Achieving GAC (binary representation) is               NP-hard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Rather than doing exact inference, we revert to inference based on an upper bound [</a:t>
            </a:r>
            <a:r>
              <a:rPr lang="en-US" dirty="0" err="1" smtClean="0"/>
              <a:t>Fahle</a:t>
            </a:r>
            <a:r>
              <a:rPr lang="en-US" dirty="0" smtClean="0"/>
              <a:t>/</a:t>
            </a:r>
            <a:r>
              <a:rPr lang="en-US" dirty="0" err="1" smtClean="0"/>
              <a:t>Sellmann</a:t>
            </a:r>
            <a:r>
              <a:rPr lang="en-US" dirty="0" smtClean="0"/>
              <a:t> AOR 2002]: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79167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dirty="0" smtClean="0">
                <a:solidFill>
                  <a:schemeClr val="accent1"/>
                </a:solidFill>
              </a:rPr>
              <a:t>UB[x=b] &lt; B </a:t>
            </a:r>
            <a:r>
              <a:rPr lang="en-US" sz="3600" dirty="0" smtClean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sz="3600" dirty="0" smtClean="0">
                <a:solidFill>
                  <a:schemeClr val="accent1"/>
                </a:solidFill>
                <a:sym typeface="Symbol" pitchFamily="18" charset="2"/>
              </a:rPr>
              <a:t>b  D(x)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 The Linear Relaxation Bound</a:t>
            </a:r>
          </a:p>
        </p:txBody>
      </p:sp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1377950" y="3727450"/>
            <a:ext cx="2744788" cy="696913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379538" y="4675188"/>
            <a:ext cx="275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043113" y="4722813"/>
            <a:ext cx="15668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Capacity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330575" y="3482975"/>
            <a:ext cx="1349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976563" y="2932113"/>
            <a:ext cx="20605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Critical Item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422400" y="5932488"/>
            <a:ext cx="621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290888" y="5424488"/>
            <a:ext cx="17033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Efficiency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067425" y="4676775"/>
            <a:ext cx="155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194425" y="4716463"/>
            <a:ext cx="12890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Weight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85888" y="3722688"/>
            <a:ext cx="6254750" cy="719137"/>
            <a:chOff x="873" y="2345"/>
            <a:chExt cx="3940" cy="453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2935" y="2345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73" y="2345"/>
              <a:ext cx="3940" cy="453"/>
              <a:chOff x="873" y="2345"/>
              <a:chExt cx="3940" cy="453"/>
            </a:xfrm>
          </p:grpSpPr>
          <p:sp>
            <p:nvSpPr>
              <p:cNvPr id="20495" name="AutoShape 15"/>
              <p:cNvSpPr>
                <a:spLocks noChangeArrowheads="1"/>
              </p:cNvSpPr>
              <p:nvPr/>
            </p:nvSpPr>
            <p:spPr bwMode="auto">
              <a:xfrm>
                <a:off x="873" y="2353"/>
                <a:ext cx="3940" cy="440"/>
              </a:xfrm>
              <a:prstGeom prst="flowChartAlternateProcess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H="1" flipV="1">
                <a:off x="1396" y="2345"/>
                <a:ext cx="9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1634" y="2345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 flipV="1">
                <a:off x="2100" y="2354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 flipV="1">
                <a:off x="3579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 flipV="1">
                <a:off x="3822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2" grpId="0" animBg="1"/>
      <p:bldP spid="20484" grpId="0" animBg="1"/>
      <p:bldP spid="20485" grpId="0"/>
      <p:bldP spid="20486" grpId="0" animBg="1"/>
      <p:bldP spid="20487" grpId="0"/>
      <p:bldP spid="20488" grpId="0" animBg="1"/>
      <p:bldP spid="20489" grpId="0"/>
      <p:bldP spid="20490" grpId="0" animBg="1"/>
      <p:bldP spid="20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Relaxed Consistency</a:t>
            </a: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1377950" y="3727450"/>
            <a:ext cx="2744788" cy="696913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379538" y="4675188"/>
            <a:ext cx="275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043113" y="4722813"/>
            <a:ext cx="15668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Capacity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122738" y="3730625"/>
            <a:ext cx="0" cy="6969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1422400" y="5932488"/>
            <a:ext cx="621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90888" y="5424488"/>
            <a:ext cx="17033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Efficiency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067425" y="4676775"/>
            <a:ext cx="155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194425" y="4716463"/>
            <a:ext cx="12890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Weight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85888" y="3722688"/>
            <a:ext cx="6254750" cy="719137"/>
            <a:chOff x="873" y="2345"/>
            <a:chExt cx="3940" cy="453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2935" y="2345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873" y="2345"/>
              <a:ext cx="3940" cy="453"/>
              <a:chOff x="873" y="2345"/>
              <a:chExt cx="3940" cy="453"/>
            </a:xfrm>
          </p:grpSpPr>
          <p:sp>
            <p:nvSpPr>
              <p:cNvPr id="21518" name="AutoShape 14"/>
              <p:cNvSpPr>
                <a:spLocks noChangeArrowheads="1"/>
              </p:cNvSpPr>
              <p:nvPr/>
            </p:nvSpPr>
            <p:spPr bwMode="auto">
              <a:xfrm>
                <a:off x="873" y="2353"/>
                <a:ext cx="3940" cy="440"/>
              </a:xfrm>
              <a:prstGeom prst="flowChartAlternateProcess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H="1" flipV="1">
                <a:off x="1396" y="2345"/>
                <a:ext cx="9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V="1">
                <a:off x="1634" y="2345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V="1">
                <a:off x="2100" y="2354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 flipV="1">
                <a:off x="3579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3822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330575" y="3482975"/>
            <a:ext cx="1349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76563" y="2932113"/>
            <a:ext cx="20605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Critical Item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6" grpId="0" animBg="1"/>
      <p:bldP spid="21508" grpId="0" animBg="1"/>
      <p:bldP spid="21509" grpId="0"/>
      <p:bldP spid="21510" grpId="0" animBg="1"/>
      <p:bldP spid="21524" grpId="0" animBg="1"/>
      <p:bldP spid="215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Relaxed Consistency</a:t>
            </a:r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2220913" y="3741738"/>
            <a:ext cx="2744787" cy="696912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85888" y="3722688"/>
            <a:ext cx="6254750" cy="719137"/>
            <a:chOff x="873" y="2345"/>
            <a:chExt cx="3940" cy="453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 flipV="1">
              <a:off x="2935" y="2345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73" y="2345"/>
              <a:ext cx="3940" cy="453"/>
              <a:chOff x="873" y="2345"/>
              <a:chExt cx="3940" cy="453"/>
            </a:xfrm>
          </p:grpSpPr>
          <p:sp>
            <p:nvSpPr>
              <p:cNvPr id="22534" name="AutoShape 6"/>
              <p:cNvSpPr>
                <a:spLocks noChangeArrowheads="1"/>
              </p:cNvSpPr>
              <p:nvPr/>
            </p:nvSpPr>
            <p:spPr bwMode="auto">
              <a:xfrm>
                <a:off x="873" y="2353"/>
                <a:ext cx="3940" cy="440"/>
              </a:xfrm>
              <a:prstGeom prst="flowChartAlternateProcess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H="1" flipV="1">
                <a:off x="1396" y="2345"/>
                <a:ext cx="9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V="1">
                <a:off x="1634" y="2345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V="1">
                <a:off x="2100" y="2354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 flipV="1">
                <a:off x="3579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V="1">
                <a:off x="3822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222500" y="4675188"/>
            <a:ext cx="275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886075" y="4722813"/>
            <a:ext cx="15668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Capacity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122738" y="3730625"/>
            <a:ext cx="0" cy="6969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422400" y="5932488"/>
            <a:ext cx="621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290888" y="5424488"/>
            <a:ext cx="17033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Efficiency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67425" y="4676775"/>
            <a:ext cx="155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6194425" y="4716463"/>
            <a:ext cx="12890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Weight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646613" y="3497263"/>
            <a:ext cx="10445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176713" y="2932113"/>
            <a:ext cx="20605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Critical Item</a:t>
            </a: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973638" y="3738563"/>
            <a:ext cx="0" cy="6969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Relaxed Consistency</a:t>
            </a: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2597150" y="3741738"/>
            <a:ext cx="1860550" cy="696912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85888" y="3722688"/>
            <a:ext cx="6254750" cy="719137"/>
            <a:chOff x="873" y="2345"/>
            <a:chExt cx="3940" cy="45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V="1">
              <a:off x="2935" y="2345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73" y="2345"/>
              <a:ext cx="3940" cy="453"/>
              <a:chOff x="873" y="2345"/>
              <a:chExt cx="3940" cy="453"/>
            </a:xfrm>
          </p:grpSpPr>
          <p:sp>
            <p:nvSpPr>
              <p:cNvPr id="23558" name="AutoShape 6"/>
              <p:cNvSpPr>
                <a:spLocks noChangeArrowheads="1"/>
              </p:cNvSpPr>
              <p:nvPr/>
            </p:nvSpPr>
            <p:spPr bwMode="auto">
              <a:xfrm>
                <a:off x="873" y="2353"/>
                <a:ext cx="3940" cy="440"/>
              </a:xfrm>
              <a:prstGeom prst="flowChartAlternateProcess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 flipH="1" flipV="1">
                <a:off x="1396" y="2345"/>
                <a:ext cx="9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 flipV="1">
                <a:off x="1634" y="2345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1" name="Line 9"/>
              <p:cNvSpPr>
                <a:spLocks noChangeShapeType="1"/>
              </p:cNvSpPr>
              <p:nvPr/>
            </p:nvSpPr>
            <p:spPr bwMode="auto">
              <a:xfrm flipV="1">
                <a:off x="2100" y="2354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2" name="Line 10"/>
              <p:cNvSpPr>
                <a:spLocks noChangeShapeType="1"/>
              </p:cNvSpPr>
              <p:nvPr/>
            </p:nvSpPr>
            <p:spPr bwMode="auto">
              <a:xfrm flipV="1">
                <a:off x="3579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V="1">
                <a:off x="3822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122738" y="3730625"/>
            <a:ext cx="0" cy="6969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1422400" y="5932488"/>
            <a:ext cx="621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290888" y="5424488"/>
            <a:ext cx="17033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Efficiency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67425" y="4676775"/>
            <a:ext cx="155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194425" y="4716463"/>
            <a:ext cx="12890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Weight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973638" y="3738563"/>
            <a:ext cx="0" cy="6969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1390650" y="3735388"/>
            <a:ext cx="833438" cy="696912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3330575" y="3482975"/>
            <a:ext cx="1349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976563" y="2932113"/>
            <a:ext cx="20605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Critical Item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4454525" y="3729038"/>
            <a:ext cx="0" cy="6969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71" grpId="0" animBg="1"/>
      <p:bldP spid="23572" grpId="0" animBg="1"/>
      <p:bldP spid="23573" grpId="0"/>
      <p:bldP spid="235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need to sort the items by efficiency and weight: O(n log n) [</a:t>
            </a:r>
            <a:r>
              <a:rPr lang="en-US" smtClean="0"/>
              <a:t>amortized O(1)]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Computing the upper bound: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$1 for each critical item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$1 for each item that is fully included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cost for an </a:t>
            </a:r>
            <a:r>
              <a:rPr lang="en-US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 upper bound computation is: O(n)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cost for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upper bound computations for all included items is: O(n) [amortized O(2n)]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Gold Standard</a:t>
            </a:r>
            <a:r>
              <a:rPr lang="en-US" dirty="0" smtClean="0"/>
              <a:t>: For at least </a:t>
            </a:r>
            <a:r>
              <a:rPr lang="el-GR" dirty="0" smtClean="0"/>
              <a:t>Ω</a:t>
            </a:r>
            <a:r>
              <a:rPr lang="en-US" dirty="0" smtClean="0"/>
              <a:t>(log n) calls to the filtering routine, the cost per invocation is O(n)!</a:t>
            </a:r>
          </a:p>
        </p:txBody>
      </p:sp>
      <p:pic>
        <p:nvPicPr>
          <p:cNvPr id="7" name="Picture 6" descr="sparschwe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228600"/>
            <a:ext cx="1404449" cy="11388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  <a:p>
            <a:pPr lvl="1"/>
            <a:r>
              <a:rPr lang="en-US" dirty="0" smtClean="0"/>
              <a:t>Gold Standard: Amortization over a number of search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Context-free grammar is a 4-tuple (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,N,S</a:t>
            </a:r>
            <a:r>
              <a:rPr lang="en-US" baseline="-25000" dirty="0" smtClean="0">
                <a:cs typeface="Arial" charset="0"/>
              </a:rPr>
              <a:t>0</a:t>
            </a:r>
            <a:r>
              <a:rPr lang="en-US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/>
              <a:t>):</a:t>
            </a:r>
          </a:p>
          <a:p>
            <a:pPr lvl="1" eaLnBrk="1" hangingPunct="1"/>
            <a:r>
              <a:rPr lang="el-GR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                            – alphabet set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N                            – set of non-terminals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S</a:t>
            </a:r>
            <a:r>
              <a:rPr lang="en-US" baseline="-25000" dirty="0" smtClean="0">
                <a:cs typeface="Arial" charset="0"/>
              </a:rPr>
              <a:t>0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 N                    – start symbol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l-GR" dirty="0" smtClean="0">
                <a:cs typeface="Arial" charset="0"/>
              </a:rPr>
              <a:t>δ</a:t>
            </a:r>
            <a:r>
              <a:rPr lang="en-US" dirty="0" smtClean="0">
                <a:cs typeface="Arial" charset="0"/>
              </a:rPr>
              <a:t> : N </a:t>
            </a:r>
            <a:r>
              <a:rPr lang="en-US" dirty="0" smtClean="0">
                <a:cs typeface="Arial" charset="0"/>
                <a:sym typeface="Symbol" pitchFamily="18" charset="2"/>
              </a:rPr>
              <a:t> (N  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)</a:t>
            </a:r>
            <a:r>
              <a:rPr lang="en-US" baseline="30000" dirty="0" smtClean="0">
                <a:cs typeface="Arial" charset="0"/>
              </a:rPr>
              <a:t>*     </a:t>
            </a:r>
            <a:r>
              <a:rPr lang="en-US" dirty="0" smtClean="0">
                <a:cs typeface="Arial" charset="0"/>
                <a:sym typeface="Symbol" pitchFamily="18" charset="2"/>
              </a:rPr>
              <a:t>–</a:t>
            </a:r>
            <a:r>
              <a:rPr lang="en-US" dirty="0" smtClean="0">
                <a:cs typeface="Arial" charset="0"/>
              </a:rPr>
              <a:t> non-deterministic                                         	                                  transition “function”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sz="3600" dirty="0" smtClean="0">
              <a:sym typeface="Symbol" pitchFamily="18" charset="2"/>
            </a:endParaRP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mtClean="0"/>
              <a:t>Example: ({‘(‘,’)’}, {S</a:t>
            </a:r>
            <a:r>
              <a:rPr lang="en-US" baseline="-25000" smtClean="0"/>
              <a:t>0</a:t>
            </a:r>
            <a:r>
              <a:rPr lang="en-US" smtClean="0"/>
              <a:t>,A,B,C},S</a:t>
            </a:r>
            <a:r>
              <a:rPr lang="en-US" baseline="-25000" smtClean="0"/>
              <a:t>0</a:t>
            </a:r>
            <a:r>
              <a:rPr lang="en-US" smtClean="0"/>
              <a:t>, </a:t>
            </a:r>
            <a:r>
              <a:rPr lang="el-GR" smtClean="0">
                <a:cs typeface="Arial" charset="0"/>
              </a:rPr>
              <a:t>δ</a:t>
            </a:r>
            <a:r>
              <a:rPr lang="en-US" smtClean="0"/>
              <a:t>) with                      t</a:t>
            </a:r>
            <a:r>
              <a:rPr lang="en-US" smtClean="0">
                <a:cs typeface="Arial" charset="0"/>
              </a:rPr>
              <a:t>ransition function </a:t>
            </a:r>
            <a:r>
              <a:rPr lang="el-GR" smtClean="0">
                <a:cs typeface="Arial" charset="0"/>
              </a:rPr>
              <a:t>δ</a:t>
            </a:r>
            <a:r>
              <a:rPr lang="en-US" smtClean="0">
                <a:cs typeface="Arial" charset="0"/>
              </a:rPr>
              <a:t>:</a:t>
            </a:r>
            <a:endParaRPr lang="en-US" smtClean="0"/>
          </a:p>
          <a:p>
            <a:pPr lvl="1" eaLnBrk="1" hangingPunct="1"/>
            <a:r>
              <a:rPr lang="en-US" smtClean="0"/>
              <a:t>S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AC, S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 BC, S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 S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0</a:t>
            </a:r>
          </a:p>
          <a:p>
            <a:pPr lvl="1" eaLnBrk="1" hangingPunct="1"/>
            <a:r>
              <a:rPr lang="en-US" smtClean="0">
                <a:cs typeface="Arial" charset="0"/>
                <a:sym typeface="Symbol" pitchFamily="18" charset="2"/>
              </a:rPr>
              <a:t>B </a:t>
            </a:r>
            <a:r>
              <a:rPr lang="en-US" smtClean="0">
                <a:sym typeface="Symbol" pitchFamily="18" charset="2"/>
              </a:rPr>
              <a:t> A</a:t>
            </a:r>
            <a:r>
              <a:rPr lang="en-US" smtClean="0"/>
              <a:t>S</a:t>
            </a:r>
            <a:r>
              <a:rPr lang="en-US" baseline="-25000" smtClean="0"/>
              <a:t>0</a:t>
            </a:r>
            <a:endParaRPr lang="el-GR" smtClean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en-US" smtClean="0">
                <a:sym typeface="Symbol" pitchFamily="18" charset="2"/>
              </a:rPr>
              <a:t>A  ‘(‘, C  ‘)’</a:t>
            </a:r>
          </a:p>
          <a:p>
            <a:pPr eaLnBrk="1" hangingPunct="1"/>
            <a:endParaRPr lang="en-US" sz="3600" smtClean="0">
              <a:sym typeface="Symbol" pitchFamily="18" charset="2"/>
            </a:endParaRPr>
          </a:p>
          <a:p>
            <a:pPr eaLnBrk="1" hangingPunct="1"/>
            <a:endParaRPr lang="en-US" sz="3600" smtClean="0"/>
          </a:p>
          <a:p>
            <a:pPr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-152400" y="2133600"/>
            <a:ext cx="2667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1.  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2. 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3. 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4.  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5.  A   ‘(‘</a:t>
            </a:r>
          </a:p>
          <a:p>
            <a:pPr lvl="1"/>
            <a:r>
              <a:rPr lang="en-US" sz="2400">
                <a:sym typeface="Symbol" pitchFamily="18" charset="2"/>
              </a:rPr>
              <a:t>6.  C   ‘)’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5295900" y="14478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0</a:t>
            </a:r>
            <a:endParaRPr lang="en-US" sz="2400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3200400" y="25908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0</a:t>
            </a:r>
            <a:endParaRPr lang="en-US" sz="2400"/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7391400" y="25908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0</a:t>
            </a:r>
            <a:endParaRPr lang="en-US" sz="2400"/>
          </a:p>
        </p:txBody>
      </p:sp>
      <p:sp>
        <p:nvSpPr>
          <p:cNvPr id="403463" name="Line 7"/>
          <p:cNvSpPr>
            <a:spLocks noChangeShapeType="1"/>
          </p:cNvSpPr>
          <p:nvPr/>
        </p:nvSpPr>
        <p:spPr bwMode="auto">
          <a:xfrm flipV="1">
            <a:off x="3729038" y="1784350"/>
            <a:ext cx="1527175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 flipH="1" flipV="1">
            <a:off x="5867400" y="1789113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5360988" y="1865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403466" name="Freeform 10"/>
          <p:cNvSpPr>
            <a:spLocks/>
          </p:cNvSpPr>
          <p:nvPr/>
        </p:nvSpPr>
        <p:spPr bwMode="auto">
          <a:xfrm>
            <a:off x="4876800" y="1941513"/>
            <a:ext cx="1219200" cy="381000"/>
          </a:xfrm>
          <a:custGeom>
            <a:avLst/>
            <a:gdLst>
              <a:gd name="T0" fmla="*/ 0 w 768"/>
              <a:gd name="T1" fmla="*/ 0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0"/>
                </a:moveTo>
                <a:cubicBezTo>
                  <a:pt x="152" y="120"/>
                  <a:pt x="304" y="240"/>
                  <a:pt x="432" y="240"/>
                </a:cubicBezTo>
                <a:cubicBezTo>
                  <a:pt x="560" y="240"/>
                  <a:pt x="712" y="40"/>
                  <a:pt x="76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2471738" y="3733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4014788" y="37338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6705600" y="3733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8248650" y="3733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03471" name="Line 15"/>
          <p:cNvSpPr>
            <a:spLocks noChangeShapeType="1"/>
          </p:cNvSpPr>
          <p:nvPr/>
        </p:nvSpPr>
        <p:spPr bwMode="auto">
          <a:xfrm flipV="1">
            <a:off x="2743200" y="30480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2" name="Line 16"/>
          <p:cNvSpPr>
            <a:spLocks noChangeShapeType="1"/>
          </p:cNvSpPr>
          <p:nvPr/>
        </p:nvSpPr>
        <p:spPr bwMode="auto">
          <a:xfrm flipH="1" flipV="1">
            <a:off x="3573463" y="3071813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3" name="Line 17"/>
          <p:cNvSpPr>
            <a:spLocks noChangeShapeType="1"/>
          </p:cNvSpPr>
          <p:nvPr/>
        </p:nvSpPr>
        <p:spPr bwMode="auto">
          <a:xfrm flipV="1">
            <a:off x="7010400" y="30480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4" name="Line 18"/>
          <p:cNvSpPr>
            <a:spLocks noChangeShapeType="1"/>
          </p:cNvSpPr>
          <p:nvPr/>
        </p:nvSpPr>
        <p:spPr bwMode="auto">
          <a:xfrm>
            <a:off x="7872413" y="3048000"/>
            <a:ext cx="465137" cy="754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5" name="Text Box 19"/>
          <p:cNvSpPr txBox="1">
            <a:spLocks noChangeArrowheads="1"/>
          </p:cNvSpPr>
          <p:nvPr/>
        </p:nvSpPr>
        <p:spPr bwMode="auto">
          <a:xfrm>
            <a:off x="2014538" y="4572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03476" name="Text Box 20"/>
          <p:cNvSpPr txBox="1">
            <a:spLocks noChangeArrowheads="1"/>
          </p:cNvSpPr>
          <p:nvPr/>
        </p:nvSpPr>
        <p:spPr bwMode="auto">
          <a:xfrm>
            <a:off x="2871788" y="4572000"/>
            <a:ext cx="500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0</a:t>
            </a:r>
            <a:endParaRPr lang="en-US" sz="2400"/>
          </a:p>
        </p:txBody>
      </p:sp>
      <p:sp>
        <p:nvSpPr>
          <p:cNvPr id="403477" name="Line 21"/>
          <p:cNvSpPr>
            <a:spLocks noChangeShapeType="1"/>
          </p:cNvSpPr>
          <p:nvPr/>
        </p:nvSpPr>
        <p:spPr bwMode="auto">
          <a:xfrm flipV="1">
            <a:off x="2286000" y="4114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8" name="Line 22"/>
          <p:cNvSpPr>
            <a:spLocks noChangeShapeType="1"/>
          </p:cNvSpPr>
          <p:nvPr/>
        </p:nvSpPr>
        <p:spPr bwMode="auto">
          <a:xfrm>
            <a:off x="2667000" y="4114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2644775" y="5181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3140075" y="5181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03481" name="Line 25"/>
          <p:cNvSpPr>
            <a:spLocks noChangeShapeType="1"/>
          </p:cNvSpPr>
          <p:nvPr/>
        </p:nvSpPr>
        <p:spPr bwMode="auto">
          <a:xfrm flipV="1">
            <a:off x="2895600" y="4992688"/>
            <a:ext cx="152400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2" name="Line 26"/>
          <p:cNvSpPr>
            <a:spLocks noChangeShapeType="1"/>
          </p:cNvSpPr>
          <p:nvPr/>
        </p:nvSpPr>
        <p:spPr bwMode="auto">
          <a:xfrm>
            <a:off x="3111500" y="5000625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3" name="Line 27"/>
          <p:cNvSpPr>
            <a:spLocks noChangeShapeType="1"/>
          </p:cNvSpPr>
          <p:nvPr/>
        </p:nvSpPr>
        <p:spPr bwMode="auto">
          <a:xfrm>
            <a:off x="2209800" y="49926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4" name="Text Box 28"/>
          <p:cNvSpPr txBox="1">
            <a:spLocks noChangeArrowheads="1"/>
          </p:cNvSpPr>
          <p:nvPr/>
        </p:nvSpPr>
        <p:spPr bwMode="auto">
          <a:xfrm>
            <a:off x="2058988" y="5883275"/>
            <a:ext cx="672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(   </a:t>
            </a:r>
            <a:r>
              <a:rPr lang="en-US" sz="2400" dirty="0" smtClean="0"/>
              <a:t>    </a:t>
            </a:r>
            <a:r>
              <a:rPr lang="en-US" sz="2400" dirty="0"/>
              <a:t>(   </a:t>
            </a:r>
            <a:r>
              <a:rPr lang="en-US" sz="2400" dirty="0" smtClean="0"/>
              <a:t>   </a:t>
            </a:r>
            <a:r>
              <a:rPr lang="en-US" sz="2400" dirty="0"/>
              <a:t>)        </a:t>
            </a:r>
            <a:r>
              <a:rPr lang="en-US" sz="2400" dirty="0" smtClean="0"/>
              <a:t>  </a:t>
            </a:r>
            <a:r>
              <a:rPr lang="en-US" sz="2400" dirty="0"/>
              <a:t>)                         </a:t>
            </a:r>
            <a:r>
              <a:rPr lang="en-US" sz="2400" dirty="0" smtClean="0"/>
              <a:t>        </a:t>
            </a:r>
            <a:r>
              <a:rPr lang="en-US" sz="2400" dirty="0"/>
              <a:t>(             </a:t>
            </a:r>
            <a:r>
              <a:rPr lang="en-US" sz="2400" dirty="0" smtClean="0"/>
              <a:t>       </a:t>
            </a:r>
            <a:r>
              <a:rPr lang="en-US" sz="2400" dirty="0"/>
              <a:t>) </a:t>
            </a:r>
          </a:p>
        </p:txBody>
      </p:sp>
      <p:sp>
        <p:nvSpPr>
          <p:cNvPr id="403485" name="Line 29"/>
          <p:cNvSpPr>
            <a:spLocks noChangeShapeType="1"/>
          </p:cNvSpPr>
          <p:nvPr/>
        </p:nvSpPr>
        <p:spPr bwMode="auto">
          <a:xfrm>
            <a:off x="2827338" y="55943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6" name="Line 30"/>
          <p:cNvSpPr>
            <a:spLocks noChangeShapeType="1"/>
          </p:cNvSpPr>
          <p:nvPr/>
        </p:nvSpPr>
        <p:spPr bwMode="auto">
          <a:xfrm>
            <a:off x="3321050" y="5588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7" name="Line 31"/>
          <p:cNvSpPr>
            <a:spLocks noChangeShapeType="1"/>
          </p:cNvSpPr>
          <p:nvPr/>
        </p:nvSpPr>
        <p:spPr bwMode="auto">
          <a:xfrm>
            <a:off x="4222750" y="41544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8" name="Line 32"/>
          <p:cNvSpPr>
            <a:spLocks noChangeShapeType="1"/>
          </p:cNvSpPr>
          <p:nvPr/>
        </p:nvSpPr>
        <p:spPr bwMode="auto">
          <a:xfrm>
            <a:off x="6881813" y="41544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89" name="Line 33"/>
          <p:cNvSpPr>
            <a:spLocks noChangeShapeType="1"/>
          </p:cNvSpPr>
          <p:nvPr/>
        </p:nvSpPr>
        <p:spPr bwMode="auto">
          <a:xfrm>
            <a:off x="8458200" y="41544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90" name="Text Box 34"/>
          <p:cNvSpPr txBox="1">
            <a:spLocks noChangeArrowheads="1"/>
          </p:cNvSpPr>
          <p:nvPr/>
        </p:nvSpPr>
        <p:spPr bwMode="auto">
          <a:xfrm>
            <a:off x="3227388" y="29352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403491" name="Freeform 35"/>
          <p:cNvSpPr>
            <a:spLocks/>
          </p:cNvSpPr>
          <p:nvPr/>
        </p:nvSpPr>
        <p:spPr bwMode="auto">
          <a:xfrm>
            <a:off x="3124200" y="3240088"/>
            <a:ext cx="609600" cy="152400"/>
          </a:xfrm>
          <a:custGeom>
            <a:avLst/>
            <a:gdLst>
              <a:gd name="T0" fmla="*/ 0 w 336"/>
              <a:gd name="T1" fmla="*/ 0 h 96"/>
              <a:gd name="T2" fmla="*/ 2147483647 w 336"/>
              <a:gd name="T3" fmla="*/ 2147483647 h 96"/>
              <a:gd name="T4" fmla="*/ 2147483647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92" name="Text Box 36"/>
          <p:cNvSpPr txBox="1">
            <a:spLocks noChangeArrowheads="1"/>
          </p:cNvSpPr>
          <p:nvPr/>
        </p:nvSpPr>
        <p:spPr bwMode="auto">
          <a:xfrm>
            <a:off x="7467600" y="2935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403493" name="Freeform 37"/>
          <p:cNvSpPr>
            <a:spLocks/>
          </p:cNvSpPr>
          <p:nvPr/>
        </p:nvSpPr>
        <p:spPr bwMode="auto">
          <a:xfrm>
            <a:off x="7391400" y="3163888"/>
            <a:ext cx="5334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0 h 144"/>
              <a:gd name="T6" fmla="*/ 0 60000 65536"/>
              <a:gd name="T7" fmla="*/ 0 60000 65536"/>
              <a:gd name="T8" fmla="*/ 0 60000 65536"/>
              <a:gd name="T9" fmla="*/ 0 w 336"/>
              <a:gd name="T10" fmla="*/ 0 h 144"/>
              <a:gd name="T11" fmla="*/ 336 w 3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268" y="72"/>
                  <a:pt x="3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94" name="Text Box 38"/>
          <p:cNvSpPr txBox="1">
            <a:spLocks noChangeArrowheads="1"/>
          </p:cNvSpPr>
          <p:nvPr/>
        </p:nvSpPr>
        <p:spPr bwMode="auto">
          <a:xfrm>
            <a:off x="2454275" y="4078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403495" name="Freeform 39"/>
          <p:cNvSpPr>
            <a:spLocks/>
          </p:cNvSpPr>
          <p:nvPr/>
        </p:nvSpPr>
        <p:spPr bwMode="auto">
          <a:xfrm>
            <a:off x="2438400" y="4383088"/>
            <a:ext cx="381000" cy="76200"/>
          </a:xfrm>
          <a:custGeom>
            <a:avLst/>
            <a:gdLst>
              <a:gd name="T0" fmla="*/ 0 w 240"/>
              <a:gd name="T1" fmla="*/ 0 h 48"/>
              <a:gd name="T2" fmla="*/ 2147483647 w 240"/>
              <a:gd name="T3" fmla="*/ 2147483647 h 48"/>
              <a:gd name="T4" fmla="*/ 2147483647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0" y="0"/>
                </a:moveTo>
                <a:cubicBezTo>
                  <a:pt x="52" y="24"/>
                  <a:pt x="104" y="48"/>
                  <a:pt x="144" y="48"/>
                </a:cubicBezTo>
                <a:cubicBezTo>
                  <a:pt x="184" y="48"/>
                  <a:pt x="212" y="24"/>
                  <a:pt x="24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3496" name="Text Box 40"/>
          <p:cNvSpPr txBox="1">
            <a:spLocks noChangeArrowheads="1"/>
          </p:cNvSpPr>
          <p:nvPr/>
        </p:nvSpPr>
        <p:spPr bwMode="auto">
          <a:xfrm>
            <a:off x="2903538" y="49482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403497" name="Freeform 41"/>
          <p:cNvSpPr>
            <a:spLocks/>
          </p:cNvSpPr>
          <p:nvPr/>
        </p:nvSpPr>
        <p:spPr bwMode="auto">
          <a:xfrm>
            <a:off x="2971800" y="5181600"/>
            <a:ext cx="228600" cy="192088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cubicBezTo>
                  <a:pt x="12" y="48"/>
                  <a:pt x="24" y="96"/>
                  <a:pt x="48" y="96"/>
                </a:cubicBezTo>
                <a:cubicBezTo>
                  <a:pt x="72" y="96"/>
                  <a:pt x="108" y="48"/>
                  <a:pt x="14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3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3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03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/>
      <p:bldP spid="403461" grpId="0"/>
      <p:bldP spid="403462" grpId="0"/>
      <p:bldP spid="403463" grpId="0" animBg="1"/>
      <p:bldP spid="403464" grpId="0" animBg="1"/>
      <p:bldP spid="403465" grpId="0"/>
      <p:bldP spid="403466" grpId="0" animBg="1"/>
      <p:bldP spid="403467" grpId="0"/>
      <p:bldP spid="403468" grpId="0"/>
      <p:bldP spid="403469" grpId="0"/>
      <p:bldP spid="403470" grpId="0"/>
      <p:bldP spid="403471" grpId="0" animBg="1"/>
      <p:bldP spid="403472" grpId="0" animBg="1"/>
      <p:bldP spid="403473" grpId="0" animBg="1"/>
      <p:bldP spid="403474" grpId="0" animBg="1"/>
      <p:bldP spid="403475" grpId="0"/>
      <p:bldP spid="403476" grpId="0"/>
      <p:bldP spid="403477" grpId="0" animBg="1"/>
      <p:bldP spid="403478" grpId="0" animBg="1"/>
      <p:bldP spid="403479" grpId="0"/>
      <p:bldP spid="403480" grpId="0"/>
      <p:bldP spid="403481" grpId="0" animBg="1"/>
      <p:bldP spid="403482" grpId="0" animBg="1"/>
      <p:bldP spid="403483" grpId="0" animBg="1"/>
      <p:bldP spid="403484" grpId="0"/>
      <p:bldP spid="403485" grpId="0" animBg="1"/>
      <p:bldP spid="403486" grpId="0" animBg="1"/>
      <p:bldP spid="403487" grpId="0" animBg="1"/>
      <p:bldP spid="403488" grpId="0" animBg="1"/>
      <p:bldP spid="403489" grpId="0" animBg="1"/>
      <p:bldP spid="403490" grpId="0"/>
      <p:bldP spid="403491" grpId="0" animBg="1"/>
      <p:bldP spid="403492" grpId="0"/>
      <p:bldP spid="403493" grpId="0" animBg="1"/>
      <p:bldP spid="403494" grpId="0"/>
      <p:bldP spid="403495" grpId="0" animBg="1"/>
      <p:bldP spid="403496" grpId="0"/>
      <p:bldP spid="4034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recursion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47800" y="2971800"/>
            <a:ext cx="73152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ym typeface="Symbol" pitchFamily="18" charset="2"/>
              </a:rPr>
              <a:t>Parsing based on Dynamic </a:t>
            </a:r>
            <a:r>
              <a:rPr lang="en-US" sz="2800" dirty="0" err="1" smtClean="0">
                <a:sym typeface="Symbol" pitchFamily="18" charset="2"/>
              </a:rPr>
              <a:t>Programmin</a:t>
            </a:r>
            <a:r>
              <a:rPr lang="en-US" sz="2800" dirty="0" smtClean="0">
                <a:sym typeface="Symbol" pitchFamily="18" charset="2"/>
              </a:rPr>
              <a:t> [CYK]:</a:t>
            </a:r>
          </a:p>
          <a:p>
            <a:pPr lvl="1" eaLnBrk="1" hangingPunct="1"/>
            <a:r>
              <a:rPr lang="en-US" sz="2400" dirty="0" err="1" smtClean="0">
                <a:sym typeface="Symbol" pitchFamily="18" charset="2"/>
              </a:rPr>
              <a:t>S</a:t>
            </a:r>
            <a:r>
              <a:rPr lang="en-US" sz="2400" baseline="-25000" dirty="0" err="1" smtClean="0">
                <a:sym typeface="Symbol" pitchFamily="18" charset="2"/>
              </a:rPr>
              <a:t>ij</a:t>
            </a:r>
            <a:r>
              <a:rPr lang="en-US" sz="2400" dirty="0" smtClean="0">
                <a:sym typeface="Symbol" pitchFamily="18" charset="2"/>
              </a:rPr>
              <a:t> is the set of all non-terminals that can produce the word </a:t>
            </a:r>
            <a:r>
              <a:rPr lang="en-US" sz="2400" dirty="0" err="1" smtClean="0">
                <a:sym typeface="Symbol" pitchFamily="18" charset="2"/>
              </a:rPr>
              <a:t>w</a:t>
            </a:r>
            <a:r>
              <a:rPr lang="en-US" sz="2400" baseline="-250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..w</a:t>
            </a:r>
            <a:r>
              <a:rPr lang="en-US" sz="2400" baseline="-25000" dirty="0" smtClean="0">
                <a:sym typeface="Symbol" pitchFamily="18" charset="2"/>
              </a:rPr>
              <a:t>i+j-1</a:t>
            </a:r>
            <a:r>
              <a:rPr lang="en-US" sz="2400" dirty="0" smtClean="0">
                <a:sym typeface="Symbol" pitchFamily="18" charset="2"/>
              </a:rPr>
              <a:t>  </a:t>
            </a:r>
          </a:p>
          <a:p>
            <a:pPr lvl="1" eaLnBrk="1" hangingPunct="1"/>
            <a:endParaRPr lang="en-US" sz="2400" dirty="0" smtClean="0">
              <a:sym typeface="Symbol" pitchFamily="18" charset="2"/>
            </a:endParaRPr>
          </a:p>
          <a:p>
            <a:pPr lvl="1" eaLnBrk="1" hangingPunct="1">
              <a:buNone/>
            </a:pPr>
            <a:endParaRPr lang="en-US" sz="2400" dirty="0" smtClean="0">
              <a:sym typeface="Symbol" pitchFamily="18" charset="2"/>
            </a:endParaRPr>
          </a:p>
          <a:p>
            <a:pPr lvl="1" eaLnBrk="1" hangingPunct="1">
              <a:buNone/>
            </a:pPr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w  L</a:t>
            </a:r>
            <a:r>
              <a:rPr lang="en-US" sz="2400" baseline="-25000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  </a:t>
            </a:r>
            <a:r>
              <a:rPr lang="en-US" sz="2400" dirty="0" err="1" smtClean="0">
                <a:sym typeface="Symbol" pitchFamily="18" charset="2"/>
              </a:rPr>
              <a:t>iff</a:t>
            </a:r>
            <a:r>
              <a:rPr lang="en-US" sz="2400" dirty="0" smtClean="0">
                <a:sym typeface="Symbol" pitchFamily="18" charset="2"/>
              </a:rPr>
              <a:t>  S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  S</a:t>
            </a:r>
            <a:r>
              <a:rPr lang="en-US" sz="2400" baseline="-25000" dirty="0" smtClean="0">
                <a:sym typeface="Symbol" pitchFamily="18" charset="2"/>
              </a:rPr>
              <a:t>1n</a:t>
            </a:r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Time needed: O(n</a:t>
            </a:r>
            <a:r>
              <a:rPr lang="en-US" sz="2400" baseline="30000" dirty="0" smtClean="0">
                <a:sym typeface="Symbol" pitchFamily="18" charset="2"/>
              </a:rPr>
              <a:t>3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graphicFrame>
        <p:nvGraphicFramePr>
          <p:cNvPr id="409603" name="Group 3"/>
          <p:cNvGraphicFramePr>
            <a:graphicFrameLocks noGrp="1"/>
          </p:cNvGraphicFramePr>
          <p:nvPr/>
        </p:nvGraphicFramePr>
        <p:xfrm>
          <a:off x="2362200" y="20320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49" name="Text Box 49"/>
          <p:cNvSpPr txBox="1">
            <a:spLocks noChangeArrowheads="1"/>
          </p:cNvSpPr>
          <p:nvPr/>
        </p:nvSpPr>
        <p:spPr bwMode="auto">
          <a:xfrm>
            <a:off x="8662988" y="55372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</a:t>
            </a:r>
          </a:p>
        </p:txBody>
      </p:sp>
      <p:sp>
        <p:nvSpPr>
          <p:cNvPr id="409650" name="Text Box 50"/>
          <p:cNvSpPr txBox="1">
            <a:spLocks noChangeArrowheads="1"/>
          </p:cNvSpPr>
          <p:nvPr/>
        </p:nvSpPr>
        <p:spPr bwMode="auto">
          <a:xfrm>
            <a:off x="2895600" y="1447800"/>
            <a:ext cx="25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</a:t>
            </a:r>
          </a:p>
        </p:txBody>
      </p:sp>
      <p:sp>
        <p:nvSpPr>
          <p:cNvPr id="409651" name="Text Box 51"/>
          <p:cNvSpPr txBox="1">
            <a:spLocks noChangeArrowheads="1"/>
          </p:cNvSpPr>
          <p:nvPr/>
        </p:nvSpPr>
        <p:spPr bwMode="auto">
          <a:xfrm>
            <a:off x="76200" y="2133600"/>
            <a:ext cx="2057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A   ‘(‘</a:t>
            </a:r>
          </a:p>
          <a:p>
            <a:pPr lvl="1"/>
            <a:r>
              <a:rPr lang="en-US" sz="2400">
                <a:sym typeface="Symbol" pitchFamily="18" charset="2"/>
              </a:rPr>
              <a:t>C  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9" grpId="0"/>
      <p:bldP spid="409650" grpId="0"/>
      <p:bldP spid="4096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2362200" y="20320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8662988" y="55372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2895600" y="1447800"/>
            <a:ext cx="25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76200" y="2133600"/>
            <a:ext cx="2057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A   ‘(‘</a:t>
            </a:r>
          </a:p>
          <a:p>
            <a:pPr lvl="1"/>
            <a:r>
              <a:rPr lang="en-US" sz="2400">
                <a:sym typeface="Symbol" pitchFamily="18" charset="2"/>
              </a:rPr>
              <a:t>C  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2362200" y="20320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8662988" y="55372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2895600" y="1447800"/>
            <a:ext cx="25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76200" y="2133600"/>
            <a:ext cx="2057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A   ‘(‘</a:t>
            </a:r>
          </a:p>
          <a:p>
            <a:pPr lvl="1"/>
            <a:r>
              <a:rPr lang="en-US" sz="2400">
                <a:sym typeface="Symbol" pitchFamily="18" charset="2"/>
              </a:rPr>
              <a:t>C  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/>
        </p:nvGraphicFramePr>
        <p:xfrm>
          <a:off x="2362200" y="20320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662988" y="55372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895600" y="1447800"/>
            <a:ext cx="25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76200" y="2133600"/>
            <a:ext cx="2057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A   ‘(‘</a:t>
            </a:r>
          </a:p>
          <a:p>
            <a:pPr lvl="1"/>
            <a:r>
              <a:rPr lang="en-US" sz="2400">
                <a:sym typeface="Symbol" pitchFamily="18" charset="2"/>
              </a:rPr>
              <a:t>C  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graphicFrame>
        <p:nvGraphicFramePr>
          <p:cNvPr id="417795" name="Group 3"/>
          <p:cNvGraphicFramePr>
            <a:graphicFrameLocks noGrp="1"/>
          </p:cNvGraphicFramePr>
          <p:nvPr/>
        </p:nvGraphicFramePr>
        <p:xfrm>
          <a:off x="2362200" y="20320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662988" y="55372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2895600" y="1447800"/>
            <a:ext cx="25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</a:t>
            </a: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76200" y="2133600"/>
            <a:ext cx="2057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AC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BC</a:t>
            </a:r>
          </a:p>
          <a:p>
            <a:pPr lvl="1"/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 S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S</a:t>
            </a:r>
            <a:r>
              <a:rPr lang="en-US" sz="2400" baseline="-25000">
                <a:sym typeface="Symbol" pitchFamily="18" charset="2"/>
              </a:rPr>
              <a:t>0</a:t>
            </a:r>
          </a:p>
          <a:p>
            <a:pPr lvl="1"/>
            <a:r>
              <a:rPr lang="en-US" sz="2400">
                <a:sym typeface="Symbol" pitchFamily="18" charset="2"/>
              </a:rPr>
              <a:t>B   A</a:t>
            </a:r>
            <a:r>
              <a:rPr lang="en-US" sz="2400"/>
              <a:t>S</a:t>
            </a:r>
            <a:r>
              <a:rPr lang="en-US" sz="2400" baseline="-25000"/>
              <a:t>0</a:t>
            </a:r>
            <a:endParaRPr lang="el-GR" sz="2400" baseline="-25000">
              <a:sym typeface="Symbol" pitchFamily="18" charset="2"/>
            </a:endParaRPr>
          </a:p>
          <a:p>
            <a:pPr lvl="1"/>
            <a:r>
              <a:rPr lang="en-US" sz="2400">
                <a:sym typeface="Symbol" pitchFamily="18" charset="2"/>
              </a:rPr>
              <a:t>A   ‘(‘</a:t>
            </a:r>
          </a:p>
          <a:p>
            <a:pPr lvl="1"/>
            <a:r>
              <a:rPr lang="en-US" sz="2400">
                <a:sym typeface="Symbol" pitchFamily="18" charset="2"/>
              </a:rPr>
              <a:t>C  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52600" y="1905000"/>
            <a:ext cx="5791200" cy="403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Parsing to Pruning</a:t>
            </a:r>
          </a:p>
        </p:txBody>
      </p:sp>
      <p:pic>
        <p:nvPicPr>
          <p:cNvPr id="419843" name="Picture 3" descr="cyk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5257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98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Analysis of </a:t>
            </a:r>
            <a:br>
              <a:rPr lang="en-US" dirty="0" smtClean="0"/>
            </a:br>
            <a:r>
              <a:rPr lang="en-US" dirty="0" smtClean="0"/>
              <a:t>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Efficiency</a:t>
            </a:r>
          </a:p>
          <a:p>
            <a:pPr lvl="1"/>
            <a:r>
              <a:rPr lang="en-US" dirty="0" smtClean="0"/>
              <a:t>Given a constraint and current variable domains</a:t>
            </a:r>
          </a:p>
          <a:p>
            <a:pPr lvl="1"/>
            <a:r>
              <a:rPr lang="en-US" dirty="0" smtClean="0"/>
              <a:t>How long does it take at most to compute all inconsistent domain values? 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AllDifferent</a:t>
            </a:r>
            <a:r>
              <a:rPr lang="en-US" dirty="0" smtClean="0"/>
              <a:t> (see excellent survey from van </a:t>
            </a:r>
            <a:r>
              <a:rPr lang="en-US" dirty="0" err="1" smtClean="0"/>
              <a:t>Hoeve</a:t>
            </a:r>
            <a:r>
              <a:rPr lang="en-US" dirty="0" smtClean="0"/>
              <a:t> 2005)</a:t>
            </a:r>
          </a:p>
          <a:p>
            <a:pPr lvl="1"/>
            <a:r>
              <a:rPr lang="en-US" dirty="0" smtClean="0"/>
              <a:t>Binary CSP Representation, Arc-Consistency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AllDifferent</a:t>
            </a:r>
            <a:r>
              <a:rPr lang="en-US" dirty="0" smtClean="0"/>
              <a:t>, Range Consistency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do they really cost the same?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52600" y="1905000"/>
            <a:ext cx="5791200" cy="403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Pruning to Filtering</a:t>
            </a:r>
          </a:p>
        </p:txBody>
      </p:sp>
      <p:pic>
        <p:nvPicPr>
          <p:cNvPr id="421891" name="Picture 3" descr="cy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6331"/>
            <a:ext cx="5257800" cy="360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6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1219200"/>
            <a:ext cx="4648200" cy="3276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95800" y="3352800"/>
            <a:ext cx="4648200" cy="3276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Pruning to Filtering</a:t>
            </a:r>
          </a:p>
        </p:txBody>
      </p:sp>
      <p:pic>
        <p:nvPicPr>
          <p:cNvPr id="423939" name="Picture 3" descr="cyk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1910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3940" name="Picture 4" descr="cyk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454400"/>
            <a:ext cx="41910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 Constraint Filtering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Theorem [</a:t>
            </a:r>
            <a:r>
              <a:rPr lang="en-US" dirty="0" err="1" smtClean="0"/>
              <a:t>Sellmann</a:t>
            </a:r>
            <a:r>
              <a:rPr lang="en-US" dirty="0" smtClean="0"/>
              <a:t> CP’06]:</a:t>
            </a:r>
          </a:p>
          <a:p>
            <a:pPr lvl="1" eaLnBrk="1" hangingPunct="1"/>
            <a:r>
              <a:rPr lang="en-US" dirty="0" smtClean="0"/>
              <a:t>Generalized Arc-Consistency for Context-Free Grammar Constraints can be achieved in time           O(n</a:t>
            </a:r>
            <a:r>
              <a:rPr lang="en-US" baseline="30000" dirty="0" smtClean="0"/>
              <a:t>3</a:t>
            </a:r>
            <a:r>
              <a:rPr lang="en-US" dirty="0" smtClean="0"/>
              <a:t> |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/>
              <a:t>|).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/>
      <p:bldP spid="42598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Incremental Constraint Filtering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Propagation algorithm is called many times on slightly changing problems</a:t>
            </a:r>
          </a:p>
          <a:p>
            <a:pPr eaLnBrk="1" hangingPunct="1"/>
            <a:r>
              <a:rPr lang="en-US" dirty="0" smtClean="0"/>
              <a:t>General idea: Reuse parts of old computation!</a:t>
            </a:r>
          </a:p>
          <a:p>
            <a:pPr eaLnBrk="1" hangingPunct="1"/>
            <a:r>
              <a:rPr lang="en-US" dirty="0" smtClean="0"/>
              <a:t>Here: Reuse the parse graph!</a:t>
            </a:r>
          </a:p>
          <a:p>
            <a:pPr eaLnBrk="1" hangingPunct="1"/>
            <a:r>
              <a:rPr lang="en-US" dirty="0" smtClean="0"/>
              <a:t>Alternatively: Decompose the constraint [Quimper/Walsh CP 2007]</a:t>
            </a:r>
          </a:p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Problem: Space requirements are cubic!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52600" y="1905000"/>
            <a:ext cx="5791200" cy="403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Constraint Filtering</a:t>
            </a:r>
          </a:p>
        </p:txBody>
      </p:sp>
      <p:pic>
        <p:nvPicPr>
          <p:cNvPr id="419843" name="Picture 3" descr="cyk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5257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98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Incremental Constraint Filtering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supports from above and below!</a:t>
            </a:r>
          </a:p>
          <a:p>
            <a:pPr eaLnBrk="1" hangingPunct="1"/>
            <a:r>
              <a:rPr lang="en-US" dirty="0" smtClean="0"/>
              <a:t>Save only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support (from above and from below) for each node.</a:t>
            </a:r>
          </a:p>
          <a:p>
            <a:pPr eaLnBrk="1" hangingPunct="1"/>
            <a:r>
              <a:rPr lang="en-US" dirty="0" smtClean="0"/>
              <a:t>When lost, start looking for replacement after the lost support (</a:t>
            </a:r>
            <a:r>
              <a:rPr lang="en-US" dirty="0" err="1" smtClean="0"/>
              <a:t>wrt</a:t>
            </a:r>
            <a:r>
              <a:rPr lang="en-US" dirty="0" smtClean="0"/>
              <a:t> support ordering). [</a:t>
            </a:r>
            <a:r>
              <a:rPr lang="en-US" dirty="0" err="1" smtClean="0"/>
              <a:t>Bessiere</a:t>
            </a:r>
            <a:r>
              <a:rPr lang="en-US" dirty="0" smtClean="0"/>
              <a:t>/</a:t>
            </a:r>
            <a:r>
              <a:rPr lang="en-US" dirty="0" err="1" smtClean="0"/>
              <a:t>Cordier</a:t>
            </a:r>
            <a:r>
              <a:rPr lang="en-US" dirty="0" smtClean="0"/>
              <a:t> AAAI 1993]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 Constraint Filtering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r>
              <a:rPr lang="en-US" dirty="0" smtClean="0"/>
              <a:t>Theorem [</a:t>
            </a:r>
            <a:r>
              <a:rPr lang="en-US" dirty="0" err="1" smtClean="0"/>
              <a:t>Sellmann</a:t>
            </a:r>
            <a:r>
              <a:rPr lang="en-US" dirty="0" smtClean="0"/>
              <a:t> CP’06]:</a:t>
            </a:r>
          </a:p>
          <a:p>
            <a:pPr lvl="1" eaLnBrk="1" hangingPunct="1"/>
            <a:r>
              <a:rPr lang="en-US" dirty="0" smtClean="0"/>
              <a:t>Generalized Arc-Consistency for Context-Free Grammar Constraints can be achieved in time           O(n</a:t>
            </a:r>
            <a:r>
              <a:rPr lang="en-US" baseline="30000" dirty="0" smtClean="0"/>
              <a:t>3</a:t>
            </a:r>
            <a:r>
              <a:rPr lang="en-US" dirty="0" smtClean="0"/>
              <a:t> |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/>
              <a:t>|).</a:t>
            </a:r>
          </a:p>
          <a:p>
            <a:pPr lvl="1" eaLnBrk="1" hangingPunct="1"/>
            <a:endParaRPr lang="en-US" dirty="0" smtClean="0"/>
          </a:p>
          <a:p>
            <a:r>
              <a:rPr lang="en-US" dirty="0" smtClean="0"/>
              <a:t>Theorem [</a:t>
            </a:r>
            <a:r>
              <a:rPr lang="en-US" dirty="0" err="1" smtClean="0"/>
              <a:t>Kadioglu</a:t>
            </a:r>
            <a:r>
              <a:rPr lang="en-US" dirty="0" smtClean="0"/>
              <a:t>/</a:t>
            </a:r>
            <a:r>
              <a:rPr lang="en-US" dirty="0" err="1" smtClean="0"/>
              <a:t>Sellmann</a:t>
            </a:r>
            <a:r>
              <a:rPr lang="en-US" dirty="0" smtClean="0"/>
              <a:t> AAAI’08]:</a:t>
            </a:r>
          </a:p>
          <a:p>
            <a:pPr lvl="1"/>
            <a:r>
              <a:rPr lang="en-US" dirty="0" smtClean="0"/>
              <a:t>Generalized Arc-Consistency for Context-Free Grammar Constraints for an entire sequence of </a:t>
            </a:r>
            <a:r>
              <a:rPr lang="en-US" dirty="0" smtClean="0">
                <a:solidFill>
                  <a:schemeClr val="accent1"/>
                </a:solidFill>
              </a:rPr>
              <a:t>monotonically tightening </a:t>
            </a:r>
            <a:r>
              <a:rPr lang="en-US" dirty="0" smtClean="0"/>
              <a:t>filtering problems can be achieved in time O(n</a:t>
            </a:r>
            <a:r>
              <a:rPr lang="en-US" baseline="30000" dirty="0" smtClean="0"/>
              <a:t>3</a:t>
            </a:r>
            <a:r>
              <a:rPr lang="en-US" dirty="0" smtClean="0"/>
              <a:t> |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/>
              <a:t>|) and space O(n</a:t>
            </a:r>
            <a:r>
              <a:rPr lang="en-US" baseline="30000" dirty="0" smtClean="0"/>
              <a:t>2</a:t>
            </a:r>
            <a:r>
              <a:rPr lang="en-US" dirty="0" smtClean="0"/>
              <a:t> |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/>
              <a:t>|).</a:t>
            </a:r>
          </a:p>
          <a:p>
            <a:pPr lvl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82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358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441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rot="5400000">
            <a:off x="4173304" y="2344504"/>
            <a:ext cx="416392" cy="64499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6" idx="1"/>
          </p:cNvCxnSpPr>
          <p:nvPr/>
        </p:nvCxnSpPr>
        <p:spPr>
          <a:xfrm rot="16200000" flipH="1">
            <a:off x="4020904" y="3182704"/>
            <a:ext cx="492592" cy="41639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Left Arrow 10"/>
          <p:cNvSpPr/>
          <p:nvPr/>
        </p:nvSpPr>
        <p:spPr>
          <a:xfrm flipV="1">
            <a:off x="5105400" y="21336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flipV="1">
            <a:off x="4876800" y="35814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flipV="1">
            <a:off x="4419600" y="44196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flipH="1" flipV="1">
            <a:off x="3352800" y="28194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 rot="5400000">
            <a:off x="4057650" y="4001854"/>
            <a:ext cx="512996" cy="322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19800" y="2362200"/>
            <a:ext cx="838200" cy="152400"/>
            <a:chOff x="5715000" y="2514600"/>
            <a:chExt cx="838200" cy="152400"/>
          </a:xfrm>
        </p:grpSpPr>
        <p:sp>
          <p:nvSpPr>
            <p:cNvPr id="18" name="Rectangle 17"/>
            <p:cNvSpPr/>
            <p:nvPr/>
          </p:nvSpPr>
          <p:spPr>
            <a:xfrm>
              <a:off x="5715000" y="25146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816184" y="2547079"/>
              <a:ext cx="667062" cy="99934"/>
            </a:xfrm>
            <a:custGeom>
              <a:avLst/>
              <a:gdLst>
                <a:gd name="connsiteX0" fmla="*/ 0 w 667062"/>
                <a:gd name="connsiteY0" fmla="*/ 61210 h 99934"/>
                <a:gd name="connsiteX1" fmla="*/ 67455 w 667062"/>
                <a:gd name="connsiteY1" fmla="*/ 8744 h 99934"/>
                <a:gd name="connsiteX2" fmla="*/ 119921 w 667062"/>
                <a:gd name="connsiteY2" fmla="*/ 83695 h 99934"/>
                <a:gd name="connsiteX3" fmla="*/ 142406 w 667062"/>
                <a:gd name="connsiteY3" fmla="*/ 31229 h 99934"/>
                <a:gd name="connsiteX4" fmla="*/ 194872 w 667062"/>
                <a:gd name="connsiteY4" fmla="*/ 38724 h 99934"/>
                <a:gd name="connsiteX5" fmla="*/ 179882 w 667062"/>
                <a:gd name="connsiteY5" fmla="*/ 91190 h 99934"/>
                <a:gd name="connsiteX6" fmla="*/ 262327 w 667062"/>
                <a:gd name="connsiteY6" fmla="*/ 1249 h 99934"/>
                <a:gd name="connsiteX7" fmla="*/ 284813 w 667062"/>
                <a:gd name="connsiteY7" fmla="*/ 98685 h 99934"/>
                <a:gd name="connsiteX8" fmla="*/ 337278 w 667062"/>
                <a:gd name="connsiteY8" fmla="*/ 8744 h 99934"/>
                <a:gd name="connsiteX9" fmla="*/ 367259 w 667062"/>
                <a:gd name="connsiteY9" fmla="*/ 46219 h 99934"/>
                <a:gd name="connsiteX10" fmla="*/ 404734 w 667062"/>
                <a:gd name="connsiteY10" fmla="*/ 46219 h 99934"/>
                <a:gd name="connsiteX11" fmla="*/ 404734 w 667062"/>
                <a:gd name="connsiteY11" fmla="*/ 68705 h 99934"/>
                <a:gd name="connsiteX12" fmla="*/ 464695 w 667062"/>
                <a:gd name="connsiteY12" fmla="*/ 16239 h 99934"/>
                <a:gd name="connsiteX13" fmla="*/ 517160 w 667062"/>
                <a:gd name="connsiteY13" fmla="*/ 76200 h 99934"/>
                <a:gd name="connsiteX14" fmla="*/ 547141 w 667062"/>
                <a:gd name="connsiteY14" fmla="*/ 46219 h 99934"/>
                <a:gd name="connsiteX15" fmla="*/ 569626 w 667062"/>
                <a:gd name="connsiteY15" fmla="*/ 53714 h 99934"/>
                <a:gd name="connsiteX16" fmla="*/ 592111 w 667062"/>
                <a:gd name="connsiteY16" fmla="*/ 68705 h 99934"/>
                <a:gd name="connsiteX17" fmla="*/ 667062 w 667062"/>
                <a:gd name="connsiteY17" fmla="*/ 31229 h 9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7062" h="99934">
                  <a:moveTo>
                    <a:pt x="0" y="61210"/>
                  </a:moveTo>
                  <a:cubicBezTo>
                    <a:pt x="23734" y="33103"/>
                    <a:pt x="47468" y="4997"/>
                    <a:pt x="67455" y="8744"/>
                  </a:cubicBezTo>
                  <a:cubicBezTo>
                    <a:pt x="87442" y="12491"/>
                    <a:pt x="107429" y="79948"/>
                    <a:pt x="119921" y="83695"/>
                  </a:cubicBezTo>
                  <a:cubicBezTo>
                    <a:pt x="132413" y="87442"/>
                    <a:pt x="129914" y="38724"/>
                    <a:pt x="142406" y="31229"/>
                  </a:cubicBezTo>
                  <a:cubicBezTo>
                    <a:pt x="154898" y="23734"/>
                    <a:pt x="188626" y="28731"/>
                    <a:pt x="194872" y="38724"/>
                  </a:cubicBezTo>
                  <a:cubicBezTo>
                    <a:pt x="201118" y="48718"/>
                    <a:pt x="168640" y="97436"/>
                    <a:pt x="179882" y="91190"/>
                  </a:cubicBezTo>
                  <a:cubicBezTo>
                    <a:pt x="191124" y="84944"/>
                    <a:pt x="244839" y="0"/>
                    <a:pt x="262327" y="1249"/>
                  </a:cubicBezTo>
                  <a:cubicBezTo>
                    <a:pt x="279816" y="2498"/>
                    <a:pt x="272321" y="97436"/>
                    <a:pt x="284813" y="98685"/>
                  </a:cubicBezTo>
                  <a:cubicBezTo>
                    <a:pt x="297305" y="99934"/>
                    <a:pt x="323537" y="17488"/>
                    <a:pt x="337278" y="8744"/>
                  </a:cubicBezTo>
                  <a:cubicBezTo>
                    <a:pt x="351019" y="0"/>
                    <a:pt x="356016" y="39973"/>
                    <a:pt x="367259" y="46219"/>
                  </a:cubicBezTo>
                  <a:cubicBezTo>
                    <a:pt x="378502" y="52465"/>
                    <a:pt x="398488" y="42471"/>
                    <a:pt x="404734" y="46219"/>
                  </a:cubicBezTo>
                  <a:cubicBezTo>
                    <a:pt x="410980" y="49967"/>
                    <a:pt x="394741" y="73702"/>
                    <a:pt x="404734" y="68705"/>
                  </a:cubicBezTo>
                  <a:cubicBezTo>
                    <a:pt x="414727" y="63708"/>
                    <a:pt x="445957" y="14990"/>
                    <a:pt x="464695" y="16239"/>
                  </a:cubicBezTo>
                  <a:cubicBezTo>
                    <a:pt x="483433" y="17488"/>
                    <a:pt x="503419" y="71203"/>
                    <a:pt x="517160" y="76200"/>
                  </a:cubicBezTo>
                  <a:cubicBezTo>
                    <a:pt x="530901" y="81197"/>
                    <a:pt x="538397" y="49967"/>
                    <a:pt x="547141" y="46219"/>
                  </a:cubicBezTo>
                  <a:cubicBezTo>
                    <a:pt x="555885" y="42471"/>
                    <a:pt x="562131" y="49966"/>
                    <a:pt x="569626" y="53714"/>
                  </a:cubicBezTo>
                  <a:cubicBezTo>
                    <a:pt x="577121" y="57462"/>
                    <a:pt x="575872" y="72452"/>
                    <a:pt x="592111" y="68705"/>
                  </a:cubicBezTo>
                  <a:cubicBezTo>
                    <a:pt x="608350" y="64958"/>
                    <a:pt x="637706" y="48093"/>
                    <a:pt x="667062" y="31229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72200" y="3124200"/>
            <a:ext cx="838200" cy="152400"/>
            <a:chOff x="5715000" y="2514600"/>
            <a:chExt cx="838200" cy="152400"/>
          </a:xfrm>
        </p:grpSpPr>
        <p:sp>
          <p:nvSpPr>
            <p:cNvPr id="22" name="Rectangle 21"/>
            <p:cNvSpPr/>
            <p:nvPr/>
          </p:nvSpPr>
          <p:spPr>
            <a:xfrm>
              <a:off x="5715000" y="25146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16184" y="2547079"/>
              <a:ext cx="667062" cy="99934"/>
            </a:xfrm>
            <a:custGeom>
              <a:avLst/>
              <a:gdLst>
                <a:gd name="connsiteX0" fmla="*/ 0 w 667062"/>
                <a:gd name="connsiteY0" fmla="*/ 61210 h 99934"/>
                <a:gd name="connsiteX1" fmla="*/ 67455 w 667062"/>
                <a:gd name="connsiteY1" fmla="*/ 8744 h 99934"/>
                <a:gd name="connsiteX2" fmla="*/ 119921 w 667062"/>
                <a:gd name="connsiteY2" fmla="*/ 83695 h 99934"/>
                <a:gd name="connsiteX3" fmla="*/ 142406 w 667062"/>
                <a:gd name="connsiteY3" fmla="*/ 31229 h 99934"/>
                <a:gd name="connsiteX4" fmla="*/ 194872 w 667062"/>
                <a:gd name="connsiteY4" fmla="*/ 38724 h 99934"/>
                <a:gd name="connsiteX5" fmla="*/ 179882 w 667062"/>
                <a:gd name="connsiteY5" fmla="*/ 91190 h 99934"/>
                <a:gd name="connsiteX6" fmla="*/ 262327 w 667062"/>
                <a:gd name="connsiteY6" fmla="*/ 1249 h 99934"/>
                <a:gd name="connsiteX7" fmla="*/ 284813 w 667062"/>
                <a:gd name="connsiteY7" fmla="*/ 98685 h 99934"/>
                <a:gd name="connsiteX8" fmla="*/ 337278 w 667062"/>
                <a:gd name="connsiteY8" fmla="*/ 8744 h 99934"/>
                <a:gd name="connsiteX9" fmla="*/ 367259 w 667062"/>
                <a:gd name="connsiteY9" fmla="*/ 46219 h 99934"/>
                <a:gd name="connsiteX10" fmla="*/ 404734 w 667062"/>
                <a:gd name="connsiteY10" fmla="*/ 46219 h 99934"/>
                <a:gd name="connsiteX11" fmla="*/ 404734 w 667062"/>
                <a:gd name="connsiteY11" fmla="*/ 68705 h 99934"/>
                <a:gd name="connsiteX12" fmla="*/ 464695 w 667062"/>
                <a:gd name="connsiteY12" fmla="*/ 16239 h 99934"/>
                <a:gd name="connsiteX13" fmla="*/ 517160 w 667062"/>
                <a:gd name="connsiteY13" fmla="*/ 76200 h 99934"/>
                <a:gd name="connsiteX14" fmla="*/ 547141 w 667062"/>
                <a:gd name="connsiteY14" fmla="*/ 46219 h 99934"/>
                <a:gd name="connsiteX15" fmla="*/ 569626 w 667062"/>
                <a:gd name="connsiteY15" fmla="*/ 53714 h 99934"/>
                <a:gd name="connsiteX16" fmla="*/ 592111 w 667062"/>
                <a:gd name="connsiteY16" fmla="*/ 68705 h 99934"/>
                <a:gd name="connsiteX17" fmla="*/ 667062 w 667062"/>
                <a:gd name="connsiteY17" fmla="*/ 31229 h 9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7062" h="99934">
                  <a:moveTo>
                    <a:pt x="0" y="61210"/>
                  </a:moveTo>
                  <a:cubicBezTo>
                    <a:pt x="23734" y="33103"/>
                    <a:pt x="47468" y="4997"/>
                    <a:pt x="67455" y="8744"/>
                  </a:cubicBezTo>
                  <a:cubicBezTo>
                    <a:pt x="87442" y="12491"/>
                    <a:pt x="107429" y="79948"/>
                    <a:pt x="119921" y="83695"/>
                  </a:cubicBezTo>
                  <a:cubicBezTo>
                    <a:pt x="132413" y="87442"/>
                    <a:pt x="129914" y="38724"/>
                    <a:pt x="142406" y="31229"/>
                  </a:cubicBezTo>
                  <a:cubicBezTo>
                    <a:pt x="154898" y="23734"/>
                    <a:pt x="188626" y="28731"/>
                    <a:pt x="194872" y="38724"/>
                  </a:cubicBezTo>
                  <a:cubicBezTo>
                    <a:pt x="201118" y="48718"/>
                    <a:pt x="168640" y="97436"/>
                    <a:pt x="179882" y="91190"/>
                  </a:cubicBezTo>
                  <a:cubicBezTo>
                    <a:pt x="191124" y="84944"/>
                    <a:pt x="244839" y="0"/>
                    <a:pt x="262327" y="1249"/>
                  </a:cubicBezTo>
                  <a:cubicBezTo>
                    <a:pt x="279816" y="2498"/>
                    <a:pt x="272321" y="97436"/>
                    <a:pt x="284813" y="98685"/>
                  </a:cubicBezTo>
                  <a:cubicBezTo>
                    <a:pt x="297305" y="99934"/>
                    <a:pt x="323537" y="17488"/>
                    <a:pt x="337278" y="8744"/>
                  </a:cubicBezTo>
                  <a:cubicBezTo>
                    <a:pt x="351019" y="0"/>
                    <a:pt x="356016" y="39973"/>
                    <a:pt x="367259" y="46219"/>
                  </a:cubicBezTo>
                  <a:cubicBezTo>
                    <a:pt x="378502" y="52465"/>
                    <a:pt x="398488" y="42471"/>
                    <a:pt x="404734" y="46219"/>
                  </a:cubicBezTo>
                  <a:cubicBezTo>
                    <a:pt x="410980" y="49967"/>
                    <a:pt x="394741" y="73702"/>
                    <a:pt x="404734" y="68705"/>
                  </a:cubicBezTo>
                  <a:cubicBezTo>
                    <a:pt x="414727" y="63708"/>
                    <a:pt x="445957" y="14990"/>
                    <a:pt x="464695" y="16239"/>
                  </a:cubicBezTo>
                  <a:cubicBezTo>
                    <a:pt x="483433" y="17488"/>
                    <a:pt x="503419" y="71203"/>
                    <a:pt x="517160" y="76200"/>
                  </a:cubicBezTo>
                  <a:cubicBezTo>
                    <a:pt x="530901" y="81197"/>
                    <a:pt x="538397" y="49967"/>
                    <a:pt x="547141" y="46219"/>
                  </a:cubicBezTo>
                  <a:cubicBezTo>
                    <a:pt x="555885" y="42471"/>
                    <a:pt x="562131" y="49966"/>
                    <a:pt x="569626" y="53714"/>
                  </a:cubicBezTo>
                  <a:cubicBezTo>
                    <a:pt x="577121" y="57462"/>
                    <a:pt x="575872" y="72452"/>
                    <a:pt x="592111" y="68705"/>
                  </a:cubicBezTo>
                  <a:cubicBezTo>
                    <a:pt x="608350" y="64958"/>
                    <a:pt x="637706" y="48093"/>
                    <a:pt x="667062" y="31229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32225" y="3886200"/>
            <a:ext cx="838200" cy="152400"/>
            <a:chOff x="5715000" y="2514600"/>
            <a:chExt cx="838200" cy="152400"/>
          </a:xfrm>
        </p:grpSpPr>
        <p:sp>
          <p:nvSpPr>
            <p:cNvPr id="25" name="Rectangle 24"/>
            <p:cNvSpPr/>
            <p:nvPr/>
          </p:nvSpPr>
          <p:spPr>
            <a:xfrm>
              <a:off x="5715000" y="25146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16184" y="2547079"/>
              <a:ext cx="667062" cy="99934"/>
            </a:xfrm>
            <a:custGeom>
              <a:avLst/>
              <a:gdLst>
                <a:gd name="connsiteX0" fmla="*/ 0 w 667062"/>
                <a:gd name="connsiteY0" fmla="*/ 61210 h 99934"/>
                <a:gd name="connsiteX1" fmla="*/ 67455 w 667062"/>
                <a:gd name="connsiteY1" fmla="*/ 8744 h 99934"/>
                <a:gd name="connsiteX2" fmla="*/ 119921 w 667062"/>
                <a:gd name="connsiteY2" fmla="*/ 83695 h 99934"/>
                <a:gd name="connsiteX3" fmla="*/ 142406 w 667062"/>
                <a:gd name="connsiteY3" fmla="*/ 31229 h 99934"/>
                <a:gd name="connsiteX4" fmla="*/ 194872 w 667062"/>
                <a:gd name="connsiteY4" fmla="*/ 38724 h 99934"/>
                <a:gd name="connsiteX5" fmla="*/ 179882 w 667062"/>
                <a:gd name="connsiteY5" fmla="*/ 91190 h 99934"/>
                <a:gd name="connsiteX6" fmla="*/ 262327 w 667062"/>
                <a:gd name="connsiteY6" fmla="*/ 1249 h 99934"/>
                <a:gd name="connsiteX7" fmla="*/ 284813 w 667062"/>
                <a:gd name="connsiteY7" fmla="*/ 98685 h 99934"/>
                <a:gd name="connsiteX8" fmla="*/ 337278 w 667062"/>
                <a:gd name="connsiteY8" fmla="*/ 8744 h 99934"/>
                <a:gd name="connsiteX9" fmla="*/ 367259 w 667062"/>
                <a:gd name="connsiteY9" fmla="*/ 46219 h 99934"/>
                <a:gd name="connsiteX10" fmla="*/ 404734 w 667062"/>
                <a:gd name="connsiteY10" fmla="*/ 46219 h 99934"/>
                <a:gd name="connsiteX11" fmla="*/ 404734 w 667062"/>
                <a:gd name="connsiteY11" fmla="*/ 68705 h 99934"/>
                <a:gd name="connsiteX12" fmla="*/ 464695 w 667062"/>
                <a:gd name="connsiteY12" fmla="*/ 16239 h 99934"/>
                <a:gd name="connsiteX13" fmla="*/ 517160 w 667062"/>
                <a:gd name="connsiteY13" fmla="*/ 76200 h 99934"/>
                <a:gd name="connsiteX14" fmla="*/ 547141 w 667062"/>
                <a:gd name="connsiteY14" fmla="*/ 46219 h 99934"/>
                <a:gd name="connsiteX15" fmla="*/ 569626 w 667062"/>
                <a:gd name="connsiteY15" fmla="*/ 53714 h 99934"/>
                <a:gd name="connsiteX16" fmla="*/ 592111 w 667062"/>
                <a:gd name="connsiteY16" fmla="*/ 68705 h 99934"/>
                <a:gd name="connsiteX17" fmla="*/ 667062 w 667062"/>
                <a:gd name="connsiteY17" fmla="*/ 31229 h 9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7062" h="99934">
                  <a:moveTo>
                    <a:pt x="0" y="61210"/>
                  </a:moveTo>
                  <a:cubicBezTo>
                    <a:pt x="23734" y="33103"/>
                    <a:pt x="47468" y="4997"/>
                    <a:pt x="67455" y="8744"/>
                  </a:cubicBezTo>
                  <a:cubicBezTo>
                    <a:pt x="87442" y="12491"/>
                    <a:pt x="107429" y="79948"/>
                    <a:pt x="119921" y="83695"/>
                  </a:cubicBezTo>
                  <a:cubicBezTo>
                    <a:pt x="132413" y="87442"/>
                    <a:pt x="129914" y="38724"/>
                    <a:pt x="142406" y="31229"/>
                  </a:cubicBezTo>
                  <a:cubicBezTo>
                    <a:pt x="154898" y="23734"/>
                    <a:pt x="188626" y="28731"/>
                    <a:pt x="194872" y="38724"/>
                  </a:cubicBezTo>
                  <a:cubicBezTo>
                    <a:pt x="201118" y="48718"/>
                    <a:pt x="168640" y="97436"/>
                    <a:pt x="179882" y="91190"/>
                  </a:cubicBezTo>
                  <a:cubicBezTo>
                    <a:pt x="191124" y="84944"/>
                    <a:pt x="244839" y="0"/>
                    <a:pt x="262327" y="1249"/>
                  </a:cubicBezTo>
                  <a:cubicBezTo>
                    <a:pt x="279816" y="2498"/>
                    <a:pt x="272321" y="97436"/>
                    <a:pt x="284813" y="98685"/>
                  </a:cubicBezTo>
                  <a:cubicBezTo>
                    <a:pt x="297305" y="99934"/>
                    <a:pt x="323537" y="17488"/>
                    <a:pt x="337278" y="8744"/>
                  </a:cubicBezTo>
                  <a:cubicBezTo>
                    <a:pt x="351019" y="0"/>
                    <a:pt x="356016" y="39973"/>
                    <a:pt x="367259" y="46219"/>
                  </a:cubicBezTo>
                  <a:cubicBezTo>
                    <a:pt x="378502" y="52465"/>
                    <a:pt x="398488" y="42471"/>
                    <a:pt x="404734" y="46219"/>
                  </a:cubicBezTo>
                  <a:cubicBezTo>
                    <a:pt x="410980" y="49967"/>
                    <a:pt x="394741" y="73702"/>
                    <a:pt x="404734" y="68705"/>
                  </a:cubicBezTo>
                  <a:cubicBezTo>
                    <a:pt x="414727" y="63708"/>
                    <a:pt x="445957" y="14990"/>
                    <a:pt x="464695" y="16239"/>
                  </a:cubicBezTo>
                  <a:cubicBezTo>
                    <a:pt x="483433" y="17488"/>
                    <a:pt x="503419" y="71203"/>
                    <a:pt x="517160" y="76200"/>
                  </a:cubicBezTo>
                  <a:cubicBezTo>
                    <a:pt x="530901" y="81197"/>
                    <a:pt x="538397" y="49967"/>
                    <a:pt x="547141" y="46219"/>
                  </a:cubicBezTo>
                  <a:cubicBezTo>
                    <a:pt x="555885" y="42471"/>
                    <a:pt x="562131" y="49966"/>
                    <a:pt x="569626" y="53714"/>
                  </a:cubicBezTo>
                  <a:cubicBezTo>
                    <a:pt x="577121" y="57462"/>
                    <a:pt x="575872" y="72452"/>
                    <a:pt x="592111" y="68705"/>
                  </a:cubicBezTo>
                  <a:cubicBezTo>
                    <a:pt x="608350" y="64958"/>
                    <a:pt x="637706" y="48093"/>
                    <a:pt x="667062" y="31229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6" idx="5"/>
            <a:endCxn id="30" idx="0"/>
          </p:cNvCxnSpPr>
          <p:nvPr/>
        </p:nvCxnSpPr>
        <p:spPr>
          <a:xfrm rot="16200000" flipH="1">
            <a:off x="4687654" y="3963754"/>
            <a:ext cx="512996" cy="398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010400" y="3124200"/>
            <a:ext cx="838200" cy="152400"/>
            <a:chOff x="5715000" y="2514600"/>
            <a:chExt cx="838200" cy="152400"/>
          </a:xfrm>
        </p:grpSpPr>
        <p:sp>
          <p:nvSpPr>
            <p:cNvPr id="28" name="Rectangle 27"/>
            <p:cNvSpPr/>
            <p:nvPr/>
          </p:nvSpPr>
          <p:spPr>
            <a:xfrm>
              <a:off x="5715000" y="25146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816184" y="2547079"/>
              <a:ext cx="667062" cy="99934"/>
            </a:xfrm>
            <a:custGeom>
              <a:avLst/>
              <a:gdLst>
                <a:gd name="connsiteX0" fmla="*/ 0 w 667062"/>
                <a:gd name="connsiteY0" fmla="*/ 61210 h 99934"/>
                <a:gd name="connsiteX1" fmla="*/ 67455 w 667062"/>
                <a:gd name="connsiteY1" fmla="*/ 8744 h 99934"/>
                <a:gd name="connsiteX2" fmla="*/ 119921 w 667062"/>
                <a:gd name="connsiteY2" fmla="*/ 83695 h 99934"/>
                <a:gd name="connsiteX3" fmla="*/ 142406 w 667062"/>
                <a:gd name="connsiteY3" fmla="*/ 31229 h 99934"/>
                <a:gd name="connsiteX4" fmla="*/ 194872 w 667062"/>
                <a:gd name="connsiteY4" fmla="*/ 38724 h 99934"/>
                <a:gd name="connsiteX5" fmla="*/ 179882 w 667062"/>
                <a:gd name="connsiteY5" fmla="*/ 91190 h 99934"/>
                <a:gd name="connsiteX6" fmla="*/ 262327 w 667062"/>
                <a:gd name="connsiteY6" fmla="*/ 1249 h 99934"/>
                <a:gd name="connsiteX7" fmla="*/ 284813 w 667062"/>
                <a:gd name="connsiteY7" fmla="*/ 98685 h 99934"/>
                <a:gd name="connsiteX8" fmla="*/ 337278 w 667062"/>
                <a:gd name="connsiteY8" fmla="*/ 8744 h 99934"/>
                <a:gd name="connsiteX9" fmla="*/ 367259 w 667062"/>
                <a:gd name="connsiteY9" fmla="*/ 46219 h 99934"/>
                <a:gd name="connsiteX10" fmla="*/ 404734 w 667062"/>
                <a:gd name="connsiteY10" fmla="*/ 46219 h 99934"/>
                <a:gd name="connsiteX11" fmla="*/ 404734 w 667062"/>
                <a:gd name="connsiteY11" fmla="*/ 68705 h 99934"/>
                <a:gd name="connsiteX12" fmla="*/ 464695 w 667062"/>
                <a:gd name="connsiteY12" fmla="*/ 16239 h 99934"/>
                <a:gd name="connsiteX13" fmla="*/ 517160 w 667062"/>
                <a:gd name="connsiteY13" fmla="*/ 76200 h 99934"/>
                <a:gd name="connsiteX14" fmla="*/ 547141 w 667062"/>
                <a:gd name="connsiteY14" fmla="*/ 46219 h 99934"/>
                <a:gd name="connsiteX15" fmla="*/ 569626 w 667062"/>
                <a:gd name="connsiteY15" fmla="*/ 53714 h 99934"/>
                <a:gd name="connsiteX16" fmla="*/ 592111 w 667062"/>
                <a:gd name="connsiteY16" fmla="*/ 68705 h 99934"/>
                <a:gd name="connsiteX17" fmla="*/ 667062 w 667062"/>
                <a:gd name="connsiteY17" fmla="*/ 31229 h 9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7062" h="99934">
                  <a:moveTo>
                    <a:pt x="0" y="61210"/>
                  </a:moveTo>
                  <a:cubicBezTo>
                    <a:pt x="23734" y="33103"/>
                    <a:pt x="47468" y="4997"/>
                    <a:pt x="67455" y="8744"/>
                  </a:cubicBezTo>
                  <a:cubicBezTo>
                    <a:pt x="87442" y="12491"/>
                    <a:pt x="107429" y="79948"/>
                    <a:pt x="119921" y="83695"/>
                  </a:cubicBezTo>
                  <a:cubicBezTo>
                    <a:pt x="132413" y="87442"/>
                    <a:pt x="129914" y="38724"/>
                    <a:pt x="142406" y="31229"/>
                  </a:cubicBezTo>
                  <a:cubicBezTo>
                    <a:pt x="154898" y="23734"/>
                    <a:pt x="188626" y="28731"/>
                    <a:pt x="194872" y="38724"/>
                  </a:cubicBezTo>
                  <a:cubicBezTo>
                    <a:pt x="201118" y="48718"/>
                    <a:pt x="168640" y="97436"/>
                    <a:pt x="179882" y="91190"/>
                  </a:cubicBezTo>
                  <a:cubicBezTo>
                    <a:pt x="191124" y="84944"/>
                    <a:pt x="244839" y="0"/>
                    <a:pt x="262327" y="1249"/>
                  </a:cubicBezTo>
                  <a:cubicBezTo>
                    <a:pt x="279816" y="2498"/>
                    <a:pt x="272321" y="97436"/>
                    <a:pt x="284813" y="98685"/>
                  </a:cubicBezTo>
                  <a:cubicBezTo>
                    <a:pt x="297305" y="99934"/>
                    <a:pt x="323537" y="17488"/>
                    <a:pt x="337278" y="8744"/>
                  </a:cubicBezTo>
                  <a:cubicBezTo>
                    <a:pt x="351019" y="0"/>
                    <a:pt x="356016" y="39973"/>
                    <a:pt x="367259" y="46219"/>
                  </a:cubicBezTo>
                  <a:cubicBezTo>
                    <a:pt x="378502" y="52465"/>
                    <a:pt x="398488" y="42471"/>
                    <a:pt x="404734" y="46219"/>
                  </a:cubicBezTo>
                  <a:cubicBezTo>
                    <a:pt x="410980" y="49967"/>
                    <a:pt x="394741" y="73702"/>
                    <a:pt x="404734" y="68705"/>
                  </a:cubicBezTo>
                  <a:cubicBezTo>
                    <a:pt x="414727" y="63708"/>
                    <a:pt x="445957" y="14990"/>
                    <a:pt x="464695" y="16239"/>
                  </a:cubicBezTo>
                  <a:cubicBezTo>
                    <a:pt x="483433" y="17488"/>
                    <a:pt x="503419" y="71203"/>
                    <a:pt x="517160" y="76200"/>
                  </a:cubicBezTo>
                  <a:cubicBezTo>
                    <a:pt x="530901" y="81197"/>
                    <a:pt x="538397" y="49967"/>
                    <a:pt x="547141" y="46219"/>
                  </a:cubicBezTo>
                  <a:cubicBezTo>
                    <a:pt x="555885" y="42471"/>
                    <a:pt x="562131" y="49966"/>
                    <a:pt x="569626" y="53714"/>
                  </a:cubicBezTo>
                  <a:cubicBezTo>
                    <a:pt x="577121" y="57462"/>
                    <a:pt x="575872" y="72452"/>
                    <a:pt x="592111" y="68705"/>
                  </a:cubicBezTo>
                  <a:cubicBezTo>
                    <a:pt x="608350" y="64958"/>
                    <a:pt x="637706" y="48093"/>
                    <a:pt x="667062" y="31229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19800" y="3124200"/>
            <a:ext cx="153649" cy="152400"/>
            <a:chOff x="6019800" y="3124200"/>
            <a:chExt cx="153649" cy="152400"/>
          </a:xfrm>
        </p:grpSpPr>
        <p:sp>
          <p:nvSpPr>
            <p:cNvPr id="33" name="Rectangle 32"/>
            <p:cNvSpPr/>
            <p:nvPr/>
          </p:nvSpPr>
          <p:spPr>
            <a:xfrm>
              <a:off x="6019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027295" y="3146685"/>
              <a:ext cx="146154" cy="106092"/>
            </a:xfrm>
            <a:custGeom>
              <a:avLst/>
              <a:gdLst>
                <a:gd name="connsiteX0" fmla="*/ 0 w 142406"/>
                <a:gd name="connsiteY0" fmla="*/ 84856 h 137538"/>
                <a:gd name="connsiteX1" fmla="*/ 14990 w 142406"/>
                <a:gd name="connsiteY1" fmla="*/ 54876 h 137538"/>
                <a:gd name="connsiteX2" fmla="*/ 52465 w 142406"/>
                <a:gd name="connsiteY2" fmla="*/ 17400 h 137538"/>
                <a:gd name="connsiteX3" fmla="*/ 74951 w 142406"/>
                <a:gd name="connsiteY3" fmla="*/ 129826 h 137538"/>
                <a:gd name="connsiteX4" fmla="*/ 82446 w 142406"/>
                <a:gd name="connsiteY4" fmla="*/ 107341 h 137538"/>
                <a:gd name="connsiteX5" fmla="*/ 97436 w 142406"/>
                <a:gd name="connsiteY5" fmla="*/ 77361 h 137538"/>
                <a:gd name="connsiteX6" fmla="*/ 112426 w 142406"/>
                <a:gd name="connsiteY6" fmla="*/ 54876 h 137538"/>
                <a:gd name="connsiteX7" fmla="*/ 104931 w 142406"/>
                <a:gd name="connsiteY7" fmla="*/ 77361 h 137538"/>
                <a:gd name="connsiteX8" fmla="*/ 89941 w 142406"/>
                <a:gd name="connsiteY8" fmla="*/ 99846 h 137538"/>
                <a:gd name="connsiteX9" fmla="*/ 97436 w 142406"/>
                <a:gd name="connsiteY9" fmla="*/ 54876 h 137538"/>
                <a:gd name="connsiteX10" fmla="*/ 142406 w 142406"/>
                <a:gd name="connsiteY10" fmla="*/ 69866 h 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406" h="137538">
                  <a:moveTo>
                    <a:pt x="0" y="84856"/>
                  </a:moveTo>
                  <a:cubicBezTo>
                    <a:pt x="4997" y="74863"/>
                    <a:pt x="8131" y="63695"/>
                    <a:pt x="14990" y="54876"/>
                  </a:cubicBezTo>
                  <a:cubicBezTo>
                    <a:pt x="25836" y="40931"/>
                    <a:pt x="52465" y="17400"/>
                    <a:pt x="52465" y="17400"/>
                  </a:cubicBezTo>
                  <a:cubicBezTo>
                    <a:pt x="90315" y="74171"/>
                    <a:pt x="46101" y="0"/>
                    <a:pt x="74951" y="129826"/>
                  </a:cubicBezTo>
                  <a:cubicBezTo>
                    <a:pt x="76665" y="137538"/>
                    <a:pt x="79334" y="114603"/>
                    <a:pt x="82446" y="107341"/>
                  </a:cubicBezTo>
                  <a:cubicBezTo>
                    <a:pt x="86847" y="97071"/>
                    <a:pt x="91893" y="87062"/>
                    <a:pt x="97436" y="77361"/>
                  </a:cubicBezTo>
                  <a:cubicBezTo>
                    <a:pt x="101905" y="69540"/>
                    <a:pt x="103418" y="54876"/>
                    <a:pt x="112426" y="54876"/>
                  </a:cubicBezTo>
                  <a:cubicBezTo>
                    <a:pt x="120326" y="54876"/>
                    <a:pt x="108464" y="70295"/>
                    <a:pt x="104931" y="77361"/>
                  </a:cubicBezTo>
                  <a:cubicBezTo>
                    <a:pt x="100903" y="85418"/>
                    <a:pt x="94938" y="92351"/>
                    <a:pt x="89941" y="99846"/>
                  </a:cubicBezTo>
                  <a:cubicBezTo>
                    <a:pt x="92439" y="84856"/>
                    <a:pt x="84242" y="62416"/>
                    <a:pt x="97436" y="54876"/>
                  </a:cubicBezTo>
                  <a:cubicBezTo>
                    <a:pt x="111155" y="47037"/>
                    <a:pt x="142406" y="69866"/>
                    <a:pt x="142406" y="69866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18551" y="3886200"/>
            <a:ext cx="153649" cy="152400"/>
            <a:chOff x="6019800" y="3124200"/>
            <a:chExt cx="153649" cy="152400"/>
          </a:xfrm>
        </p:grpSpPr>
        <p:sp>
          <p:nvSpPr>
            <p:cNvPr id="40" name="Rectangle 39"/>
            <p:cNvSpPr/>
            <p:nvPr/>
          </p:nvSpPr>
          <p:spPr>
            <a:xfrm>
              <a:off x="6019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27295" y="3146685"/>
              <a:ext cx="146154" cy="106092"/>
            </a:xfrm>
            <a:custGeom>
              <a:avLst/>
              <a:gdLst>
                <a:gd name="connsiteX0" fmla="*/ 0 w 142406"/>
                <a:gd name="connsiteY0" fmla="*/ 84856 h 137538"/>
                <a:gd name="connsiteX1" fmla="*/ 14990 w 142406"/>
                <a:gd name="connsiteY1" fmla="*/ 54876 h 137538"/>
                <a:gd name="connsiteX2" fmla="*/ 52465 w 142406"/>
                <a:gd name="connsiteY2" fmla="*/ 17400 h 137538"/>
                <a:gd name="connsiteX3" fmla="*/ 74951 w 142406"/>
                <a:gd name="connsiteY3" fmla="*/ 129826 h 137538"/>
                <a:gd name="connsiteX4" fmla="*/ 82446 w 142406"/>
                <a:gd name="connsiteY4" fmla="*/ 107341 h 137538"/>
                <a:gd name="connsiteX5" fmla="*/ 97436 w 142406"/>
                <a:gd name="connsiteY5" fmla="*/ 77361 h 137538"/>
                <a:gd name="connsiteX6" fmla="*/ 112426 w 142406"/>
                <a:gd name="connsiteY6" fmla="*/ 54876 h 137538"/>
                <a:gd name="connsiteX7" fmla="*/ 104931 w 142406"/>
                <a:gd name="connsiteY7" fmla="*/ 77361 h 137538"/>
                <a:gd name="connsiteX8" fmla="*/ 89941 w 142406"/>
                <a:gd name="connsiteY8" fmla="*/ 99846 h 137538"/>
                <a:gd name="connsiteX9" fmla="*/ 97436 w 142406"/>
                <a:gd name="connsiteY9" fmla="*/ 54876 h 137538"/>
                <a:gd name="connsiteX10" fmla="*/ 142406 w 142406"/>
                <a:gd name="connsiteY10" fmla="*/ 69866 h 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406" h="137538">
                  <a:moveTo>
                    <a:pt x="0" y="84856"/>
                  </a:moveTo>
                  <a:cubicBezTo>
                    <a:pt x="4997" y="74863"/>
                    <a:pt x="8131" y="63695"/>
                    <a:pt x="14990" y="54876"/>
                  </a:cubicBezTo>
                  <a:cubicBezTo>
                    <a:pt x="25836" y="40931"/>
                    <a:pt x="52465" y="17400"/>
                    <a:pt x="52465" y="17400"/>
                  </a:cubicBezTo>
                  <a:cubicBezTo>
                    <a:pt x="90315" y="74171"/>
                    <a:pt x="46101" y="0"/>
                    <a:pt x="74951" y="129826"/>
                  </a:cubicBezTo>
                  <a:cubicBezTo>
                    <a:pt x="76665" y="137538"/>
                    <a:pt x="79334" y="114603"/>
                    <a:pt x="82446" y="107341"/>
                  </a:cubicBezTo>
                  <a:cubicBezTo>
                    <a:pt x="86847" y="97071"/>
                    <a:pt x="91893" y="87062"/>
                    <a:pt x="97436" y="77361"/>
                  </a:cubicBezTo>
                  <a:cubicBezTo>
                    <a:pt x="101905" y="69540"/>
                    <a:pt x="103418" y="54876"/>
                    <a:pt x="112426" y="54876"/>
                  </a:cubicBezTo>
                  <a:cubicBezTo>
                    <a:pt x="120326" y="54876"/>
                    <a:pt x="108464" y="70295"/>
                    <a:pt x="104931" y="77361"/>
                  </a:cubicBezTo>
                  <a:cubicBezTo>
                    <a:pt x="100903" y="85418"/>
                    <a:pt x="94938" y="92351"/>
                    <a:pt x="89941" y="99846"/>
                  </a:cubicBezTo>
                  <a:cubicBezTo>
                    <a:pt x="92439" y="84856"/>
                    <a:pt x="84242" y="62416"/>
                    <a:pt x="97436" y="54876"/>
                  </a:cubicBezTo>
                  <a:cubicBezTo>
                    <a:pt x="111155" y="47037"/>
                    <a:pt x="142406" y="69866"/>
                    <a:pt x="142406" y="69866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62200" y="4572000"/>
            <a:ext cx="838200" cy="152400"/>
            <a:chOff x="5715000" y="2514600"/>
            <a:chExt cx="838200" cy="152400"/>
          </a:xfrm>
        </p:grpSpPr>
        <p:sp>
          <p:nvSpPr>
            <p:cNvPr id="43" name="Rectangle 42"/>
            <p:cNvSpPr/>
            <p:nvPr/>
          </p:nvSpPr>
          <p:spPr>
            <a:xfrm>
              <a:off x="5715000" y="25146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816184" y="2547079"/>
              <a:ext cx="667062" cy="99934"/>
            </a:xfrm>
            <a:custGeom>
              <a:avLst/>
              <a:gdLst>
                <a:gd name="connsiteX0" fmla="*/ 0 w 667062"/>
                <a:gd name="connsiteY0" fmla="*/ 61210 h 99934"/>
                <a:gd name="connsiteX1" fmla="*/ 67455 w 667062"/>
                <a:gd name="connsiteY1" fmla="*/ 8744 h 99934"/>
                <a:gd name="connsiteX2" fmla="*/ 119921 w 667062"/>
                <a:gd name="connsiteY2" fmla="*/ 83695 h 99934"/>
                <a:gd name="connsiteX3" fmla="*/ 142406 w 667062"/>
                <a:gd name="connsiteY3" fmla="*/ 31229 h 99934"/>
                <a:gd name="connsiteX4" fmla="*/ 194872 w 667062"/>
                <a:gd name="connsiteY4" fmla="*/ 38724 h 99934"/>
                <a:gd name="connsiteX5" fmla="*/ 179882 w 667062"/>
                <a:gd name="connsiteY5" fmla="*/ 91190 h 99934"/>
                <a:gd name="connsiteX6" fmla="*/ 262327 w 667062"/>
                <a:gd name="connsiteY6" fmla="*/ 1249 h 99934"/>
                <a:gd name="connsiteX7" fmla="*/ 284813 w 667062"/>
                <a:gd name="connsiteY7" fmla="*/ 98685 h 99934"/>
                <a:gd name="connsiteX8" fmla="*/ 337278 w 667062"/>
                <a:gd name="connsiteY8" fmla="*/ 8744 h 99934"/>
                <a:gd name="connsiteX9" fmla="*/ 367259 w 667062"/>
                <a:gd name="connsiteY9" fmla="*/ 46219 h 99934"/>
                <a:gd name="connsiteX10" fmla="*/ 404734 w 667062"/>
                <a:gd name="connsiteY10" fmla="*/ 46219 h 99934"/>
                <a:gd name="connsiteX11" fmla="*/ 404734 w 667062"/>
                <a:gd name="connsiteY11" fmla="*/ 68705 h 99934"/>
                <a:gd name="connsiteX12" fmla="*/ 464695 w 667062"/>
                <a:gd name="connsiteY12" fmla="*/ 16239 h 99934"/>
                <a:gd name="connsiteX13" fmla="*/ 517160 w 667062"/>
                <a:gd name="connsiteY13" fmla="*/ 76200 h 99934"/>
                <a:gd name="connsiteX14" fmla="*/ 547141 w 667062"/>
                <a:gd name="connsiteY14" fmla="*/ 46219 h 99934"/>
                <a:gd name="connsiteX15" fmla="*/ 569626 w 667062"/>
                <a:gd name="connsiteY15" fmla="*/ 53714 h 99934"/>
                <a:gd name="connsiteX16" fmla="*/ 592111 w 667062"/>
                <a:gd name="connsiteY16" fmla="*/ 68705 h 99934"/>
                <a:gd name="connsiteX17" fmla="*/ 667062 w 667062"/>
                <a:gd name="connsiteY17" fmla="*/ 31229 h 9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7062" h="99934">
                  <a:moveTo>
                    <a:pt x="0" y="61210"/>
                  </a:moveTo>
                  <a:cubicBezTo>
                    <a:pt x="23734" y="33103"/>
                    <a:pt x="47468" y="4997"/>
                    <a:pt x="67455" y="8744"/>
                  </a:cubicBezTo>
                  <a:cubicBezTo>
                    <a:pt x="87442" y="12491"/>
                    <a:pt x="107429" y="79948"/>
                    <a:pt x="119921" y="83695"/>
                  </a:cubicBezTo>
                  <a:cubicBezTo>
                    <a:pt x="132413" y="87442"/>
                    <a:pt x="129914" y="38724"/>
                    <a:pt x="142406" y="31229"/>
                  </a:cubicBezTo>
                  <a:cubicBezTo>
                    <a:pt x="154898" y="23734"/>
                    <a:pt x="188626" y="28731"/>
                    <a:pt x="194872" y="38724"/>
                  </a:cubicBezTo>
                  <a:cubicBezTo>
                    <a:pt x="201118" y="48718"/>
                    <a:pt x="168640" y="97436"/>
                    <a:pt x="179882" y="91190"/>
                  </a:cubicBezTo>
                  <a:cubicBezTo>
                    <a:pt x="191124" y="84944"/>
                    <a:pt x="244839" y="0"/>
                    <a:pt x="262327" y="1249"/>
                  </a:cubicBezTo>
                  <a:cubicBezTo>
                    <a:pt x="279816" y="2498"/>
                    <a:pt x="272321" y="97436"/>
                    <a:pt x="284813" y="98685"/>
                  </a:cubicBezTo>
                  <a:cubicBezTo>
                    <a:pt x="297305" y="99934"/>
                    <a:pt x="323537" y="17488"/>
                    <a:pt x="337278" y="8744"/>
                  </a:cubicBezTo>
                  <a:cubicBezTo>
                    <a:pt x="351019" y="0"/>
                    <a:pt x="356016" y="39973"/>
                    <a:pt x="367259" y="46219"/>
                  </a:cubicBezTo>
                  <a:cubicBezTo>
                    <a:pt x="378502" y="52465"/>
                    <a:pt x="398488" y="42471"/>
                    <a:pt x="404734" y="46219"/>
                  </a:cubicBezTo>
                  <a:cubicBezTo>
                    <a:pt x="410980" y="49967"/>
                    <a:pt x="394741" y="73702"/>
                    <a:pt x="404734" y="68705"/>
                  </a:cubicBezTo>
                  <a:cubicBezTo>
                    <a:pt x="414727" y="63708"/>
                    <a:pt x="445957" y="14990"/>
                    <a:pt x="464695" y="16239"/>
                  </a:cubicBezTo>
                  <a:cubicBezTo>
                    <a:pt x="483433" y="17488"/>
                    <a:pt x="503419" y="71203"/>
                    <a:pt x="517160" y="76200"/>
                  </a:cubicBezTo>
                  <a:cubicBezTo>
                    <a:pt x="530901" y="81197"/>
                    <a:pt x="538397" y="49967"/>
                    <a:pt x="547141" y="46219"/>
                  </a:cubicBezTo>
                  <a:cubicBezTo>
                    <a:pt x="555885" y="42471"/>
                    <a:pt x="562131" y="49966"/>
                    <a:pt x="569626" y="53714"/>
                  </a:cubicBezTo>
                  <a:cubicBezTo>
                    <a:pt x="577121" y="57462"/>
                    <a:pt x="575872" y="72452"/>
                    <a:pt x="592111" y="68705"/>
                  </a:cubicBezTo>
                  <a:cubicBezTo>
                    <a:pt x="608350" y="64958"/>
                    <a:pt x="637706" y="48093"/>
                    <a:pt x="667062" y="31229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00400" y="4572000"/>
            <a:ext cx="153649" cy="152400"/>
            <a:chOff x="6019800" y="3124200"/>
            <a:chExt cx="153649" cy="152400"/>
          </a:xfrm>
        </p:grpSpPr>
        <p:sp>
          <p:nvSpPr>
            <p:cNvPr id="46" name="Rectangle 45"/>
            <p:cNvSpPr/>
            <p:nvPr/>
          </p:nvSpPr>
          <p:spPr>
            <a:xfrm>
              <a:off x="6019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27295" y="3146685"/>
              <a:ext cx="146154" cy="106092"/>
            </a:xfrm>
            <a:custGeom>
              <a:avLst/>
              <a:gdLst>
                <a:gd name="connsiteX0" fmla="*/ 0 w 142406"/>
                <a:gd name="connsiteY0" fmla="*/ 84856 h 137538"/>
                <a:gd name="connsiteX1" fmla="*/ 14990 w 142406"/>
                <a:gd name="connsiteY1" fmla="*/ 54876 h 137538"/>
                <a:gd name="connsiteX2" fmla="*/ 52465 w 142406"/>
                <a:gd name="connsiteY2" fmla="*/ 17400 h 137538"/>
                <a:gd name="connsiteX3" fmla="*/ 74951 w 142406"/>
                <a:gd name="connsiteY3" fmla="*/ 129826 h 137538"/>
                <a:gd name="connsiteX4" fmla="*/ 82446 w 142406"/>
                <a:gd name="connsiteY4" fmla="*/ 107341 h 137538"/>
                <a:gd name="connsiteX5" fmla="*/ 97436 w 142406"/>
                <a:gd name="connsiteY5" fmla="*/ 77361 h 137538"/>
                <a:gd name="connsiteX6" fmla="*/ 112426 w 142406"/>
                <a:gd name="connsiteY6" fmla="*/ 54876 h 137538"/>
                <a:gd name="connsiteX7" fmla="*/ 104931 w 142406"/>
                <a:gd name="connsiteY7" fmla="*/ 77361 h 137538"/>
                <a:gd name="connsiteX8" fmla="*/ 89941 w 142406"/>
                <a:gd name="connsiteY8" fmla="*/ 99846 h 137538"/>
                <a:gd name="connsiteX9" fmla="*/ 97436 w 142406"/>
                <a:gd name="connsiteY9" fmla="*/ 54876 h 137538"/>
                <a:gd name="connsiteX10" fmla="*/ 142406 w 142406"/>
                <a:gd name="connsiteY10" fmla="*/ 69866 h 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406" h="137538">
                  <a:moveTo>
                    <a:pt x="0" y="84856"/>
                  </a:moveTo>
                  <a:cubicBezTo>
                    <a:pt x="4997" y="74863"/>
                    <a:pt x="8131" y="63695"/>
                    <a:pt x="14990" y="54876"/>
                  </a:cubicBezTo>
                  <a:cubicBezTo>
                    <a:pt x="25836" y="40931"/>
                    <a:pt x="52465" y="17400"/>
                    <a:pt x="52465" y="17400"/>
                  </a:cubicBezTo>
                  <a:cubicBezTo>
                    <a:pt x="90315" y="74171"/>
                    <a:pt x="46101" y="0"/>
                    <a:pt x="74951" y="129826"/>
                  </a:cubicBezTo>
                  <a:cubicBezTo>
                    <a:pt x="76665" y="137538"/>
                    <a:pt x="79334" y="114603"/>
                    <a:pt x="82446" y="107341"/>
                  </a:cubicBezTo>
                  <a:cubicBezTo>
                    <a:pt x="86847" y="97071"/>
                    <a:pt x="91893" y="87062"/>
                    <a:pt x="97436" y="77361"/>
                  </a:cubicBezTo>
                  <a:cubicBezTo>
                    <a:pt x="101905" y="69540"/>
                    <a:pt x="103418" y="54876"/>
                    <a:pt x="112426" y="54876"/>
                  </a:cubicBezTo>
                  <a:cubicBezTo>
                    <a:pt x="120326" y="54876"/>
                    <a:pt x="108464" y="70295"/>
                    <a:pt x="104931" y="77361"/>
                  </a:cubicBezTo>
                  <a:cubicBezTo>
                    <a:pt x="100903" y="85418"/>
                    <a:pt x="94938" y="92351"/>
                    <a:pt x="89941" y="99846"/>
                  </a:cubicBezTo>
                  <a:cubicBezTo>
                    <a:pt x="92439" y="84856"/>
                    <a:pt x="84242" y="62416"/>
                    <a:pt x="97436" y="54876"/>
                  </a:cubicBezTo>
                  <a:cubicBezTo>
                    <a:pt x="111155" y="47037"/>
                    <a:pt x="142406" y="69866"/>
                    <a:pt x="142406" y="69866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18551" y="4495800"/>
            <a:ext cx="153649" cy="152400"/>
            <a:chOff x="6019800" y="3124200"/>
            <a:chExt cx="153649" cy="152400"/>
          </a:xfrm>
        </p:grpSpPr>
        <p:sp>
          <p:nvSpPr>
            <p:cNvPr id="49" name="Rectangle 48"/>
            <p:cNvSpPr/>
            <p:nvPr/>
          </p:nvSpPr>
          <p:spPr>
            <a:xfrm>
              <a:off x="6019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027295" y="3146685"/>
              <a:ext cx="146154" cy="106092"/>
            </a:xfrm>
            <a:custGeom>
              <a:avLst/>
              <a:gdLst>
                <a:gd name="connsiteX0" fmla="*/ 0 w 142406"/>
                <a:gd name="connsiteY0" fmla="*/ 84856 h 137538"/>
                <a:gd name="connsiteX1" fmla="*/ 14990 w 142406"/>
                <a:gd name="connsiteY1" fmla="*/ 54876 h 137538"/>
                <a:gd name="connsiteX2" fmla="*/ 52465 w 142406"/>
                <a:gd name="connsiteY2" fmla="*/ 17400 h 137538"/>
                <a:gd name="connsiteX3" fmla="*/ 74951 w 142406"/>
                <a:gd name="connsiteY3" fmla="*/ 129826 h 137538"/>
                <a:gd name="connsiteX4" fmla="*/ 82446 w 142406"/>
                <a:gd name="connsiteY4" fmla="*/ 107341 h 137538"/>
                <a:gd name="connsiteX5" fmla="*/ 97436 w 142406"/>
                <a:gd name="connsiteY5" fmla="*/ 77361 h 137538"/>
                <a:gd name="connsiteX6" fmla="*/ 112426 w 142406"/>
                <a:gd name="connsiteY6" fmla="*/ 54876 h 137538"/>
                <a:gd name="connsiteX7" fmla="*/ 104931 w 142406"/>
                <a:gd name="connsiteY7" fmla="*/ 77361 h 137538"/>
                <a:gd name="connsiteX8" fmla="*/ 89941 w 142406"/>
                <a:gd name="connsiteY8" fmla="*/ 99846 h 137538"/>
                <a:gd name="connsiteX9" fmla="*/ 97436 w 142406"/>
                <a:gd name="connsiteY9" fmla="*/ 54876 h 137538"/>
                <a:gd name="connsiteX10" fmla="*/ 142406 w 142406"/>
                <a:gd name="connsiteY10" fmla="*/ 69866 h 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406" h="137538">
                  <a:moveTo>
                    <a:pt x="0" y="84856"/>
                  </a:moveTo>
                  <a:cubicBezTo>
                    <a:pt x="4997" y="74863"/>
                    <a:pt x="8131" y="63695"/>
                    <a:pt x="14990" y="54876"/>
                  </a:cubicBezTo>
                  <a:cubicBezTo>
                    <a:pt x="25836" y="40931"/>
                    <a:pt x="52465" y="17400"/>
                    <a:pt x="52465" y="17400"/>
                  </a:cubicBezTo>
                  <a:cubicBezTo>
                    <a:pt x="90315" y="74171"/>
                    <a:pt x="46101" y="0"/>
                    <a:pt x="74951" y="129826"/>
                  </a:cubicBezTo>
                  <a:cubicBezTo>
                    <a:pt x="76665" y="137538"/>
                    <a:pt x="79334" y="114603"/>
                    <a:pt x="82446" y="107341"/>
                  </a:cubicBezTo>
                  <a:cubicBezTo>
                    <a:pt x="86847" y="97071"/>
                    <a:pt x="91893" y="87062"/>
                    <a:pt x="97436" y="77361"/>
                  </a:cubicBezTo>
                  <a:cubicBezTo>
                    <a:pt x="101905" y="69540"/>
                    <a:pt x="103418" y="54876"/>
                    <a:pt x="112426" y="54876"/>
                  </a:cubicBezTo>
                  <a:cubicBezTo>
                    <a:pt x="120326" y="54876"/>
                    <a:pt x="108464" y="70295"/>
                    <a:pt x="104931" y="77361"/>
                  </a:cubicBezTo>
                  <a:cubicBezTo>
                    <a:pt x="100903" y="85418"/>
                    <a:pt x="94938" y="92351"/>
                    <a:pt x="89941" y="99846"/>
                  </a:cubicBezTo>
                  <a:cubicBezTo>
                    <a:pt x="92439" y="84856"/>
                    <a:pt x="84242" y="62416"/>
                    <a:pt x="97436" y="54876"/>
                  </a:cubicBezTo>
                  <a:cubicBezTo>
                    <a:pt x="111155" y="47037"/>
                    <a:pt x="142406" y="69866"/>
                    <a:pt x="142406" y="69866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4 4.44444E-6 C -0.18473 0.01064 -0.17361 0.02152 -0.14723 0.02268 C -0.12084 0.02407 -0.07917 0.01574 -0.0375 0.007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61 -0.07778 C -0.19323 -0.06667 -0.20834 -0.05556 -0.18473 -0.04445 C -0.16094 -0.03334 -0.09723 -0.02223 -0.03334 -0.01111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72 -0.01111 C -0.32777 0.00555 -0.34583 0.02222 -0.30069 0.02222 C -0.25538 0.02222 -0.14652 0.00555 -0.0375 -0.01111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09 -0.01111 C -0.42205 0.00555 -0.44583 0.02222 -0.38611 0.02222 C -0.32604 0.02222 -0.18194 0.00555 -0.0375 -0.01111 " pathEditMode="relative" rAng="0" ptsTypes="a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61 -0.07778 C -0.19323 -0.06667 -0.20834 -0.05556 -0.18473 -0.04445 C -0.16094 -0.03334 -0.09723 -0.02223 -0.03334 -0.01111 " pathEditMode="relative" rAng="0" ptsTypes="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93 -0.02963 C -0.23906 -0.00417 -0.26302 0.02129 -0.23246 0.02453 C -0.20173 0.02778 -0.1158 0.00787 -0.02968 -0.01158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95 -0.05463 C 0.1217 -0.03565 0.13664 -0.01667 0.11858 -0.00764 C 0.1007 0.00139 0.05018 0.00069 -3.33333E-6 3.7037E-6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0209 C 0.16163 0.01388 0.18177 0.03009 0.15816 0.03055 C 0.13455 0.03101 0.06719 0.0155 -3.05556E-6 -6.66667E-6 " pathEditMode="relative" ptsTypes="aaA">
                                      <p:cBhvr>
                                        <p:cTn id="1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85 -0.06667 C -0.11701 -0.05556 -0.12482 -0.04445 -0.1125 -0.03334 C -0.10017 -0.02223 -0.06684 -0.01111 -0.03316 3.33333E-6 " pathEditMode="relative" rAng="0" ptsTypes="aaA">
                                      <p:cBhvr>
                                        <p:cTn id="2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7" grpId="1" animBg="1"/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Results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Shift-Scheduling Problem</a:t>
            </a:r>
          </a:p>
          <a:p>
            <a:pPr lvl="1" eaLnBrk="1" hangingPunct="1"/>
            <a:r>
              <a:rPr lang="en-US" sz="2000" smtClean="0"/>
              <a:t>A shift covers 3-8 hours of work.</a:t>
            </a:r>
          </a:p>
          <a:p>
            <a:pPr lvl="1" eaLnBrk="1" hangingPunct="1"/>
            <a:r>
              <a:rPr lang="en-US" sz="2000" smtClean="0"/>
              <a:t>Each activity lasts at least one hour.</a:t>
            </a:r>
          </a:p>
          <a:p>
            <a:pPr lvl="1" eaLnBrk="1" hangingPunct="1"/>
            <a:r>
              <a:rPr lang="en-US" sz="2000" smtClean="0"/>
              <a:t>A break/lunch is required when switching activities.</a:t>
            </a:r>
          </a:p>
          <a:p>
            <a:pPr lvl="1" eaLnBrk="1" hangingPunct="1"/>
            <a:r>
              <a:rPr lang="en-US" sz="2000" smtClean="0"/>
              <a:t>Breaks, lunches, and off-shifts are non-consecutive</a:t>
            </a:r>
          </a:p>
          <a:p>
            <a:pPr lvl="1" eaLnBrk="1" hangingPunct="1"/>
            <a:r>
              <a:rPr lang="en-US" sz="2000" smtClean="0"/>
              <a:t>Off-shifts are required at the beginning and end of each shift</a:t>
            </a:r>
          </a:p>
          <a:p>
            <a:pPr lvl="1" eaLnBrk="1" hangingPunct="1"/>
            <a:r>
              <a:rPr lang="en-US" sz="2000" smtClean="0"/>
              <a:t>If at least 6 hours of work, two 15-minute breaks and lunch are required.</a:t>
            </a:r>
          </a:p>
          <a:p>
            <a:pPr lvl="1" eaLnBrk="1" hangingPunct="1"/>
            <a:r>
              <a:rPr lang="en-US" sz="2000" smtClean="0"/>
              <a:t>If less than 6 hours work, there is exactly one 15-minute break (and no lunch).</a:t>
            </a:r>
          </a:p>
          <a:p>
            <a:pPr lvl="1" eaLnBrk="1" hangingPunct="1"/>
            <a:r>
              <a:rPr lang="en-US" sz="2000" smtClean="0"/>
              <a:t>Upper and lower bounds on the number of workers in each 15-minute time interval.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Results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[Quimper/Rousseau </a:t>
            </a:r>
            <a:r>
              <a:rPr lang="en-US" dirty="0" err="1" smtClean="0"/>
              <a:t>Metaheuristics</a:t>
            </a:r>
            <a:r>
              <a:rPr lang="en-US" dirty="0" smtClean="0"/>
              <a:t> 2007]: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R → </a:t>
            </a:r>
            <a:r>
              <a:rPr lang="en-US" dirty="0" err="1" smtClean="0"/>
              <a:t>rR</a:t>
            </a:r>
            <a:r>
              <a:rPr lang="en-US" dirty="0" smtClean="0"/>
              <a:t> | r        L → </a:t>
            </a:r>
            <a:r>
              <a:rPr lang="en-US" dirty="0" err="1" smtClean="0"/>
              <a:t>lL</a:t>
            </a:r>
            <a:r>
              <a:rPr lang="en-US" dirty="0" smtClean="0"/>
              <a:t> | l        A</a:t>
            </a:r>
            <a:r>
              <a:rPr lang="en-US" baseline="-25000" dirty="0" smtClean="0"/>
              <a:t>i</a:t>
            </a:r>
            <a:r>
              <a:rPr lang="en-US" dirty="0" smtClean="0"/>
              <a:t> →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W → A</a:t>
            </a:r>
            <a:r>
              <a:rPr lang="en-US" baseline="-25000" dirty="0" smtClean="0"/>
              <a:t>i </a:t>
            </a:r>
            <a:r>
              <a:rPr lang="en-US" dirty="0" smtClean="0"/>
              <a:t>           P → </a:t>
            </a:r>
            <a:r>
              <a:rPr lang="en-US" dirty="0" err="1" smtClean="0"/>
              <a:t>WbW</a:t>
            </a:r>
            <a:r>
              <a:rPr lang="en-US" dirty="0" smtClean="0"/>
              <a:t>      F → PLP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S → RPR | RFR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BCSP Arc-Consistency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/>
              </a:rPr>
              <a:t>k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in 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there exists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in D(x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s.t</a:t>
            </a:r>
            <a:r>
              <a:rPr lang="en-US" dirty="0" smtClean="0"/>
              <a:t>.       C(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err="1" smtClean="0"/>
              <a:t>,d</a:t>
            </a:r>
            <a:r>
              <a:rPr lang="en-US" baseline="-25000" dirty="0" err="1" smtClean="0"/>
              <a:t>i</a:t>
            </a:r>
            <a:r>
              <a:rPr lang="en-US" dirty="0" smtClean="0"/>
              <a:t>) [i.e.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/>
              <a:t>]  </a:t>
            </a:r>
          </a:p>
          <a:p>
            <a:pPr lvl="1"/>
            <a:r>
              <a:rPr lang="en-US" dirty="0" smtClean="0"/>
              <a:t>When a domain becomes a singleton, remove this single value from all other domains.</a:t>
            </a:r>
          </a:p>
          <a:p>
            <a:r>
              <a:rPr lang="en-US" dirty="0" smtClean="0"/>
              <a:t>Range-Consistency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all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in 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there exist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in                    [min(D(x</a:t>
            </a:r>
            <a:r>
              <a:rPr lang="en-US" baseline="-25000" dirty="0" smtClean="0"/>
              <a:t>i</a:t>
            </a:r>
            <a:r>
              <a:rPr lang="en-US" dirty="0" smtClean="0"/>
              <a:t>)), max(D(x</a:t>
            </a:r>
            <a:r>
              <a:rPr lang="en-US" baseline="-25000" dirty="0" smtClean="0"/>
              <a:t>i</a:t>
            </a:r>
            <a:r>
              <a:rPr lang="en-US" dirty="0" smtClean="0"/>
              <a:t>))], for all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/>
              </a:rPr>
              <a:t>k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s.t</a:t>
            </a:r>
            <a:r>
              <a:rPr lang="en-US" dirty="0" smtClean="0">
                <a:sym typeface="Symbol"/>
              </a:rPr>
              <a:t>. C(x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Hall Set K  {x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,..,x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 if |K| = |[min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err="1" smtClean="0">
                <a:sym typeface="Symbol"/>
              </a:rPr>
              <a:t>,max</a:t>
            </a:r>
            <a:r>
              <a:rPr lang="en-US" dirty="0" smtClean="0">
                <a:sym typeface="Symbol"/>
              </a:rPr>
              <a:t> D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]|</a:t>
            </a:r>
            <a:endParaRPr lang="en-US" dirty="0" smtClean="0"/>
          </a:p>
          <a:p>
            <a:pPr lvl="1"/>
            <a:r>
              <a:rPr lang="en-US" dirty="0" smtClean="0"/>
              <a:t>Traverse variables in the order of descending max D</a:t>
            </a:r>
            <a:r>
              <a:rPr lang="en-US" baseline="-25000" dirty="0" smtClean="0"/>
              <a:t>i</a:t>
            </a:r>
            <a:r>
              <a:rPr lang="en-US" dirty="0" smtClean="0"/>
              <a:t>, inner loop traverse </a:t>
            </a:r>
            <a:r>
              <a:rPr lang="en-US" dirty="0" err="1" smtClean="0"/>
              <a:t>vars</a:t>
            </a:r>
            <a:r>
              <a:rPr lang="en-US" dirty="0" smtClean="0"/>
              <a:t> acc. to ascending min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Results</a:t>
            </a:r>
          </a:p>
        </p:txBody>
      </p:sp>
      <p:pic>
        <p:nvPicPr>
          <p:cNvPr id="71685" name="Picture 7" descr="table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90725"/>
            <a:ext cx="88439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amortize over one branch of the tree rather than the entire tree?</a:t>
            </a:r>
          </a:p>
          <a:p>
            <a:r>
              <a:rPr lang="en-US" dirty="0" smtClean="0"/>
              <a:t>Because in the worst-case all the costs may incur on the last level only!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Gold Standard:</a:t>
            </a:r>
            <a:r>
              <a:rPr lang="en-US" dirty="0" smtClean="0"/>
              <a:t> Amortize over a certain number of search nodes (no matter where they occur).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Silver Standard: </a:t>
            </a:r>
            <a:r>
              <a:rPr lang="en-US" dirty="0" smtClean="0"/>
              <a:t>Amortize over one branch on the </a:t>
            </a:r>
            <a:r>
              <a:rPr lang="en-US" dirty="0" smtClean="0"/>
              <a:t>tree [Note that this may be the best we can do!]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  <a:p>
            <a:pPr lvl="1"/>
            <a:r>
              <a:rPr lang="en-US" dirty="0" smtClean="0"/>
              <a:t>Gold Standard: Amortization over a number of search nodes</a:t>
            </a:r>
          </a:p>
          <a:p>
            <a:pPr lvl="1"/>
            <a:r>
              <a:rPr lang="en-US" dirty="0" smtClean="0"/>
              <a:t>Silver Standard: Amortization over one branch of the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Amortized Filtering for </a:t>
            </a:r>
            <a:r>
              <a:rPr lang="en-US" dirty="0" err="1" smtClean="0">
                <a:solidFill>
                  <a:schemeClr val="accent1"/>
                </a:solidFill>
              </a:rPr>
              <a:t>Lex</a:t>
            </a:r>
            <a:r>
              <a:rPr lang="en-US" dirty="0" smtClean="0">
                <a:solidFill>
                  <a:schemeClr val="accent1"/>
                </a:solidFill>
              </a:rPr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/>
              <a:t>Lex</a:t>
            </a:r>
            <a:r>
              <a:rPr lang="en-GB" dirty="0"/>
              <a:t> </a:t>
            </a:r>
            <a:r>
              <a:rPr lang="en-GB" dirty="0" smtClean="0"/>
              <a:t>Ordering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Lexicographic (dictionary) ordering of two vectors of variables</a:t>
            </a:r>
            <a:r>
              <a:rPr lang="en-GB" dirty="0" smtClean="0"/>
              <a:t>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[x</a:t>
            </a:r>
            <a:r>
              <a:rPr lang="en-US" sz="2000" baseline="-15000" dirty="0" smtClean="0"/>
              <a:t>1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smtClean="0"/>
              <a:t>x</a:t>
            </a:r>
            <a:r>
              <a:rPr lang="en-US" sz="2000" baseline="-15000" dirty="0" smtClean="0"/>
              <a:t>2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smtClean="0"/>
              <a:t>...</a:t>
            </a:r>
            <a:r>
              <a:rPr lang="en-US" sz="1500" dirty="0" smtClean="0"/>
              <a:t> 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err="1" smtClean="0"/>
              <a:t>x</a:t>
            </a:r>
            <a:r>
              <a:rPr lang="en-US" sz="2000" baseline="-15000" dirty="0" err="1" smtClean="0"/>
              <a:t>n</a:t>
            </a:r>
            <a:r>
              <a:rPr lang="en-US" dirty="0" smtClean="0"/>
              <a:t>]</a:t>
            </a:r>
            <a:r>
              <a:rPr lang="en-US" sz="1500" dirty="0" smtClean="0"/>
              <a:t> </a:t>
            </a:r>
            <a:r>
              <a:rPr lang="en-US" dirty="0" smtClean="0"/>
              <a:t>≤</a:t>
            </a:r>
            <a:r>
              <a:rPr lang="en-US" sz="2000" baseline="-15000" dirty="0" err="1" smtClean="0"/>
              <a:t>lex</a:t>
            </a:r>
            <a:r>
              <a:rPr lang="en-US" sz="1500" dirty="0" smtClean="0"/>
              <a:t> </a:t>
            </a:r>
            <a:r>
              <a:rPr lang="en-US" dirty="0" smtClean="0"/>
              <a:t>[y</a:t>
            </a:r>
            <a:r>
              <a:rPr lang="en-US" sz="2000" baseline="-15000" dirty="0" smtClean="0"/>
              <a:t>1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smtClean="0"/>
              <a:t>y</a:t>
            </a:r>
            <a:r>
              <a:rPr lang="en-US" sz="2000" baseline="-15000" dirty="0" smtClean="0"/>
              <a:t>2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smtClean="0"/>
              <a:t>...</a:t>
            </a:r>
            <a:r>
              <a:rPr lang="en-US" sz="1500" dirty="0" smtClean="0"/>
              <a:t> </a:t>
            </a:r>
            <a:r>
              <a:rPr lang="en-US" dirty="0" smtClean="0"/>
              <a:t>,</a:t>
            </a:r>
            <a:r>
              <a:rPr lang="en-US" sz="1500" dirty="0" smtClean="0"/>
              <a:t> </a:t>
            </a:r>
            <a:r>
              <a:rPr lang="en-US" dirty="0" err="1" smtClean="0"/>
              <a:t>y</a:t>
            </a:r>
            <a:r>
              <a:rPr lang="en-US" sz="2000" baseline="-15000" dirty="0" err="1" smtClean="0"/>
              <a:t>n</a:t>
            </a:r>
            <a:r>
              <a:rPr lang="en-US" dirty="0" smtClean="0"/>
              <a:t>]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x</a:t>
            </a:r>
            <a:r>
              <a:rPr lang="en-US" sz="2000" baseline="-15000" dirty="0" smtClean="0"/>
              <a:t>1</a:t>
            </a:r>
            <a:r>
              <a:rPr lang="en-US" sz="1500" dirty="0" smtClean="0"/>
              <a:t> </a:t>
            </a:r>
            <a:r>
              <a:rPr lang="en-US" dirty="0"/>
              <a:t>≤</a:t>
            </a:r>
            <a:r>
              <a:rPr lang="en-US" sz="1500" dirty="0"/>
              <a:t> </a:t>
            </a:r>
            <a:r>
              <a:rPr lang="en-US" dirty="0"/>
              <a:t>y</a:t>
            </a:r>
            <a:r>
              <a:rPr lang="en-US" sz="2000" baseline="-15000" dirty="0"/>
              <a:t>1</a:t>
            </a:r>
            <a:r>
              <a:rPr lang="en-US" dirty="0"/>
              <a:t>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i="1" dirty="0" err="1"/>
              <a:t>i</a:t>
            </a:r>
            <a:r>
              <a:rPr lang="en-US" i="1" dirty="0"/>
              <a:t>&lt;n</a:t>
            </a:r>
            <a:r>
              <a:rPr lang="en-US" dirty="0"/>
              <a:t>, if [x</a:t>
            </a:r>
            <a:r>
              <a:rPr lang="en-US" sz="2000" baseline="-15000" dirty="0"/>
              <a:t>1</a:t>
            </a:r>
            <a:r>
              <a:rPr lang="en-US" sz="1500" dirty="0"/>
              <a:t> </a:t>
            </a:r>
            <a:r>
              <a:rPr lang="en-US" dirty="0"/>
              <a:t>,</a:t>
            </a:r>
            <a:r>
              <a:rPr lang="en-US" sz="1500" dirty="0"/>
              <a:t> </a:t>
            </a:r>
            <a:r>
              <a:rPr lang="en-US" dirty="0"/>
              <a:t>...</a:t>
            </a:r>
            <a:r>
              <a:rPr lang="en-US" sz="1500" dirty="0"/>
              <a:t> </a:t>
            </a:r>
            <a:r>
              <a:rPr lang="en-US" dirty="0"/>
              <a:t>,</a:t>
            </a:r>
            <a:r>
              <a:rPr lang="en-US" sz="1500" dirty="0"/>
              <a:t> </a:t>
            </a:r>
            <a:r>
              <a:rPr lang="en-US" dirty="0"/>
              <a:t>x</a:t>
            </a:r>
            <a:r>
              <a:rPr lang="en-US" sz="2000" baseline="-15000" dirty="0"/>
              <a:t>i</a:t>
            </a:r>
            <a:r>
              <a:rPr lang="en-US" dirty="0"/>
              <a:t>]</a:t>
            </a:r>
            <a:r>
              <a:rPr lang="en-US" sz="1500" dirty="0"/>
              <a:t> </a:t>
            </a:r>
            <a:r>
              <a:rPr lang="en-US" dirty="0"/>
              <a:t>=</a:t>
            </a:r>
            <a:r>
              <a:rPr lang="en-US" sz="1500" dirty="0"/>
              <a:t> </a:t>
            </a:r>
            <a:r>
              <a:rPr lang="en-US" dirty="0"/>
              <a:t>[y</a:t>
            </a:r>
            <a:r>
              <a:rPr lang="en-US" sz="2000" baseline="-15000" dirty="0"/>
              <a:t>1</a:t>
            </a:r>
            <a:r>
              <a:rPr lang="en-US" dirty="0"/>
              <a:t>,</a:t>
            </a:r>
            <a:r>
              <a:rPr lang="en-US" sz="1500" dirty="0"/>
              <a:t> </a:t>
            </a:r>
            <a:r>
              <a:rPr lang="en-US" dirty="0"/>
              <a:t>… ,</a:t>
            </a:r>
            <a:r>
              <a:rPr lang="en-US" sz="1500" dirty="0"/>
              <a:t> </a:t>
            </a:r>
            <a:r>
              <a:rPr lang="en-US" dirty="0" err="1"/>
              <a:t>y</a:t>
            </a:r>
            <a:r>
              <a:rPr lang="en-US" sz="2000" baseline="-15000" dirty="0" err="1"/>
              <a:t>i</a:t>
            </a:r>
            <a:r>
              <a:rPr lang="en-US" dirty="0"/>
              <a:t>] then x</a:t>
            </a:r>
            <a:r>
              <a:rPr lang="en-US" sz="2000" baseline="-15000" dirty="0"/>
              <a:t>i+1</a:t>
            </a:r>
            <a:r>
              <a:rPr lang="en-US" sz="1500" dirty="0"/>
              <a:t> </a:t>
            </a:r>
            <a:r>
              <a:rPr lang="en-US" dirty="0"/>
              <a:t>≤</a:t>
            </a:r>
            <a:r>
              <a:rPr lang="en-US" sz="1500" dirty="0"/>
              <a:t> </a:t>
            </a:r>
            <a:r>
              <a:rPr lang="en-US" dirty="0"/>
              <a:t>y</a:t>
            </a:r>
            <a:r>
              <a:rPr lang="en-US" sz="2000" baseline="-15000" dirty="0"/>
              <a:t>i+1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a number of problems.</a:t>
            </a:r>
          </a:p>
          <a:p>
            <a:r>
              <a:rPr lang="en-US" dirty="0" smtClean="0"/>
              <a:t>Particularly important in symmetry breaking.</a:t>
            </a:r>
          </a:p>
          <a:p>
            <a:endParaRPr lang="en-US" dirty="0" smtClean="0"/>
          </a:p>
          <a:p>
            <a:r>
              <a:rPr lang="en-US" dirty="0" smtClean="0"/>
              <a:t>For complete symmetry breaking, can be necessary to add 10,000s, or even 100,000s of </a:t>
            </a:r>
            <a:r>
              <a:rPr lang="en-US" dirty="0" err="1" smtClean="0"/>
              <a:t>lex</a:t>
            </a:r>
            <a:r>
              <a:rPr lang="en-US" dirty="0" smtClean="0"/>
              <a:t> constraints.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Tale of Two Pointers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1676336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two pointers, </a:t>
            </a:r>
            <a:r>
              <a:rPr lang="en-GB" b="1" dirty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dirty="0"/>
              <a:t> and </a:t>
            </a:r>
            <a:r>
              <a:rPr lang="en-GB" b="1" dirty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dirty="0"/>
              <a:t>, to avoid repeatedly traversing the vectors.</a:t>
            </a:r>
          </a:p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index the vectors as follows: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1199521" y="3123688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Tale of Two Pointers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1143480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two pointers,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dirty="0" smtClean="0"/>
              <a:t>, </a:t>
            </a:r>
            <a:r>
              <a:rPr lang="en-GB" dirty="0"/>
              <a:t>to avoid repeatedly traversing the vectors.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1199521" y="2590832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685440" y="4419825"/>
            <a:ext cx="84571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8054" rIns="81639" bIns="42452"/>
          <a:lstStyle/>
          <a:p>
            <a:pPr marL="309605" indent="-309605">
              <a:spcBef>
                <a:spcPts val="726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9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sz="2900" dirty="0" smtClean="0">
                <a:ea typeface="MS Gothic" charset="0"/>
                <a:cs typeface="MS Gothic" charset="0"/>
              </a:rPr>
              <a:t>: </a:t>
            </a:r>
            <a:r>
              <a:rPr lang="en-GB" sz="2900" dirty="0">
                <a:ea typeface="MS Gothic" charset="0"/>
                <a:cs typeface="MS Gothic" charset="0"/>
              </a:rPr>
              <a:t>index such that all variables at more significant indices are ground and equal.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Tale of Two Pointers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1143480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two pointers,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dirty="0" smtClean="0"/>
              <a:t>, </a:t>
            </a:r>
            <a:r>
              <a:rPr lang="en-GB" dirty="0"/>
              <a:t>to avoid repeatedly traversing the vectors.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/>
        </p:nvGraphicFramePr>
        <p:xfrm>
          <a:off x="1199521" y="2590832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685440" y="4419825"/>
            <a:ext cx="8457120" cy="213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8054" rIns="81639" bIns="42452"/>
          <a:lstStyle/>
          <a:p>
            <a:pPr marL="309605" indent="-309605">
              <a:spcBef>
                <a:spcPts val="726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9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sz="2900" dirty="0" smtClean="0">
                <a:ea typeface="MS Gothic" charset="0"/>
                <a:cs typeface="MS Gothic" charset="0"/>
              </a:rPr>
              <a:t>: </a:t>
            </a:r>
            <a:r>
              <a:rPr lang="en-GB" sz="2900" dirty="0">
                <a:ea typeface="MS Gothic" charset="0"/>
                <a:cs typeface="MS Gothic" charset="0"/>
              </a:rPr>
              <a:t>index such that all variables at more significant indices are ground and equal.</a:t>
            </a:r>
          </a:p>
          <a:p>
            <a:pPr marL="309605" indent="-309605">
              <a:spcBef>
                <a:spcPts val="726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9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sz="2900" dirty="0" smtClean="0">
                <a:ea typeface="MS Gothic" charset="0"/>
                <a:cs typeface="MS Gothic" charset="0"/>
              </a:rPr>
              <a:t>: </a:t>
            </a:r>
            <a:r>
              <a:rPr lang="en-GB" sz="2900" dirty="0">
                <a:ea typeface="MS Gothic" charset="0"/>
                <a:cs typeface="MS Gothic" charset="0"/>
              </a:rPr>
              <a:t>most significant index from which the two vectors’ tails necessarily violate the constraint.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Tale of Two Pointers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1143480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two pointers,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dirty="0" smtClean="0"/>
              <a:t>, </a:t>
            </a:r>
            <a:r>
              <a:rPr lang="en-GB" dirty="0"/>
              <a:t>to avoid repeatedly traversing the vectors.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199521" y="2590832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685440" y="4419825"/>
            <a:ext cx="8457120" cy="213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8054" rIns="81639" bIns="42452"/>
          <a:lstStyle/>
          <a:p>
            <a:pPr marL="309605" indent="-309605">
              <a:spcBef>
                <a:spcPts val="726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9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sz="2900" dirty="0" smtClean="0">
                <a:ea typeface="MS Gothic" charset="0"/>
                <a:cs typeface="MS Gothic" charset="0"/>
              </a:rPr>
              <a:t>: </a:t>
            </a:r>
            <a:r>
              <a:rPr lang="en-GB" sz="2900" dirty="0">
                <a:ea typeface="MS Gothic" charset="0"/>
                <a:cs typeface="MS Gothic" charset="0"/>
              </a:rPr>
              <a:t>index such that all variables at more significant indices are ground and equal.</a:t>
            </a:r>
          </a:p>
          <a:p>
            <a:pPr marL="309605" indent="-309605">
              <a:spcBef>
                <a:spcPts val="726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9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sz="2900" dirty="0" smtClean="0">
                <a:ea typeface="MS Gothic" charset="0"/>
                <a:cs typeface="MS Gothic" charset="0"/>
              </a:rPr>
              <a:t>: </a:t>
            </a:r>
            <a:r>
              <a:rPr lang="en-GB" sz="2900" dirty="0">
                <a:ea typeface="MS Gothic" charset="0"/>
                <a:cs typeface="MS Gothic" charset="0"/>
              </a:rPr>
              <a:t>If tails never violate the constraint: </a:t>
            </a:r>
            <a:r>
              <a:rPr lang="en-GB" sz="2900" dirty="0">
                <a:latin typeface="Symbol" charset="2"/>
                <a:cs typeface="Times New Roman" pitchFamily="16" charset="0"/>
              </a:rPr>
              <a:t></a:t>
            </a:r>
            <a:r>
              <a:rPr lang="en-GB" sz="2900" dirty="0">
                <a:ea typeface="MS Gothic" charset="0"/>
                <a:cs typeface="MS Gothic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the total work necessary down a branch of the search-tree with </a:t>
            </a:r>
            <a:r>
              <a:rPr lang="en-US" i="1" dirty="0" smtClean="0"/>
              <a:t>s</a:t>
            </a:r>
            <a:r>
              <a:rPr lang="en-US" dirty="0" smtClean="0"/>
              <a:t> nodes and </a:t>
            </a:r>
            <a:r>
              <a:rPr lang="en-US" i="1" dirty="0" smtClean="0"/>
              <a:t>t</a:t>
            </a:r>
            <a:r>
              <a:rPr lang="en-US" dirty="0" smtClean="0"/>
              <a:t> calls to the </a:t>
            </a:r>
            <a:r>
              <a:rPr lang="en-US" dirty="0" err="1" smtClean="0"/>
              <a:t>AllDifferent</a:t>
            </a:r>
            <a:r>
              <a:rPr lang="en-US" dirty="0" smtClean="0"/>
              <a:t> filtering algorithm.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8200" y="3200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3886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200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5" idx="7"/>
          </p:cNvCxnSpPr>
          <p:nvPr/>
        </p:nvCxnSpPr>
        <p:spPr>
          <a:xfrm rot="5400000">
            <a:off x="4173304" y="3411304"/>
            <a:ext cx="416392" cy="64499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6" idx="1"/>
          </p:cNvCxnSpPr>
          <p:nvPr/>
        </p:nvCxnSpPr>
        <p:spPr>
          <a:xfrm rot="16200000" flipH="1">
            <a:off x="4020904" y="4249504"/>
            <a:ext cx="340192" cy="26399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885570" y="4828939"/>
            <a:ext cx="583151" cy="1110882"/>
          </a:xfrm>
          <a:custGeom>
            <a:avLst/>
            <a:gdLst>
              <a:gd name="connsiteX0" fmla="*/ 406820 w 583151"/>
              <a:gd name="connsiteY0" fmla="*/ 0 h 1110882"/>
              <a:gd name="connsiteX1" fmla="*/ 21412 w 583151"/>
              <a:gd name="connsiteY1" fmla="*/ 324952 h 1110882"/>
              <a:gd name="connsiteX2" fmla="*/ 535290 w 583151"/>
              <a:gd name="connsiteY2" fmla="*/ 770816 h 1110882"/>
              <a:gd name="connsiteX3" fmla="*/ 308579 w 583151"/>
              <a:gd name="connsiteY3" fmla="*/ 1110882 h 111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151" h="1110882">
                <a:moveTo>
                  <a:pt x="406820" y="0"/>
                </a:moveTo>
                <a:cubicBezTo>
                  <a:pt x="203410" y="98241"/>
                  <a:pt x="0" y="196483"/>
                  <a:pt x="21412" y="324952"/>
                </a:cubicBezTo>
                <a:cubicBezTo>
                  <a:pt x="42824" y="453421"/>
                  <a:pt x="487429" y="639828"/>
                  <a:pt x="535290" y="770816"/>
                </a:cubicBezTo>
                <a:cubicBezTo>
                  <a:pt x="583151" y="901804"/>
                  <a:pt x="445865" y="1006343"/>
                  <a:pt x="308579" y="1110882"/>
                </a:cubicBezTo>
              </a:path>
            </a:pathLst>
          </a:cu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rved Left Arrow 39"/>
          <p:cNvSpPr/>
          <p:nvPr/>
        </p:nvSpPr>
        <p:spPr>
          <a:xfrm flipV="1">
            <a:off x="5105400" y="32004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Left Arrow 40"/>
          <p:cNvSpPr/>
          <p:nvPr/>
        </p:nvSpPr>
        <p:spPr>
          <a:xfrm flipV="1">
            <a:off x="4724400" y="44958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Left Arrow 41"/>
          <p:cNvSpPr/>
          <p:nvPr/>
        </p:nvSpPr>
        <p:spPr>
          <a:xfrm flipV="1">
            <a:off x="4419600" y="59436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Left Arrow 42"/>
          <p:cNvSpPr/>
          <p:nvPr/>
        </p:nvSpPr>
        <p:spPr>
          <a:xfrm flipH="1" flipV="1">
            <a:off x="3352800" y="3886200"/>
            <a:ext cx="304800" cy="3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9" grpId="0" animBg="1"/>
      <p:bldP spid="40" grpId="0" animBg="1"/>
      <p:bldP spid="41" grpId="0" animBg="1"/>
      <p:bldP spid="41" grpId="1" animBg="1"/>
      <p:bldP spid="42" grpId="0" animBg="1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Pointer Initialisation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4115952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Needs one traversal of the vectors (linear).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1199521" y="2056536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85440" y="5105336"/>
            <a:ext cx="8457120" cy="1676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4054" rIns="81639" bIns="42452"/>
          <a:lstStyle/>
          <a:p>
            <a:pPr marL="309605" indent="-309605">
              <a:spcBef>
                <a:spcPts val="544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2400" b="1" dirty="0" smtClean="0">
                <a:solidFill>
                  <a:srgbClr val="FFFF00"/>
                </a:solidFill>
                <a:cs typeface="Times New Roman" pitchFamily="16" charset="0"/>
              </a:rPr>
              <a:t>α </a:t>
            </a:r>
            <a:r>
              <a:rPr lang="en-GB" sz="2400" dirty="0" smtClean="0">
                <a:ea typeface="MS Gothic" charset="0"/>
                <a:cs typeface="MS Gothic" charset="0"/>
              </a:rPr>
              <a:t>: </a:t>
            </a:r>
            <a:r>
              <a:rPr lang="en-GB" sz="2400" dirty="0">
                <a:ea typeface="MS Gothic" charset="0"/>
                <a:cs typeface="MS Gothic" charset="0"/>
              </a:rPr>
              <a:t>index such that all variables at more significant indices are ground and equal.</a:t>
            </a:r>
          </a:p>
          <a:p>
            <a:pPr marL="309605" indent="-309605">
              <a:spcBef>
                <a:spcPts val="544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2400" b="1" dirty="0" smtClean="0">
                <a:solidFill>
                  <a:srgbClr val="FFFF00"/>
                </a:solidFill>
                <a:cs typeface="Times New Roman" pitchFamily="16" charset="0"/>
              </a:rPr>
              <a:t>β </a:t>
            </a:r>
            <a:r>
              <a:rPr lang="en-GB" sz="2400" dirty="0" smtClean="0">
                <a:ea typeface="MS Gothic" charset="0"/>
                <a:cs typeface="MS Gothic" charset="0"/>
              </a:rPr>
              <a:t>: </a:t>
            </a:r>
            <a:r>
              <a:rPr lang="en-GB" sz="2400" dirty="0">
                <a:ea typeface="MS Gothic" charset="0"/>
                <a:cs typeface="MS Gothic" charset="0"/>
              </a:rPr>
              <a:t>most significant index from which the two vectors’ tails necessarily violate the constraint.</a:t>
            </a:r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0" y="5105337"/>
            <a:ext cx="9144000" cy="144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982880" y="4144755"/>
            <a:ext cx="416544" cy="604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8054" rIns="81639" bIns="42452">
            <a:spAutoFit/>
          </a:bodyPr>
          <a:lstStyle/>
          <a:p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endParaRPr lang="en-GB" sz="2900" b="1" dirty="0">
              <a:solidFill>
                <a:srgbClr val="FF0000"/>
              </a:solidFill>
              <a:cs typeface="Times New Roman" pitchFamily="16" charset="0"/>
            </a:endParaRPr>
          </a:p>
        </p:txBody>
      </p:sp>
      <p:sp>
        <p:nvSpPr>
          <p:cNvPr id="23622" name="AutoShape 70"/>
          <p:cNvSpPr>
            <a:spLocks noChangeArrowheads="1"/>
          </p:cNvSpPr>
          <p:nvPr/>
        </p:nvSpPr>
        <p:spPr bwMode="auto">
          <a:xfrm>
            <a:off x="1905121" y="3809201"/>
            <a:ext cx="485280" cy="45652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151217"/>
            <a:ext cx="7771680" cy="1143480"/>
          </a:xfrm>
          <a:ln/>
        </p:spPr>
        <p:txBody>
          <a:bodyPr lIns="81639" tIns="77655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Pointer Initialisation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371024"/>
            <a:ext cx="7771680" cy="4115952"/>
          </a:xfrm>
          <a:ln/>
        </p:spPr>
        <p:txBody>
          <a:bodyPr lIns="81639" tIns="68054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Needs one traversal of the vectors (linear).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/>
        </p:nvGraphicFramePr>
        <p:xfrm>
          <a:off x="1199521" y="2056536"/>
          <a:ext cx="7030080" cy="1735383"/>
        </p:xfrm>
        <a:graphic>
          <a:graphicData uri="http://schemas.openxmlformats.org/drawingml/2006/table">
            <a:tbl>
              <a:tblPr/>
              <a:tblGrid>
                <a:gridCol w="380160"/>
                <a:gridCol w="1238400"/>
                <a:gridCol w="1275840"/>
                <a:gridCol w="1830240"/>
                <a:gridCol w="990720"/>
                <a:gridCol w="1314720"/>
              </a:tblGrid>
              <a:tr h="51989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0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1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2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3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4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x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{1,2,3,4,5}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{3,4,5}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7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y</a:t>
                      </a:r>
                    </a:p>
                  </a:txBody>
                  <a:tcPr marL="82944" marR="82944" marT="22403" marB="4147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{0,1,2,3,4}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</a:rPr>
                        <a:t>{0,1,2}</a:t>
                      </a:r>
                    </a:p>
                  </a:txBody>
                  <a:tcPr marL="82944" marR="82944" marT="22403" marB="4147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1982880" y="4144755"/>
            <a:ext cx="416544" cy="604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8054" rIns="81639" bIns="42452">
            <a:spAutoFit/>
          </a:bodyPr>
          <a:lstStyle/>
          <a:p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endParaRPr lang="en-GB" sz="2900" b="1" dirty="0">
              <a:solidFill>
                <a:srgbClr val="FF0000"/>
              </a:solidFill>
              <a:cs typeface="Times New Roman" pitchFamily="16" charset="0"/>
            </a:endParaRPr>
          </a:p>
        </p:txBody>
      </p:sp>
      <p:sp>
        <p:nvSpPr>
          <p:cNvPr id="24644" name="AutoShape 68"/>
          <p:cNvSpPr>
            <a:spLocks noChangeArrowheads="1"/>
          </p:cNvSpPr>
          <p:nvPr/>
        </p:nvSpPr>
        <p:spPr bwMode="auto">
          <a:xfrm>
            <a:off x="1905121" y="3809201"/>
            <a:ext cx="485280" cy="45652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45" name="AutoShape 69"/>
          <p:cNvSpPr>
            <a:spLocks noChangeArrowheads="1"/>
          </p:cNvSpPr>
          <p:nvPr/>
        </p:nvSpPr>
        <p:spPr bwMode="auto">
          <a:xfrm>
            <a:off x="6143040" y="3809201"/>
            <a:ext cx="485280" cy="45652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46" name="Rectangle 70"/>
          <p:cNvSpPr>
            <a:spLocks noChangeArrowheads="1"/>
          </p:cNvSpPr>
          <p:nvPr/>
        </p:nvSpPr>
        <p:spPr bwMode="auto">
          <a:xfrm>
            <a:off x="6173280" y="4221084"/>
            <a:ext cx="395705" cy="604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8054" rIns="81639" bIns="42452">
            <a:spAutoFit/>
          </a:bodyPr>
          <a:lstStyle/>
          <a:p>
            <a:r>
              <a:rPr lang="en-GB" sz="3200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endParaRPr lang="en-GB" sz="2900" b="1" dirty="0">
              <a:solidFill>
                <a:srgbClr val="FF0000"/>
              </a:solidFill>
              <a:cs typeface="Times New Roman" pitchFamily="16" charset="0"/>
            </a:endParaRPr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685440" y="5105336"/>
            <a:ext cx="8457120" cy="1676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4054" rIns="81639" bIns="42452"/>
          <a:lstStyle/>
          <a:p>
            <a:pPr marL="309605" indent="-309605">
              <a:spcBef>
                <a:spcPts val="544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2400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GB" sz="2400" dirty="0" smtClean="0">
                <a:ea typeface="MS Gothic" charset="0"/>
                <a:cs typeface="MS Gothic" charset="0"/>
              </a:rPr>
              <a:t>: </a:t>
            </a:r>
            <a:r>
              <a:rPr lang="en-GB" sz="2400" dirty="0">
                <a:ea typeface="MS Gothic" charset="0"/>
                <a:cs typeface="MS Gothic" charset="0"/>
              </a:rPr>
              <a:t>index such that all variables at more significant indices are ground and equal.</a:t>
            </a:r>
          </a:p>
          <a:p>
            <a:pPr marL="309605" indent="-309605">
              <a:spcBef>
                <a:spcPts val="544"/>
              </a:spcBef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400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n-GB" sz="2400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GB" sz="2400" dirty="0" smtClean="0">
                <a:ea typeface="MS Gothic" charset="0"/>
                <a:cs typeface="MS Gothic" charset="0"/>
              </a:rPr>
              <a:t>: </a:t>
            </a:r>
            <a:r>
              <a:rPr lang="en-GB" sz="2400" dirty="0">
                <a:ea typeface="MS Gothic" charset="0"/>
                <a:cs typeface="MS Gothic" charset="0"/>
              </a:rPr>
              <a:t>most significant index from which the two vectors’ tails necessarily violate the constraint.</a:t>
            </a:r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0" y="5105337"/>
            <a:ext cx="9144000" cy="144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falls into two parts:</a:t>
            </a:r>
          </a:p>
          <a:p>
            <a:endParaRPr lang="en-US" dirty="0" smtClean="0"/>
          </a:p>
          <a:p>
            <a:r>
              <a:rPr lang="en-US" dirty="0" smtClean="0"/>
              <a:t>Must always be true that X[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 ≤ Y[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If X[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 and Y[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 are assigned and equal, increment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variable between index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 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changes, might have to update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 =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+1, then propagate X[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 &lt; Y[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].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l-GR" dirty="0" smtClean="0">
                <a:latin typeface="Book Antiqua"/>
              </a:rPr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index </a:t>
            </a:r>
            <a:r>
              <a:rPr lang="en-US" dirty="0" err="1" smtClean="0"/>
              <a:t>i</a:t>
            </a:r>
            <a:r>
              <a:rPr lang="en-US" dirty="0" smtClean="0"/>
              <a:t> between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 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has changed. There are two cases:</a:t>
            </a:r>
          </a:p>
          <a:p>
            <a:r>
              <a:rPr lang="en-US" dirty="0" smtClean="0"/>
              <a:t>It is now required that X[</a:t>
            </a:r>
            <a:r>
              <a:rPr lang="en-US" dirty="0" err="1" smtClean="0"/>
              <a:t>i</a:t>
            </a:r>
            <a:r>
              <a:rPr lang="en-US" dirty="0" smtClean="0"/>
              <a:t>] &gt; Y[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Then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 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now required that X[</a:t>
            </a:r>
            <a:r>
              <a:rPr lang="en-US" dirty="0" err="1" smtClean="0"/>
              <a:t>i</a:t>
            </a:r>
            <a:r>
              <a:rPr lang="en-US" dirty="0" smtClean="0"/>
              <a:t>] ≥ Y[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Then only if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= i+1, move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to </a:t>
            </a:r>
            <a:r>
              <a:rPr lang="en-US" dirty="0" err="1" smtClean="0"/>
              <a:t>i</a:t>
            </a:r>
            <a:r>
              <a:rPr lang="en-US" dirty="0" smtClean="0"/>
              <a:t>, and keep going down for as long as X[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-1] ≥ Y[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-1] is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an O(n) cost on first node</a:t>
            </a:r>
          </a:p>
          <a:p>
            <a:pPr lvl="1"/>
            <a:r>
              <a:rPr lang="en-US" dirty="0" smtClean="0"/>
              <a:t>Have to find initial positions of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α</a:t>
            </a:r>
            <a:r>
              <a:rPr lang="en-US" dirty="0" smtClean="0"/>
              <a:t> 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!</a:t>
            </a:r>
          </a:p>
          <a:p>
            <a:r>
              <a:rPr lang="en-US" dirty="0" smtClean="0"/>
              <a:t>O(n) worst case cost</a:t>
            </a:r>
          </a:p>
          <a:p>
            <a:pPr lvl="1"/>
            <a:r>
              <a:rPr lang="en-US" dirty="0" smtClean="0"/>
              <a:t>Might have to move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all the way back along the array.</a:t>
            </a:r>
          </a:p>
          <a:p>
            <a:r>
              <a:rPr lang="en-US" dirty="0" smtClean="0"/>
              <a:t>Consider the cost down entire branch of branch.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Amortised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 any one branch of search, most calls to the algorithm cost O(1) per literal removal.</a:t>
            </a:r>
          </a:p>
          <a:p>
            <a:r>
              <a:rPr lang="en-US" dirty="0" smtClean="0"/>
              <a:t>The only part which is not O(1) is moving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backwards when X[</a:t>
            </a:r>
            <a:r>
              <a:rPr lang="en-US" dirty="0" err="1" smtClean="0"/>
              <a:t>i</a:t>
            </a:r>
            <a:r>
              <a:rPr lang="en-US" dirty="0" smtClean="0"/>
              <a:t>] ≥ Y[</a:t>
            </a:r>
            <a:r>
              <a:rPr lang="en-US" dirty="0" err="1" smtClean="0"/>
              <a:t>i</a:t>
            </a:r>
            <a:r>
              <a:rPr lang="en-US" dirty="0" smtClean="0"/>
              <a:t>], and </a:t>
            </a:r>
            <a:r>
              <a:rPr lang="en-GB" b="1" dirty="0" smtClean="0">
                <a:solidFill>
                  <a:srgbClr val="FFFF00"/>
                </a:solidFill>
                <a:cs typeface="Times New Roman" pitchFamily="16" charset="0"/>
              </a:rPr>
              <a:t>β</a:t>
            </a:r>
            <a:r>
              <a:rPr lang="en-US" dirty="0" smtClean="0"/>
              <a:t> = i+1.</a:t>
            </a:r>
          </a:p>
          <a:p>
            <a:r>
              <a:rPr lang="en-US" dirty="0" smtClean="0"/>
              <a:t>This can only happen at most n times down a branch!</a:t>
            </a:r>
          </a:p>
          <a:p>
            <a:r>
              <a:rPr lang="en-US" dirty="0" smtClean="0"/>
              <a:t>So the cost down one branch is O(</a:t>
            </a:r>
            <a:r>
              <a:rPr lang="en-US" dirty="0" err="1" smtClean="0"/>
              <a:t>n+c</a:t>
            </a:r>
            <a:r>
              <a:rPr lang="en-US" dirty="0" smtClean="0"/>
              <a:t>), where n is the number of variables and c is the number of times the constraint is called.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problems, as they occur as part of a propagation engine, should not be viewed as adversarial.</a:t>
            </a:r>
          </a:p>
          <a:p>
            <a:r>
              <a:rPr lang="en-US" dirty="0" smtClean="0"/>
              <a:t>Arguably, if it takes too long, a filtering attempt can even be aborted.</a:t>
            </a:r>
          </a:p>
          <a:p>
            <a:r>
              <a:rPr lang="en-US" dirty="0" smtClean="0"/>
              <a:t>What matters is the common case and not the rare exception.</a:t>
            </a:r>
          </a:p>
          <a:p>
            <a:r>
              <a:rPr lang="en-US" dirty="0" smtClean="0"/>
              <a:t>How can we analyze and improve the runtime of filtering algorithms?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find how well our algorithm performs “on average”?</a:t>
            </a:r>
          </a:p>
          <a:p>
            <a:r>
              <a:rPr lang="en-US" dirty="0" smtClean="0"/>
              <a:t>Assume every possible search state is equally likely, and take the average performance over all of them.</a:t>
            </a:r>
          </a:p>
          <a:p>
            <a:r>
              <a:rPr lang="en-US" dirty="0" smtClean="0"/>
              <a:t>This is not particularly realistic</a:t>
            </a:r>
          </a:p>
          <a:p>
            <a:pPr lvl="1"/>
            <a:r>
              <a:rPr lang="en-US" dirty="0" smtClean="0"/>
              <a:t>There are ways we can make it more realistic.</a:t>
            </a:r>
          </a:p>
          <a:p>
            <a:r>
              <a:rPr lang="en-US" dirty="0" smtClean="0"/>
              <a:t>With care, it average case analysis provides a useful tool to understand how propagators perform.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Search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Easy: Assume every literal appears in exactly half of the possible search spaces.</a:t>
            </a:r>
          </a:p>
          <a:p>
            <a:pPr lvl="1"/>
            <a:r>
              <a:rPr lang="en-US" dirty="0" smtClean="0"/>
              <a:t>So every literal has a probability of a half of appearing, independently.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This allows states where some variables have no allowed domain values.</a:t>
            </a:r>
          </a:p>
          <a:p>
            <a:r>
              <a:rPr lang="en-US" dirty="0" smtClean="0"/>
              <a:t>If we fix this problem, then the probability of a literal in a variable of domain size </a:t>
            </a:r>
            <a:r>
              <a:rPr lang="en-US" i="1" dirty="0" smtClean="0"/>
              <a:t>d</a:t>
            </a:r>
            <a:r>
              <a:rPr lang="en-US" dirty="0" smtClean="0"/>
              <a:t> appearing is </a:t>
            </a:r>
            <a:r>
              <a:rPr lang="en-US" i="1" dirty="0" smtClean="0"/>
              <a:t>d/(d+1)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BCSP Arc-Consistency </a:t>
            </a:r>
          </a:p>
          <a:p>
            <a:pPr lvl="1"/>
            <a:r>
              <a:rPr lang="en-US" dirty="0" smtClean="0"/>
              <a:t>Worst-case one-time invocation: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Worst-case total effort per branch for </a:t>
            </a:r>
            <a:r>
              <a:rPr lang="en-US" i="1" dirty="0" smtClean="0"/>
              <a:t>t</a:t>
            </a:r>
            <a:r>
              <a:rPr lang="en-US" dirty="0" smtClean="0"/>
              <a:t> invocations: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Range-Consistency </a:t>
            </a:r>
          </a:p>
          <a:p>
            <a:pPr lvl="1"/>
            <a:r>
              <a:rPr lang="en-US" dirty="0" smtClean="0"/>
              <a:t>Worst-case one-time invocation: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Worst-case total effort per branch for </a:t>
            </a:r>
            <a:r>
              <a:rPr lang="en-US" i="1" dirty="0" smtClean="0"/>
              <a:t>t</a:t>
            </a:r>
            <a:r>
              <a:rPr lang="en-US" dirty="0" smtClean="0"/>
              <a:t> invocations: O(tn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Cliques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66800" y="1752600"/>
            <a:ext cx="2819400" cy="3124200"/>
            <a:chOff x="838200" y="1981200"/>
            <a:chExt cx="2819400" cy="3124200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382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700135" y="4724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57335" y="3048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146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3276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2286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4" idx="3"/>
              <a:endCxn id="5" idx="0"/>
            </p:cNvCxnSpPr>
            <p:nvPr/>
          </p:nvCxnSpPr>
          <p:spPr>
            <a:xfrm rot="5400000">
              <a:off x="819150" y="3582754"/>
              <a:ext cx="665396" cy="2462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251471" y="4275736"/>
              <a:ext cx="416392" cy="5925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2089671" y="4299472"/>
              <a:ext cx="416392" cy="5450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0"/>
              <a:endCxn id="7" idx="5"/>
            </p:cNvCxnSpPr>
            <p:nvPr/>
          </p:nvCxnSpPr>
          <p:spPr>
            <a:xfrm rot="16200000" flipV="1">
              <a:off x="2261122" y="3594621"/>
              <a:ext cx="665396" cy="2225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6"/>
              <a:endCxn id="7" idx="2"/>
            </p:cNvCxnSpPr>
            <p:nvPr/>
          </p:nvCxnSpPr>
          <p:spPr>
            <a:xfrm>
              <a:off x="1600200" y="3238500"/>
              <a:ext cx="557135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4"/>
              <a:endCxn id="6" idx="0"/>
            </p:cNvCxnSpPr>
            <p:nvPr/>
          </p:nvCxnSpPr>
          <p:spPr>
            <a:xfrm rot="16200000" flipH="1">
              <a:off x="1002467" y="3836232"/>
              <a:ext cx="1295400" cy="480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4"/>
              <a:endCxn id="6" idx="0"/>
            </p:cNvCxnSpPr>
            <p:nvPr/>
          </p:nvCxnSpPr>
          <p:spPr>
            <a:xfrm rot="5400000">
              <a:off x="1471535" y="3848100"/>
              <a:ext cx="1295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" idx="5"/>
              <a:endCxn id="8" idx="1"/>
            </p:cNvCxnSpPr>
            <p:nvPr/>
          </p:nvCxnSpPr>
          <p:spPr>
            <a:xfrm rot="16200000" flipH="1">
              <a:off x="1696804" y="3220804"/>
              <a:ext cx="721192" cy="10259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5" idx="6"/>
            </p:cNvCxnSpPr>
            <p:nvPr/>
          </p:nvCxnSpPr>
          <p:spPr>
            <a:xfrm rot="10800000">
              <a:off x="1219200" y="4229100"/>
              <a:ext cx="12954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1327671" y="3208937"/>
              <a:ext cx="721192" cy="10497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7"/>
              <a:endCxn id="10" idx="3"/>
            </p:cNvCxnSpPr>
            <p:nvPr/>
          </p:nvCxnSpPr>
          <p:spPr>
            <a:xfrm rot="5400000" flipH="1" flipV="1">
              <a:off x="2508771" y="2584972"/>
              <a:ext cx="492592" cy="5450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6"/>
              <a:endCxn id="9" idx="2"/>
            </p:cNvCxnSpPr>
            <p:nvPr/>
          </p:nvCxnSpPr>
          <p:spPr>
            <a:xfrm>
              <a:off x="2538335" y="3238500"/>
              <a:ext cx="738265" cy="228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0" idx="5"/>
              <a:endCxn id="9" idx="0"/>
            </p:cNvCxnSpPr>
            <p:nvPr/>
          </p:nvCxnSpPr>
          <p:spPr>
            <a:xfrm rot="16200000" flipH="1">
              <a:off x="3049354" y="2858854"/>
              <a:ext cx="665396" cy="1700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9" idx="3"/>
              <a:endCxn id="8" idx="7"/>
            </p:cNvCxnSpPr>
            <p:nvPr/>
          </p:nvCxnSpPr>
          <p:spPr>
            <a:xfrm rot="5400000">
              <a:off x="2839804" y="3601804"/>
              <a:ext cx="492592" cy="4925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0" idx="4"/>
            </p:cNvCxnSpPr>
            <p:nvPr/>
          </p:nvCxnSpPr>
          <p:spPr>
            <a:xfrm rot="5400000">
              <a:off x="2277880" y="3154180"/>
              <a:ext cx="1371600" cy="397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4" idx="7"/>
              <a:endCxn id="10" idx="2"/>
            </p:cNvCxnSpPr>
            <p:nvPr/>
          </p:nvCxnSpPr>
          <p:spPr>
            <a:xfrm rot="5400000" flipH="1" flipV="1">
              <a:off x="1944454" y="2076450"/>
              <a:ext cx="627296" cy="1427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905000" y="1981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178" name="Straight Connector 177"/>
            <p:cNvCxnSpPr>
              <a:stCxn id="176" idx="4"/>
              <a:endCxn id="7" idx="0"/>
            </p:cNvCxnSpPr>
            <p:nvPr/>
          </p:nvCxnSpPr>
          <p:spPr>
            <a:xfrm rot="16200000" flipH="1">
              <a:off x="1878767" y="2578932"/>
              <a:ext cx="685800" cy="2523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76" idx="6"/>
              <a:endCxn id="10" idx="1"/>
            </p:cNvCxnSpPr>
            <p:nvPr/>
          </p:nvCxnSpPr>
          <p:spPr>
            <a:xfrm>
              <a:off x="2286000" y="2171700"/>
              <a:ext cx="741596" cy="1700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867400" y="1524000"/>
            <a:ext cx="2133600" cy="4876800"/>
            <a:chOff x="5181600" y="1524000"/>
            <a:chExt cx="2133600" cy="4876800"/>
          </a:xfrm>
        </p:grpSpPr>
        <p:sp>
          <p:nvSpPr>
            <p:cNvPr id="61" name="Oval 60"/>
            <p:cNvSpPr/>
            <p:nvPr/>
          </p:nvSpPr>
          <p:spPr>
            <a:xfrm>
              <a:off x="5181600" y="152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216408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181600" y="280416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81600" y="344424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181600" y="408432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5181600" y="4724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34200" y="152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934200" y="216408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934200" y="280416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934200" y="344424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934200" y="408432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934200" y="4724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537272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934200" y="537272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stCxn id="61" idx="6"/>
              <a:endCxn id="68" idx="2"/>
            </p:cNvCxnSpPr>
            <p:nvPr/>
          </p:nvCxnSpPr>
          <p:spPr>
            <a:xfrm>
              <a:off x="5562600" y="171450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1" idx="6"/>
              <a:endCxn id="69" idx="2"/>
            </p:cNvCxnSpPr>
            <p:nvPr/>
          </p:nvCxnSpPr>
          <p:spPr>
            <a:xfrm>
              <a:off x="5562600" y="171450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1" idx="6"/>
              <a:endCxn id="70" idx="2"/>
            </p:cNvCxnSpPr>
            <p:nvPr/>
          </p:nvCxnSpPr>
          <p:spPr>
            <a:xfrm>
              <a:off x="5562600" y="171450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6"/>
              <a:endCxn id="71" idx="2"/>
            </p:cNvCxnSpPr>
            <p:nvPr/>
          </p:nvCxnSpPr>
          <p:spPr>
            <a:xfrm>
              <a:off x="5562600" y="1714500"/>
              <a:ext cx="1371600" cy="2560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2" idx="6"/>
              <a:endCxn id="67" idx="2"/>
            </p:cNvCxnSpPr>
            <p:nvPr/>
          </p:nvCxnSpPr>
          <p:spPr>
            <a:xfrm flipV="1">
              <a:off x="5562600" y="171450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2" idx="6"/>
              <a:endCxn id="69" idx="2"/>
            </p:cNvCxnSpPr>
            <p:nvPr/>
          </p:nvCxnSpPr>
          <p:spPr>
            <a:xfrm>
              <a:off x="5562600" y="235458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62" idx="6"/>
              <a:endCxn id="70" idx="2"/>
            </p:cNvCxnSpPr>
            <p:nvPr/>
          </p:nvCxnSpPr>
          <p:spPr>
            <a:xfrm>
              <a:off x="5562600" y="235458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2" idx="6"/>
              <a:endCxn id="71" idx="2"/>
            </p:cNvCxnSpPr>
            <p:nvPr/>
          </p:nvCxnSpPr>
          <p:spPr>
            <a:xfrm>
              <a:off x="5562600" y="235458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5" idx="6"/>
              <a:endCxn id="67" idx="2"/>
            </p:cNvCxnSpPr>
            <p:nvPr/>
          </p:nvCxnSpPr>
          <p:spPr>
            <a:xfrm flipV="1">
              <a:off x="5562600" y="1714500"/>
              <a:ext cx="1371600" cy="2560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65" idx="6"/>
              <a:endCxn id="68" idx="2"/>
            </p:cNvCxnSpPr>
            <p:nvPr/>
          </p:nvCxnSpPr>
          <p:spPr>
            <a:xfrm flipV="1">
              <a:off x="5562600" y="235458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65" idx="6"/>
              <a:endCxn id="69" idx="2"/>
            </p:cNvCxnSpPr>
            <p:nvPr/>
          </p:nvCxnSpPr>
          <p:spPr>
            <a:xfrm flipV="1">
              <a:off x="5562600" y="299466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65" idx="6"/>
              <a:endCxn id="70" idx="2"/>
            </p:cNvCxnSpPr>
            <p:nvPr/>
          </p:nvCxnSpPr>
          <p:spPr>
            <a:xfrm flipV="1">
              <a:off x="5562600" y="363474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66" idx="6"/>
              <a:endCxn id="69" idx="2"/>
            </p:cNvCxnSpPr>
            <p:nvPr/>
          </p:nvCxnSpPr>
          <p:spPr>
            <a:xfrm flipV="1">
              <a:off x="5562600" y="299466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66" idx="6"/>
              <a:endCxn id="70" idx="2"/>
            </p:cNvCxnSpPr>
            <p:nvPr/>
          </p:nvCxnSpPr>
          <p:spPr>
            <a:xfrm flipV="1">
              <a:off x="5562600" y="363474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6" idx="6"/>
              <a:endCxn id="76" idx="2"/>
            </p:cNvCxnSpPr>
            <p:nvPr/>
          </p:nvCxnSpPr>
          <p:spPr>
            <a:xfrm>
              <a:off x="5562600" y="4914900"/>
              <a:ext cx="1371600" cy="648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5" idx="6"/>
              <a:endCxn id="69" idx="2"/>
            </p:cNvCxnSpPr>
            <p:nvPr/>
          </p:nvCxnSpPr>
          <p:spPr>
            <a:xfrm flipV="1">
              <a:off x="5562600" y="2994660"/>
              <a:ext cx="1371600" cy="2568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75" idx="6"/>
              <a:endCxn id="70" idx="2"/>
            </p:cNvCxnSpPr>
            <p:nvPr/>
          </p:nvCxnSpPr>
          <p:spPr>
            <a:xfrm flipV="1">
              <a:off x="5562600" y="3634740"/>
              <a:ext cx="1371600" cy="1928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5" idx="6"/>
              <a:endCxn id="72" idx="2"/>
            </p:cNvCxnSpPr>
            <p:nvPr/>
          </p:nvCxnSpPr>
          <p:spPr>
            <a:xfrm flipV="1">
              <a:off x="5562600" y="4914900"/>
              <a:ext cx="1371600" cy="648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63" idx="6"/>
              <a:endCxn id="67" idx="2"/>
            </p:cNvCxnSpPr>
            <p:nvPr/>
          </p:nvCxnSpPr>
          <p:spPr>
            <a:xfrm flipV="1">
              <a:off x="5562600" y="171450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63" idx="6"/>
              <a:endCxn id="68" idx="2"/>
            </p:cNvCxnSpPr>
            <p:nvPr/>
          </p:nvCxnSpPr>
          <p:spPr>
            <a:xfrm flipV="1">
              <a:off x="5562600" y="235458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63" idx="6"/>
              <a:endCxn id="70" idx="2"/>
            </p:cNvCxnSpPr>
            <p:nvPr/>
          </p:nvCxnSpPr>
          <p:spPr>
            <a:xfrm>
              <a:off x="5562600" y="299466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63" idx="6"/>
              <a:endCxn id="71" idx="2"/>
            </p:cNvCxnSpPr>
            <p:nvPr/>
          </p:nvCxnSpPr>
          <p:spPr>
            <a:xfrm>
              <a:off x="5562600" y="299466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3" idx="6"/>
              <a:endCxn id="72" idx="2"/>
            </p:cNvCxnSpPr>
            <p:nvPr/>
          </p:nvCxnSpPr>
          <p:spPr>
            <a:xfrm>
              <a:off x="5562600" y="299466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63" idx="6"/>
              <a:endCxn id="76" idx="2"/>
            </p:cNvCxnSpPr>
            <p:nvPr/>
          </p:nvCxnSpPr>
          <p:spPr>
            <a:xfrm>
              <a:off x="5562600" y="2994660"/>
              <a:ext cx="1371600" cy="2568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64" idx="6"/>
              <a:endCxn id="67" idx="2"/>
            </p:cNvCxnSpPr>
            <p:nvPr/>
          </p:nvCxnSpPr>
          <p:spPr>
            <a:xfrm flipV="1">
              <a:off x="5562600" y="1714500"/>
              <a:ext cx="1371600" cy="1920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64" idx="6"/>
              <a:endCxn id="68" idx="2"/>
            </p:cNvCxnSpPr>
            <p:nvPr/>
          </p:nvCxnSpPr>
          <p:spPr>
            <a:xfrm flipV="1">
              <a:off x="5562600" y="235458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64" idx="6"/>
              <a:endCxn id="69" idx="2"/>
            </p:cNvCxnSpPr>
            <p:nvPr/>
          </p:nvCxnSpPr>
          <p:spPr>
            <a:xfrm flipV="1">
              <a:off x="5562600" y="299466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64" idx="6"/>
              <a:endCxn id="71" idx="2"/>
            </p:cNvCxnSpPr>
            <p:nvPr/>
          </p:nvCxnSpPr>
          <p:spPr>
            <a:xfrm>
              <a:off x="5562600" y="3634740"/>
              <a:ext cx="1371600" cy="64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64" idx="6"/>
              <a:endCxn id="72" idx="2"/>
            </p:cNvCxnSpPr>
            <p:nvPr/>
          </p:nvCxnSpPr>
          <p:spPr>
            <a:xfrm>
              <a:off x="5562600" y="3634740"/>
              <a:ext cx="1371600" cy="1280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64" idx="6"/>
              <a:endCxn id="76" idx="2"/>
            </p:cNvCxnSpPr>
            <p:nvPr/>
          </p:nvCxnSpPr>
          <p:spPr>
            <a:xfrm>
              <a:off x="5562600" y="3634740"/>
              <a:ext cx="1371600" cy="1928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62" idx="6"/>
              <a:endCxn id="72" idx="2"/>
            </p:cNvCxnSpPr>
            <p:nvPr/>
          </p:nvCxnSpPr>
          <p:spPr>
            <a:xfrm>
              <a:off x="5562600" y="2354580"/>
              <a:ext cx="1371600" cy="2560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66" idx="6"/>
              <a:endCxn id="68" idx="2"/>
            </p:cNvCxnSpPr>
            <p:nvPr/>
          </p:nvCxnSpPr>
          <p:spPr>
            <a:xfrm flipV="1">
              <a:off x="5562600" y="2354580"/>
              <a:ext cx="1371600" cy="2560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181600" y="601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34200" y="601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188" name="Straight Connector 187"/>
            <p:cNvCxnSpPr>
              <a:stCxn id="185" idx="7"/>
              <a:endCxn id="69" idx="2"/>
            </p:cNvCxnSpPr>
            <p:nvPr/>
          </p:nvCxnSpPr>
          <p:spPr>
            <a:xfrm rot="5400000" flipH="1" flipV="1">
              <a:off x="4680034" y="3821430"/>
              <a:ext cx="3080936" cy="1427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63" idx="6"/>
              <a:endCxn id="186" idx="1"/>
            </p:cNvCxnSpPr>
            <p:nvPr/>
          </p:nvCxnSpPr>
          <p:spPr>
            <a:xfrm>
              <a:off x="5562600" y="2994660"/>
              <a:ext cx="1427396" cy="30809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66" idx="6"/>
              <a:endCxn id="186" idx="2"/>
            </p:cNvCxnSpPr>
            <p:nvPr/>
          </p:nvCxnSpPr>
          <p:spPr>
            <a:xfrm>
              <a:off x="5562600" y="4914900"/>
              <a:ext cx="1371600" cy="1295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5" idx="6"/>
              <a:endCxn id="72" idx="2"/>
            </p:cNvCxnSpPr>
            <p:nvPr/>
          </p:nvCxnSpPr>
          <p:spPr>
            <a:xfrm flipV="1">
              <a:off x="5562600" y="4914900"/>
              <a:ext cx="1371600" cy="1295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Cliques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28735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85935" y="2819400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3"/>
            <a:endCxn id="5" idx="0"/>
          </p:cNvCxnSpPr>
          <p:nvPr/>
        </p:nvCxnSpPr>
        <p:spPr>
          <a:xfrm rot="5400000">
            <a:off x="1047750" y="3354154"/>
            <a:ext cx="665396" cy="2462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6" idx="1"/>
          </p:cNvCxnSpPr>
          <p:nvPr/>
        </p:nvCxnSpPr>
        <p:spPr>
          <a:xfrm rot="16200000" flipH="1">
            <a:off x="1480071" y="4047136"/>
            <a:ext cx="416392" cy="592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7"/>
            <a:endCxn id="8" idx="3"/>
          </p:cNvCxnSpPr>
          <p:nvPr/>
        </p:nvCxnSpPr>
        <p:spPr>
          <a:xfrm rot="5400000" flipH="1" flipV="1">
            <a:off x="2318271" y="4070872"/>
            <a:ext cx="416392" cy="545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7" idx="5"/>
          </p:cNvCxnSpPr>
          <p:nvPr/>
        </p:nvCxnSpPr>
        <p:spPr>
          <a:xfrm rot="16200000" flipV="1">
            <a:off x="2489722" y="3366021"/>
            <a:ext cx="665396" cy="222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7" idx="2"/>
          </p:cNvCxnSpPr>
          <p:nvPr/>
        </p:nvCxnSpPr>
        <p:spPr>
          <a:xfrm>
            <a:off x="1828800" y="3009900"/>
            <a:ext cx="55713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6" idx="0"/>
          </p:cNvCxnSpPr>
          <p:nvPr/>
        </p:nvCxnSpPr>
        <p:spPr>
          <a:xfrm rot="16200000" flipH="1">
            <a:off x="1231067" y="3607632"/>
            <a:ext cx="1295400" cy="4809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6" idx="0"/>
          </p:cNvCxnSpPr>
          <p:nvPr/>
        </p:nvCxnSpPr>
        <p:spPr>
          <a:xfrm rot="5400000">
            <a:off x="1700135" y="3619500"/>
            <a:ext cx="1295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8" idx="1"/>
          </p:cNvCxnSpPr>
          <p:nvPr/>
        </p:nvCxnSpPr>
        <p:spPr>
          <a:xfrm rot="16200000" flipH="1">
            <a:off x="1925404" y="2992204"/>
            <a:ext cx="721192" cy="10259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5" idx="6"/>
          </p:cNvCxnSpPr>
          <p:nvPr/>
        </p:nvCxnSpPr>
        <p:spPr>
          <a:xfrm rot="10800000">
            <a:off x="1447800" y="4000500"/>
            <a:ext cx="1295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7"/>
            <a:endCxn id="7" idx="3"/>
          </p:cNvCxnSpPr>
          <p:nvPr/>
        </p:nvCxnSpPr>
        <p:spPr>
          <a:xfrm rot="5400000" flipH="1" flipV="1">
            <a:off x="1556271" y="2980337"/>
            <a:ext cx="721192" cy="1049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7"/>
            <a:endCxn id="10" idx="3"/>
          </p:cNvCxnSpPr>
          <p:nvPr/>
        </p:nvCxnSpPr>
        <p:spPr>
          <a:xfrm rot="5400000" flipH="1" flipV="1">
            <a:off x="2737371" y="2356372"/>
            <a:ext cx="492592" cy="545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6"/>
            <a:endCxn id="9" idx="2"/>
          </p:cNvCxnSpPr>
          <p:nvPr/>
        </p:nvCxnSpPr>
        <p:spPr>
          <a:xfrm>
            <a:off x="2766935" y="3009900"/>
            <a:ext cx="738265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5"/>
            <a:endCxn id="9" idx="0"/>
          </p:cNvCxnSpPr>
          <p:nvPr/>
        </p:nvCxnSpPr>
        <p:spPr>
          <a:xfrm rot="16200000" flipH="1">
            <a:off x="3277954" y="2630254"/>
            <a:ext cx="665396" cy="170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3"/>
            <a:endCxn id="8" idx="7"/>
          </p:cNvCxnSpPr>
          <p:nvPr/>
        </p:nvCxnSpPr>
        <p:spPr>
          <a:xfrm rot="5400000">
            <a:off x="3068404" y="3373204"/>
            <a:ext cx="492592" cy="492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4"/>
          </p:cNvCxnSpPr>
          <p:nvPr/>
        </p:nvCxnSpPr>
        <p:spPr>
          <a:xfrm rot="5400000">
            <a:off x="2506480" y="2925580"/>
            <a:ext cx="1371600" cy="397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4" idx="7"/>
            <a:endCxn id="10" idx="2"/>
          </p:cNvCxnSpPr>
          <p:nvPr/>
        </p:nvCxnSpPr>
        <p:spPr>
          <a:xfrm rot="5400000" flipH="1" flipV="1">
            <a:off x="2173054" y="1847850"/>
            <a:ext cx="627296" cy="1427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1336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78" name="Straight Connector 177"/>
          <p:cNvCxnSpPr>
            <a:stCxn id="176" idx="4"/>
            <a:endCxn id="7" idx="0"/>
          </p:cNvCxnSpPr>
          <p:nvPr/>
        </p:nvCxnSpPr>
        <p:spPr>
          <a:xfrm rot="16200000" flipH="1">
            <a:off x="2107367" y="2350332"/>
            <a:ext cx="685800" cy="252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6" idx="6"/>
            <a:endCxn id="10" idx="1"/>
          </p:cNvCxnSpPr>
          <p:nvPr/>
        </p:nvCxnSpPr>
        <p:spPr>
          <a:xfrm>
            <a:off x="2514600" y="1943100"/>
            <a:ext cx="741596" cy="170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8674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867400" y="21640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867400" y="280416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867400" y="344424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867400" y="40843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867400" y="4724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200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620000" y="21640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620000" y="280416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7620000" y="344424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620000" y="40843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620000" y="4724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867400" y="5372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620000" y="5372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87" name="Straight Connector 86"/>
          <p:cNvCxnSpPr>
            <a:stCxn id="67" idx="6"/>
            <a:endCxn id="80" idx="2"/>
          </p:cNvCxnSpPr>
          <p:nvPr/>
        </p:nvCxnSpPr>
        <p:spPr>
          <a:xfrm>
            <a:off x="6248400" y="171450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7" idx="6"/>
            <a:endCxn id="81" idx="2"/>
          </p:cNvCxnSpPr>
          <p:nvPr/>
        </p:nvCxnSpPr>
        <p:spPr>
          <a:xfrm>
            <a:off x="6248400" y="171450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7" idx="6"/>
            <a:endCxn id="82" idx="2"/>
          </p:cNvCxnSpPr>
          <p:nvPr/>
        </p:nvCxnSpPr>
        <p:spPr>
          <a:xfrm>
            <a:off x="6248400" y="171450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7" idx="6"/>
            <a:endCxn id="83" idx="2"/>
          </p:cNvCxnSpPr>
          <p:nvPr/>
        </p:nvCxnSpPr>
        <p:spPr>
          <a:xfrm>
            <a:off x="6248400" y="1714500"/>
            <a:ext cx="137160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9" idx="2"/>
          </p:cNvCxnSpPr>
          <p:nvPr/>
        </p:nvCxnSpPr>
        <p:spPr>
          <a:xfrm flipV="1">
            <a:off x="6248400" y="171450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1" idx="6"/>
            <a:endCxn id="81" idx="2"/>
          </p:cNvCxnSpPr>
          <p:nvPr/>
        </p:nvCxnSpPr>
        <p:spPr>
          <a:xfrm>
            <a:off x="6248400" y="235458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1" idx="6"/>
            <a:endCxn id="82" idx="2"/>
          </p:cNvCxnSpPr>
          <p:nvPr/>
        </p:nvCxnSpPr>
        <p:spPr>
          <a:xfrm>
            <a:off x="6248400" y="235458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1" idx="6"/>
            <a:endCxn id="83" idx="2"/>
          </p:cNvCxnSpPr>
          <p:nvPr/>
        </p:nvCxnSpPr>
        <p:spPr>
          <a:xfrm>
            <a:off x="6248400" y="235458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6"/>
            <a:endCxn id="79" idx="2"/>
          </p:cNvCxnSpPr>
          <p:nvPr/>
        </p:nvCxnSpPr>
        <p:spPr>
          <a:xfrm flipV="1">
            <a:off x="6248400" y="1714500"/>
            <a:ext cx="137160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7" idx="6"/>
            <a:endCxn id="80" idx="2"/>
          </p:cNvCxnSpPr>
          <p:nvPr/>
        </p:nvCxnSpPr>
        <p:spPr>
          <a:xfrm flipV="1">
            <a:off x="6248400" y="235458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7" idx="6"/>
            <a:endCxn id="81" idx="2"/>
          </p:cNvCxnSpPr>
          <p:nvPr/>
        </p:nvCxnSpPr>
        <p:spPr>
          <a:xfrm flipV="1">
            <a:off x="6248400" y="299466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7" idx="6"/>
            <a:endCxn id="82" idx="2"/>
          </p:cNvCxnSpPr>
          <p:nvPr/>
        </p:nvCxnSpPr>
        <p:spPr>
          <a:xfrm flipV="1">
            <a:off x="6248400" y="363474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8" idx="6"/>
            <a:endCxn id="81" idx="2"/>
          </p:cNvCxnSpPr>
          <p:nvPr/>
        </p:nvCxnSpPr>
        <p:spPr>
          <a:xfrm flipV="1">
            <a:off x="6248400" y="299466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8" idx="6"/>
            <a:endCxn id="82" idx="2"/>
          </p:cNvCxnSpPr>
          <p:nvPr/>
        </p:nvCxnSpPr>
        <p:spPr>
          <a:xfrm flipV="1">
            <a:off x="6248400" y="363474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8" idx="6"/>
            <a:endCxn id="86" idx="2"/>
          </p:cNvCxnSpPr>
          <p:nvPr/>
        </p:nvCxnSpPr>
        <p:spPr>
          <a:xfrm>
            <a:off x="6248400" y="4914900"/>
            <a:ext cx="1371600" cy="648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5" idx="6"/>
            <a:endCxn id="81" idx="2"/>
          </p:cNvCxnSpPr>
          <p:nvPr/>
        </p:nvCxnSpPr>
        <p:spPr>
          <a:xfrm flipV="1">
            <a:off x="6248400" y="2994660"/>
            <a:ext cx="1371600" cy="2568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5" idx="6"/>
            <a:endCxn id="82" idx="2"/>
          </p:cNvCxnSpPr>
          <p:nvPr/>
        </p:nvCxnSpPr>
        <p:spPr>
          <a:xfrm flipV="1">
            <a:off x="6248400" y="3634740"/>
            <a:ext cx="1371600" cy="1928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5" idx="6"/>
            <a:endCxn id="84" idx="2"/>
          </p:cNvCxnSpPr>
          <p:nvPr/>
        </p:nvCxnSpPr>
        <p:spPr>
          <a:xfrm flipV="1">
            <a:off x="6248400" y="4914900"/>
            <a:ext cx="1371600" cy="648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3" idx="6"/>
            <a:endCxn id="79" idx="2"/>
          </p:cNvCxnSpPr>
          <p:nvPr/>
        </p:nvCxnSpPr>
        <p:spPr>
          <a:xfrm flipV="1">
            <a:off x="6248400" y="171450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3" idx="6"/>
            <a:endCxn id="80" idx="2"/>
          </p:cNvCxnSpPr>
          <p:nvPr/>
        </p:nvCxnSpPr>
        <p:spPr>
          <a:xfrm flipV="1">
            <a:off x="6248400" y="235458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3" idx="6"/>
            <a:endCxn id="82" idx="2"/>
          </p:cNvCxnSpPr>
          <p:nvPr/>
        </p:nvCxnSpPr>
        <p:spPr>
          <a:xfrm>
            <a:off x="6248400" y="299466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3" idx="6"/>
            <a:endCxn id="83" idx="2"/>
          </p:cNvCxnSpPr>
          <p:nvPr/>
        </p:nvCxnSpPr>
        <p:spPr>
          <a:xfrm>
            <a:off x="6248400" y="299466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3" idx="6"/>
            <a:endCxn id="84" idx="2"/>
          </p:cNvCxnSpPr>
          <p:nvPr/>
        </p:nvCxnSpPr>
        <p:spPr>
          <a:xfrm>
            <a:off x="6248400" y="299466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3" idx="6"/>
            <a:endCxn id="86" idx="2"/>
          </p:cNvCxnSpPr>
          <p:nvPr/>
        </p:nvCxnSpPr>
        <p:spPr>
          <a:xfrm>
            <a:off x="6248400" y="2994660"/>
            <a:ext cx="1371600" cy="2568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4" idx="6"/>
            <a:endCxn id="79" idx="2"/>
          </p:cNvCxnSpPr>
          <p:nvPr/>
        </p:nvCxnSpPr>
        <p:spPr>
          <a:xfrm flipV="1">
            <a:off x="6248400" y="1714500"/>
            <a:ext cx="1371600" cy="192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4" idx="6"/>
            <a:endCxn id="80" idx="2"/>
          </p:cNvCxnSpPr>
          <p:nvPr/>
        </p:nvCxnSpPr>
        <p:spPr>
          <a:xfrm flipV="1">
            <a:off x="6248400" y="235458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4" idx="6"/>
            <a:endCxn id="81" idx="2"/>
          </p:cNvCxnSpPr>
          <p:nvPr/>
        </p:nvCxnSpPr>
        <p:spPr>
          <a:xfrm flipV="1">
            <a:off x="6248400" y="299466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74" idx="6"/>
            <a:endCxn id="83" idx="2"/>
          </p:cNvCxnSpPr>
          <p:nvPr/>
        </p:nvCxnSpPr>
        <p:spPr>
          <a:xfrm>
            <a:off x="6248400" y="3634740"/>
            <a:ext cx="137160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4" idx="6"/>
            <a:endCxn id="84" idx="2"/>
          </p:cNvCxnSpPr>
          <p:nvPr/>
        </p:nvCxnSpPr>
        <p:spPr>
          <a:xfrm>
            <a:off x="6248400" y="3634740"/>
            <a:ext cx="1371600" cy="1280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4" idx="6"/>
            <a:endCxn id="86" idx="2"/>
          </p:cNvCxnSpPr>
          <p:nvPr/>
        </p:nvCxnSpPr>
        <p:spPr>
          <a:xfrm>
            <a:off x="6248400" y="3634740"/>
            <a:ext cx="1371600" cy="1928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1" idx="6"/>
            <a:endCxn id="84" idx="2"/>
          </p:cNvCxnSpPr>
          <p:nvPr/>
        </p:nvCxnSpPr>
        <p:spPr>
          <a:xfrm>
            <a:off x="6248400" y="2354580"/>
            <a:ext cx="137160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78" idx="6"/>
            <a:endCxn id="80" idx="2"/>
          </p:cNvCxnSpPr>
          <p:nvPr/>
        </p:nvCxnSpPr>
        <p:spPr>
          <a:xfrm flipV="1">
            <a:off x="6248400" y="2354580"/>
            <a:ext cx="137160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8674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76200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28" name="Straight Connector 127"/>
          <p:cNvCxnSpPr>
            <a:stCxn id="125" idx="7"/>
            <a:endCxn id="81" idx="2"/>
          </p:cNvCxnSpPr>
          <p:nvPr/>
        </p:nvCxnSpPr>
        <p:spPr>
          <a:xfrm rot="5400000" flipH="1" flipV="1">
            <a:off x="5365834" y="3821430"/>
            <a:ext cx="3080936" cy="1427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3" idx="6"/>
            <a:endCxn id="127" idx="1"/>
          </p:cNvCxnSpPr>
          <p:nvPr/>
        </p:nvCxnSpPr>
        <p:spPr>
          <a:xfrm>
            <a:off x="6248400" y="2994660"/>
            <a:ext cx="1427396" cy="3080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8" idx="6"/>
            <a:endCxn id="127" idx="2"/>
          </p:cNvCxnSpPr>
          <p:nvPr/>
        </p:nvCxnSpPr>
        <p:spPr>
          <a:xfrm>
            <a:off x="6248400" y="4914900"/>
            <a:ext cx="1371600" cy="129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6"/>
            <a:endCxn id="84" idx="2"/>
          </p:cNvCxnSpPr>
          <p:nvPr/>
        </p:nvCxnSpPr>
        <p:spPr>
          <a:xfrm flipV="1">
            <a:off x="6248400" y="4914900"/>
            <a:ext cx="1371600" cy="129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800" y="5029200"/>
            <a:ext cx="5492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Regin</a:t>
            </a:r>
            <a:r>
              <a:rPr lang="en-US" sz="2400" dirty="0" smtClean="0"/>
              <a:t> CP’04:</a:t>
            </a:r>
          </a:p>
          <a:p>
            <a:r>
              <a:rPr lang="en-US" sz="2400" dirty="0" smtClean="0"/>
              <a:t>  Clique(G) ≤ |V| - </a:t>
            </a:r>
            <a:r>
              <a:rPr lang="en-US" sz="2400" dirty="0" smtClean="0">
                <a:sym typeface="Symbol"/>
              </a:rPr>
              <a:t></a:t>
            </a:r>
            <a:r>
              <a:rPr lang="en-US" sz="2400" dirty="0" smtClean="0"/>
              <a:t>Matching(G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)/2</a:t>
            </a:r>
            <a:r>
              <a:rPr lang="en-US" sz="2400" dirty="0" smtClean="0">
                <a:sym typeface="Symbol"/>
              </a:rPr>
              <a:t>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Pre-Test: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sz="2400" dirty="0" smtClean="0">
                <a:solidFill>
                  <a:schemeClr val="accent1"/>
                </a:solidFill>
              </a:rPr>
              <a:t>|V| - </a:t>
            </a:r>
            <a:r>
              <a:rPr lang="en-US" sz="2400" dirty="0" smtClean="0">
                <a:solidFill>
                  <a:schemeClr val="accent1"/>
                </a:solidFill>
                <a:sym typeface="Symbol"/>
              </a:rPr>
              <a:t></a:t>
            </a:r>
            <a:r>
              <a:rPr lang="en-US" sz="2400" dirty="0" smtClean="0">
                <a:solidFill>
                  <a:schemeClr val="accent1"/>
                </a:solidFill>
              </a:rPr>
              <a:t>|V|/2</a:t>
            </a:r>
            <a:r>
              <a:rPr lang="en-US" sz="2400" dirty="0" smtClean="0">
                <a:solidFill>
                  <a:schemeClr val="accent1"/>
                </a:solidFill>
                <a:sym typeface="Symbol"/>
              </a:rPr>
              <a:t>  </a:t>
            </a:r>
            <a:r>
              <a:rPr lang="en-US" sz="2400" dirty="0" smtClean="0">
                <a:solidFill>
                  <a:schemeClr val="accent1"/>
                </a:solidFill>
              </a:rPr>
              <a:t>≥</a:t>
            </a:r>
            <a:r>
              <a:rPr lang="en-US" sz="2400" dirty="0" smtClean="0">
                <a:solidFill>
                  <a:schemeClr val="accent1"/>
                </a:solidFill>
                <a:sym typeface="Symbol"/>
              </a:rPr>
              <a:t>  Best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7" grpId="0" animBg="1"/>
      <p:bldP spid="77" grpId="0" animBg="1"/>
      <p:bldP spid="79" grpId="0" animBg="1"/>
      <p:bldP spid="83" grpId="0" animBg="1"/>
      <p:bldP spid="9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  <a:p>
            <a:pPr lvl="1"/>
            <a:r>
              <a:rPr lang="en-US" dirty="0" smtClean="0"/>
              <a:t>Gold Standard: Amortization over a number of search nodes</a:t>
            </a:r>
          </a:p>
          <a:p>
            <a:pPr lvl="1"/>
            <a:r>
              <a:rPr lang="en-US" dirty="0" smtClean="0"/>
              <a:t>Silver Standard: Amortization over one branch of the search tree</a:t>
            </a:r>
          </a:p>
          <a:p>
            <a:r>
              <a:rPr lang="en-US" dirty="0" smtClean="0"/>
              <a:t>Expected Case Analysis</a:t>
            </a:r>
          </a:p>
          <a:p>
            <a:pPr lvl="1"/>
            <a:r>
              <a:rPr lang="en-US" dirty="0" smtClean="0"/>
              <a:t>Use pre-conditions to avoid unnecessary 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Watched Literal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of the form: a ∨ b ∨ c ∨ d</a:t>
            </a:r>
          </a:p>
          <a:p>
            <a:endParaRPr lang="en-US" dirty="0" smtClean="0"/>
          </a:p>
          <a:p>
            <a:r>
              <a:rPr lang="en-US" dirty="0" smtClean="0"/>
              <a:t>Algorithm is also known as DPLL</a:t>
            </a:r>
          </a:p>
          <a:p>
            <a:endParaRPr lang="en-US" dirty="0" smtClean="0"/>
          </a:p>
          <a:p>
            <a:r>
              <a:rPr lang="en-US" dirty="0" smtClean="0"/>
              <a:t>The central algorithm of most current SAT solvers.</a:t>
            </a:r>
          </a:p>
          <a:p>
            <a:r>
              <a:rPr lang="en-US" dirty="0" smtClean="0"/>
              <a:t>Performs very efficiently in practice, despite poor worst-case complexity.</a:t>
            </a:r>
          </a:p>
          <a:p>
            <a:r>
              <a:rPr lang="en-US" dirty="0" smtClean="0"/>
              <a:t>Bad </a:t>
            </a:r>
            <a:r>
              <a:rPr lang="en-US" dirty="0" err="1" smtClean="0"/>
              <a:t>amortised</a:t>
            </a:r>
            <a:r>
              <a:rPr lang="en-US" dirty="0" smtClean="0"/>
              <a:t> complexity too!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Propagator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counter equal to number of variables.</a:t>
            </a:r>
          </a:p>
          <a:p>
            <a:r>
              <a:rPr lang="en-US" dirty="0" smtClean="0"/>
              <a:t>Decrement by 1 with every variable assigned false.</a:t>
            </a:r>
          </a:p>
          <a:p>
            <a:r>
              <a:rPr lang="en-US" dirty="0" smtClean="0"/>
              <a:t>When it reaches 1, assign the remaining variable true.</a:t>
            </a:r>
          </a:p>
          <a:p>
            <a:pPr lvl="1"/>
            <a:r>
              <a:rPr lang="en-US" dirty="0" smtClean="0"/>
              <a:t>With a bit of cleverness, can make this assignment O(1), not an O(n) search.</a:t>
            </a:r>
          </a:p>
          <a:p>
            <a:r>
              <a:rPr lang="en-US" dirty="0" smtClean="0"/>
              <a:t>So algorithm is O(1) per literal removal. How can we beat that?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Watched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watches some subset of the literals in the constraint.</a:t>
            </a:r>
          </a:p>
          <a:p>
            <a:r>
              <a:rPr lang="en-US" dirty="0" smtClean="0"/>
              <a:t>We assume literals which are not watched cause </a:t>
            </a:r>
            <a:r>
              <a:rPr lang="en-US" b="1" u="sng" dirty="0" smtClean="0"/>
              <a:t>ZERO</a:t>
            </a:r>
            <a:r>
              <a:rPr lang="en-US" dirty="0" smtClean="0"/>
              <a:t> work when removed.</a:t>
            </a:r>
          </a:p>
          <a:p>
            <a:r>
              <a:rPr lang="en-US" dirty="0" smtClean="0"/>
              <a:t>Constraint can change the literals it watches.</a:t>
            </a:r>
          </a:p>
          <a:p>
            <a:pPr lvl="1"/>
            <a:r>
              <a:rPr lang="en-US" dirty="0" smtClean="0"/>
              <a:t>They do not revert on backtrack.</a:t>
            </a:r>
          </a:p>
          <a:p>
            <a:r>
              <a:rPr lang="en-US" dirty="0" smtClean="0"/>
              <a:t>In general this does not improve worst-case complexity, but will improve the average case.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>
                <a:ea typeface="Apple Symbols" charset="0"/>
                <a:cs typeface="Apple Symbols" charset="0"/>
              </a:rPr>
              <a:t>a ∨ b ∨ c ∨ d</a:t>
            </a:r>
            <a:endParaRPr lang="en-US" dirty="0"/>
          </a:p>
        </p:txBody>
      </p:sp>
      <p:graphicFrame>
        <p:nvGraphicFramePr>
          <p:cNvPr id="21507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2544961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0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i="1" dirty="0"/>
              <a:t>a</a:t>
            </a:r>
            <a:r>
              <a:rPr lang="en-US" dirty="0"/>
              <a:t> assigned false.</a:t>
            </a:r>
          </a:p>
          <a:p>
            <a:pPr marL="625056"/>
            <a:r>
              <a:rPr lang="en-US" dirty="0"/>
              <a:t>Update pointer.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2" name="Line 34"/>
          <p:cNvSpPr>
            <a:spLocks noChangeShapeType="1"/>
          </p:cNvSpPr>
          <p:nvPr/>
        </p:nvSpPr>
        <p:spPr bwMode="auto">
          <a:xfrm flipH="1">
            <a:off x="2544961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i="1" dirty="0"/>
              <a:t>a</a:t>
            </a:r>
            <a:r>
              <a:rPr lang="en-US" dirty="0"/>
              <a:t> assigned false.</a:t>
            </a:r>
          </a:p>
          <a:p>
            <a:pPr marL="625056"/>
            <a:r>
              <a:rPr lang="en-US" dirty="0"/>
              <a:t>Update pointer.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total effort for an entire sequence of operations rather than one alone.</a:t>
            </a:r>
          </a:p>
          <a:p>
            <a:r>
              <a:rPr lang="en-US" dirty="0" smtClean="0"/>
              <a:t>Example: Stack</a:t>
            </a:r>
          </a:p>
          <a:p>
            <a:pPr lvl="1"/>
            <a:r>
              <a:rPr lang="en-US" dirty="0" smtClean="0"/>
              <a:t>Actual Costs:</a:t>
            </a:r>
          </a:p>
          <a:p>
            <a:pPr lvl="2"/>
            <a:r>
              <a:rPr lang="en-US" dirty="0" smtClean="0"/>
              <a:t>Push: 1</a:t>
            </a:r>
          </a:p>
          <a:p>
            <a:pPr lvl="2"/>
            <a:r>
              <a:rPr lang="en-US" dirty="0" smtClean="0"/>
              <a:t>Pop: 1</a:t>
            </a:r>
          </a:p>
          <a:p>
            <a:pPr lvl="2"/>
            <a:r>
              <a:rPr lang="en-US" dirty="0" smtClean="0"/>
              <a:t>Multi-Pop of t elements: </a:t>
            </a:r>
            <a:r>
              <a:rPr lang="en-US" i="1" dirty="0" smtClean="0"/>
              <a:t>t</a:t>
            </a:r>
          </a:p>
          <a:p>
            <a:pPr lvl="2"/>
            <a:r>
              <a:rPr lang="en-US" dirty="0" smtClean="0"/>
              <a:t>Cost of </a:t>
            </a:r>
            <a:r>
              <a:rPr lang="en-US" i="1" dirty="0" smtClean="0"/>
              <a:t>t</a:t>
            </a:r>
            <a:r>
              <a:rPr lang="en-US" dirty="0" smtClean="0"/>
              <a:t> stack operations:  </a:t>
            </a:r>
            <a:r>
              <a:rPr lang="el-GR" sz="3000" dirty="0" smtClean="0"/>
              <a:t>Σ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=1..t </a:t>
            </a:r>
            <a:r>
              <a:rPr lang="en-US" dirty="0" err="1" smtClean="0"/>
              <a:t>i</a:t>
            </a:r>
            <a:r>
              <a:rPr lang="en-US" dirty="0" smtClean="0"/>
              <a:t>  = O(t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Amortized Costs:</a:t>
            </a:r>
          </a:p>
          <a:p>
            <a:pPr lvl="2"/>
            <a:r>
              <a:rPr lang="en-US" dirty="0" smtClean="0"/>
              <a:t>Push: 2</a:t>
            </a:r>
          </a:p>
          <a:p>
            <a:pPr lvl="2"/>
            <a:r>
              <a:rPr lang="en-US" dirty="0" smtClean="0"/>
              <a:t>Pop: 0</a:t>
            </a:r>
          </a:p>
          <a:p>
            <a:pPr lvl="2"/>
            <a:r>
              <a:rPr lang="en-US" dirty="0" smtClean="0"/>
              <a:t>Multi-Pop: 0</a:t>
            </a:r>
          </a:p>
          <a:p>
            <a:pPr lvl="2"/>
            <a:r>
              <a:rPr lang="en-US" dirty="0" smtClean="0"/>
              <a:t>Cost of </a:t>
            </a:r>
            <a:r>
              <a:rPr lang="en-US" i="1" dirty="0" smtClean="0"/>
              <a:t>t</a:t>
            </a:r>
            <a:r>
              <a:rPr lang="en-US" dirty="0" smtClean="0"/>
              <a:t> stack operations:  </a:t>
            </a:r>
            <a:r>
              <a:rPr lang="el-GR" sz="2800" dirty="0" smtClean="0"/>
              <a:t>Σ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=1..t </a:t>
            </a:r>
            <a:r>
              <a:rPr lang="en-US" dirty="0" smtClean="0"/>
              <a:t>2 = O(t)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4610420"/>
            <a:ext cx="4344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Saving for future pop operations!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048000" y="4839020"/>
            <a:ext cx="76200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parschwe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81200" y="1447800"/>
            <a:ext cx="1827167" cy="1370865"/>
          </a:xfrm>
          <a:prstGeom prst="rect">
            <a:avLst/>
          </a:prstGeom>
        </p:spPr>
      </p:pic>
      <p:pic>
        <p:nvPicPr>
          <p:cNvPr id="11" name="Picture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5067620"/>
            <a:ext cx="178544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Backtrack. </a:t>
            </a:r>
            <a:r>
              <a:rPr lang="en-US" i="1" dirty="0"/>
              <a:t>a </a:t>
            </a:r>
            <a:r>
              <a:rPr lang="en-US" dirty="0"/>
              <a:t>unassigned.</a:t>
            </a:r>
          </a:p>
          <a:p>
            <a:pPr marL="625056"/>
            <a:r>
              <a:rPr lang="en-US" b="1" dirty="0"/>
              <a:t>Pointers do not move back</a:t>
            </a:r>
            <a:endParaRPr lang="en-US" b="1" dirty="0">
              <a:ea typeface="ヒラギノ角ゴ ProN W6" charset="0"/>
              <a:cs typeface="ヒラギノ角ゴ ProN W6" charset="0"/>
            </a:endParaRP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If </a:t>
            </a:r>
            <a:r>
              <a:rPr lang="en-US" i="1" dirty="0"/>
              <a:t>b</a:t>
            </a:r>
            <a:r>
              <a:rPr lang="en-US" dirty="0"/>
              <a:t> is assigned true,</a:t>
            </a:r>
            <a:br>
              <a:rPr lang="en-US" dirty="0"/>
            </a:br>
            <a:r>
              <a:rPr lang="en-US" dirty="0"/>
              <a:t> pointer doesn’t move.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If other variables assigned, nothing happens!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If we cannot find something new to watch...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Assign other watch!</a:t>
            </a: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Leave triggers where they are!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0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Propagation Example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4643437"/>
            <a:ext cx="7742039" cy="1526977"/>
          </a:xfrm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Triggers in the right place to continue after backtracking.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1884164" y="2107406"/>
          <a:ext cx="5366744" cy="1312664"/>
        </p:xfrm>
        <a:graphic>
          <a:graphicData uri="http://schemas.openxmlformats.org/drawingml/2006/table">
            <a:tbl>
              <a:tblPr/>
              <a:tblGrid>
                <a:gridCol w="1341686"/>
                <a:gridCol w="1341686"/>
                <a:gridCol w="1341686"/>
                <a:gridCol w="1341686"/>
              </a:tblGrid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0/1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4" name="Line 34"/>
          <p:cNvSpPr>
            <a:spLocks noChangeShapeType="1"/>
          </p:cNvSpPr>
          <p:nvPr/>
        </p:nvSpPr>
        <p:spPr bwMode="auto">
          <a:xfrm flipH="1">
            <a:off x="5232797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3884414" y="3554016"/>
            <a:ext cx="0" cy="732234"/>
          </a:xfrm>
          <a:prstGeom prst="line">
            <a:avLst/>
          </a:prstGeom>
          <a:noFill/>
          <a:ln w="1143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6"/>
          <p:cNvSpPr>
            <a:spLocks/>
          </p:cNvSpPr>
          <p:nvPr/>
        </p:nvSpPr>
        <p:spPr bwMode="auto">
          <a:xfrm>
            <a:off x="178594" y="3665637"/>
            <a:ext cx="1812727" cy="5089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Triggers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Analysing SAT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Each invocation is O(n</a:t>
            </a:r>
            <a:r>
              <a:rPr lang="en-US" dirty="0" smtClean="0"/>
              <a:t>)</a:t>
            </a:r>
          </a:p>
          <a:p>
            <a:pPr marL="625056"/>
            <a:endParaRPr lang="en-US" dirty="0" smtClean="0"/>
          </a:p>
          <a:p>
            <a:pPr marL="625056"/>
            <a:r>
              <a:rPr lang="en-US" dirty="0" smtClean="0"/>
              <a:t>If triggers revert on backtrack, worst case is O(n) down a branch.</a:t>
            </a:r>
          </a:p>
          <a:p>
            <a:pPr marL="625056"/>
            <a:r>
              <a:rPr lang="en-US" dirty="0" smtClean="0"/>
              <a:t>If triggers do not revert on backtrack, worst case is O(n</a:t>
            </a:r>
            <a:r>
              <a:rPr lang="en-US" baseline="32000" dirty="0" smtClean="0"/>
              <a:t>2</a:t>
            </a:r>
            <a:r>
              <a:rPr lang="en-US" dirty="0" smtClean="0"/>
              <a:t>) down a branch.</a:t>
            </a:r>
          </a:p>
          <a:p>
            <a:pPr marL="945096" lvl="1"/>
            <a:r>
              <a:rPr lang="en-US" dirty="0" smtClean="0"/>
              <a:t>Because we have to keep searching along the array, we can’t assume as we have got to the end we can backtrack.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Average Case 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There is a chance of 1/n of a literal removal triggering the constraint</a:t>
            </a:r>
          </a:p>
          <a:p>
            <a:pPr marL="937584" lvl="1"/>
            <a:r>
              <a:rPr lang="en-US" dirty="0"/>
              <a:t>2 literals out of 2*n (2 per variable).</a:t>
            </a:r>
          </a:p>
          <a:p>
            <a:pPr marL="625056"/>
            <a:endParaRPr lang="en-US" dirty="0"/>
          </a:p>
          <a:p>
            <a:pPr marL="625056"/>
            <a:r>
              <a:rPr lang="en-US" dirty="0"/>
              <a:t>What happens when we need to find a new support</a:t>
            </a:r>
            <a:r>
              <a:rPr lang="en-US" dirty="0" smtClean="0"/>
              <a:t>?</a:t>
            </a:r>
          </a:p>
          <a:p>
            <a:pPr marL="625056"/>
            <a:r>
              <a:rPr lang="en-US" dirty="0" smtClean="0"/>
              <a:t>We cannot assume that we only need to search to the end of the array, from our current position.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/>
              <a:t>Probabilities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If probability of a </a:t>
            </a:r>
            <a:r>
              <a:rPr lang="en-US" dirty="0" smtClean="0"/>
              <a:t>event is p, what is the expected number of checks we must make?</a:t>
            </a:r>
            <a:endParaRPr lang="en-US" dirty="0"/>
          </a:p>
          <a:p>
            <a:pPr marL="937584" lvl="1"/>
            <a:endParaRPr lang="en-US" dirty="0" smtClean="0"/>
          </a:p>
          <a:p>
            <a:pPr marL="617544"/>
            <a:r>
              <a:rPr lang="en-US" dirty="0" smtClean="0"/>
              <a:t>First </a:t>
            </a:r>
            <a:r>
              <a:rPr lang="en-US" dirty="0"/>
              <a:t>check:		p</a:t>
            </a:r>
          </a:p>
          <a:p>
            <a:pPr marL="617544"/>
            <a:r>
              <a:rPr lang="en-US" dirty="0"/>
              <a:t>Second check:	</a:t>
            </a:r>
            <a:r>
              <a:rPr lang="en-US" dirty="0" smtClean="0"/>
              <a:t>(1-p)p</a:t>
            </a:r>
            <a:endParaRPr lang="en-US" dirty="0"/>
          </a:p>
          <a:p>
            <a:pPr marL="617544"/>
            <a:r>
              <a:rPr lang="en-US" dirty="0"/>
              <a:t>Third check:		</a:t>
            </a:r>
            <a:r>
              <a:rPr lang="en-US" dirty="0" smtClean="0"/>
              <a:t>(1-p)</a:t>
            </a:r>
            <a:r>
              <a:rPr lang="en-US" baseline="32000" dirty="0" smtClean="0"/>
              <a:t>2</a:t>
            </a:r>
            <a:r>
              <a:rPr lang="en-US" dirty="0" smtClean="0"/>
              <a:t>p</a:t>
            </a:r>
            <a:endParaRPr lang="en-US" dirty="0"/>
          </a:p>
          <a:p>
            <a:pPr marL="617544"/>
            <a:r>
              <a:rPr lang="en-US" dirty="0"/>
              <a:t>n</a:t>
            </a:r>
            <a:r>
              <a:rPr lang="en-US" baseline="32000" dirty="0"/>
              <a:t>th</a:t>
            </a:r>
            <a:r>
              <a:rPr lang="en-US" dirty="0"/>
              <a:t> check:		</a:t>
            </a:r>
            <a:r>
              <a:rPr lang="en-US" dirty="0" smtClean="0"/>
              <a:t>(</a:t>
            </a:r>
            <a:r>
              <a:rPr lang="en-US" dirty="0"/>
              <a:t>1-p)</a:t>
            </a:r>
            <a:r>
              <a:rPr lang="en-US" baseline="32000" dirty="0"/>
              <a:t>(</a:t>
            </a:r>
            <a:r>
              <a:rPr lang="en-US" baseline="32000" dirty="0" smtClean="0"/>
              <a:t>n-1)</a:t>
            </a:r>
            <a:r>
              <a:rPr lang="en-US" dirty="0" smtClean="0"/>
              <a:t>p</a:t>
            </a:r>
          </a:p>
          <a:p>
            <a:pPr marL="617544"/>
            <a:r>
              <a:rPr lang="en-US" dirty="0" smtClean="0"/>
              <a:t>Last (</a:t>
            </a:r>
            <a:r>
              <a:rPr lang="en-US" dirty="0" err="1" smtClean="0"/>
              <a:t>m</a:t>
            </a:r>
            <a:r>
              <a:rPr lang="en-US" baseline="32000" dirty="0" err="1" smtClean="0"/>
              <a:t>th</a:t>
            </a:r>
            <a:r>
              <a:rPr lang="en-US" dirty="0" smtClean="0"/>
              <a:t>) check:	(1-p)</a:t>
            </a:r>
            <a:r>
              <a:rPr lang="en-US" baseline="32000" dirty="0" smtClean="0"/>
              <a:t> m</a:t>
            </a:r>
          </a:p>
          <a:p>
            <a:pPr marL="617544">
              <a:buNone/>
            </a:pPr>
            <a:endParaRPr lang="en-US" baseline="3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average number of times we must perform an activity with probability </a:t>
            </a:r>
            <a:r>
              <a:rPr lang="en-US" i="1" dirty="0" smtClean="0"/>
              <a:t>p</a:t>
            </a:r>
            <a:r>
              <a:rPr lang="en-US" dirty="0" smtClean="0"/>
              <a:t>, until it succeeds?</a:t>
            </a:r>
          </a:p>
          <a:p>
            <a:endParaRPr lang="en-US" dirty="0" smtClean="0"/>
          </a:p>
          <a:p>
            <a:r>
              <a:rPr lang="en-US" dirty="0" smtClean="0"/>
              <a:t>Solve a complex infinite sum.</a:t>
            </a:r>
          </a:p>
          <a:p>
            <a:r>
              <a:rPr lang="en-US" dirty="0" smtClean="0"/>
              <a:t>Use a cute trick.</a:t>
            </a:r>
          </a:p>
          <a:p>
            <a:endParaRPr lang="en-US" dirty="0" smtClean="0"/>
          </a:p>
          <a:p>
            <a:r>
              <a:rPr lang="en-US" dirty="0" smtClean="0"/>
              <a:t>It’s 1/p.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distance for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the first variable where the appropriate domain value is still present (true or false).</a:t>
            </a:r>
          </a:p>
          <a:p>
            <a:r>
              <a:rPr lang="en-US" dirty="0" smtClean="0"/>
              <a:t>Probability is 1/2, or 2/3 if we forbid empty domains.</a:t>
            </a:r>
          </a:p>
          <a:p>
            <a:r>
              <a:rPr lang="en-US" dirty="0" smtClean="0"/>
              <a:t>Expected number of checks is 2, or 3/2.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64291" tIns="32146" rIns="64291" bIns="32146"/>
          <a:lstStyle/>
          <a:p>
            <a:r>
              <a:rPr lang="en-US" dirty="0" smtClean="0"/>
              <a:t>SAT Analysis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64291" tIns="32146" rIns="64291" bIns="32146"/>
          <a:lstStyle/>
          <a:p>
            <a:pPr marL="625056"/>
            <a:r>
              <a:rPr lang="en-US" dirty="0"/>
              <a:t>SAT - 2 steps</a:t>
            </a:r>
            <a:r>
              <a:rPr lang="en-US" dirty="0" smtClean="0"/>
              <a:t>.</a:t>
            </a:r>
          </a:p>
          <a:p>
            <a:pPr marL="625056"/>
            <a:r>
              <a:rPr lang="en-US" dirty="0" smtClean="0"/>
              <a:t>When a single literal is removed, on average we do:</a:t>
            </a:r>
          </a:p>
          <a:p>
            <a:pPr marL="625056"/>
            <a:r>
              <a:rPr lang="en-US" dirty="0" smtClean="0"/>
              <a:t>2/2n – watching 2 literals out of 2n.</a:t>
            </a:r>
          </a:p>
          <a:p>
            <a:pPr marL="625056"/>
            <a:r>
              <a:rPr lang="en-US" dirty="0" smtClean="0"/>
              <a:t>*2 – expected amount of work</a:t>
            </a:r>
          </a:p>
          <a:p>
            <a:pPr marL="625056"/>
            <a:endParaRPr lang="en-US" dirty="0" smtClean="0"/>
          </a:p>
          <a:p>
            <a:pPr marL="625056"/>
            <a:r>
              <a:rPr lang="en-US" dirty="0" smtClean="0"/>
              <a:t>=2/n average checks per removed literal.</a:t>
            </a:r>
          </a:p>
          <a:p>
            <a:pPr marL="625056"/>
            <a:r>
              <a:rPr lang="en-US" dirty="0" smtClean="0"/>
              <a:t>=O(1/n) expected work per removed literal!</a:t>
            </a:r>
          </a:p>
          <a:p>
            <a:pPr marL="625056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‘Average’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search states are not evenly distributed.</a:t>
            </a:r>
          </a:p>
          <a:p>
            <a:r>
              <a:rPr lang="en-US" dirty="0" smtClean="0"/>
              <a:t>Some things we cannot help – the number of literals in each variable.</a:t>
            </a:r>
          </a:p>
          <a:p>
            <a:r>
              <a:rPr lang="en-US" dirty="0" smtClean="0"/>
              <a:t>Can remove any patterns in the distribution of variables by randomizing the order they are searched in.</a:t>
            </a:r>
          </a:p>
          <a:p>
            <a:pPr lvl="1"/>
            <a:r>
              <a:rPr lang="en-US" dirty="0" smtClean="0"/>
              <a:t>Can randomize each search, or once at first.</a:t>
            </a:r>
          </a:p>
          <a:p>
            <a:r>
              <a:rPr lang="en-US" dirty="0" smtClean="0"/>
              <a:t>Common problem – order of variables follow order of search, leads to degenerate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other constraints which follow this pattern of ‘scan along until something is found’.</a:t>
            </a:r>
          </a:p>
          <a:p>
            <a:r>
              <a:rPr lang="en-US" dirty="0" smtClean="0"/>
              <a:t>Most Watched Literal constraints.</a:t>
            </a:r>
          </a:p>
          <a:p>
            <a:r>
              <a:rPr lang="en-US" dirty="0" smtClean="0"/>
              <a:t>The conditions to check can be harder, but the analysis follows a similar pattern.</a:t>
            </a:r>
          </a:p>
          <a:p>
            <a:pPr lvl="1"/>
            <a:r>
              <a:rPr lang="en-US" dirty="0" smtClean="0"/>
              <a:t>Element scans two lists of literals to find the first index where both are present.</a:t>
            </a:r>
          </a:p>
          <a:p>
            <a:pPr lvl="1"/>
            <a:r>
              <a:rPr lang="en-US" dirty="0" smtClean="0"/>
              <a:t>Requires average case 4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Filtering </a:t>
            </a:r>
            <a:r>
              <a:rPr lang="en-US" dirty="0" err="1" smtClean="0">
                <a:solidFill>
                  <a:schemeClr val="accent1"/>
                </a:solidFill>
              </a:rPr>
              <a:t>AllDifferent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global constraint.</a:t>
            </a:r>
          </a:p>
          <a:p>
            <a:r>
              <a:rPr lang="en-US" dirty="0" smtClean="0"/>
              <a:t>One of the most studied problems in CP.</a:t>
            </a:r>
          </a:p>
          <a:p>
            <a:r>
              <a:rPr lang="en-US" dirty="0" smtClean="0"/>
              <a:t>Many implementations with different propagation / complexity tradeoffs.</a:t>
            </a:r>
          </a:p>
          <a:p>
            <a:endParaRPr lang="en-US" dirty="0" smtClean="0"/>
          </a:p>
          <a:p>
            <a:r>
              <a:rPr lang="en-US" dirty="0" smtClean="0"/>
              <a:t>We shall consider here the expected-case analysis of </a:t>
            </a:r>
            <a:r>
              <a:rPr lang="en-US" dirty="0" err="1" smtClean="0"/>
              <a:t>Irit</a:t>
            </a:r>
            <a:r>
              <a:rPr lang="en-US" dirty="0" smtClean="0"/>
              <a:t> </a:t>
            </a:r>
            <a:r>
              <a:rPr lang="en-US" dirty="0" err="1" smtClean="0"/>
              <a:t>Katriel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AllDiff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Alldiff</a:t>
            </a:r>
            <a:r>
              <a:rPr lang="en-US" dirty="0" smtClean="0"/>
              <a:t> is an example  of a flow propagator.</a:t>
            </a:r>
          </a:p>
          <a:p>
            <a:endParaRPr lang="en-US" dirty="0" smtClean="0"/>
          </a:p>
          <a:p>
            <a:r>
              <a:rPr lang="en-US" dirty="0" smtClean="0"/>
              <a:t>Build a network of nodes and edges, representing a series of tubes, where valid flows represent solutions to the constraint.</a:t>
            </a:r>
          </a:p>
          <a:p>
            <a:endParaRPr lang="en-US" dirty="0" smtClean="0"/>
          </a:p>
          <a:p>
            <a:r>
              <a:rPr lang="en-US" dirty="0" smtClean="0"/>
              <a:t>Map each variable and value to a node, connect </a:t>
            </a:r>
            <a:r>
              <a:rPr lang="en-US" dirty="0" err="1" smtClean="0"/>
              <a:t>varible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to value </a:t>
            </a:r>
            <a:r>
              <a:rPr lang="en-US" b="1" i="1" dirty="0" smtClean="0"/>
              <a:t>v</a:t>
            </a:r>
            <a:r>
              <a:rPr lang="en-US" dirty="0" smtClean="0"/>
              <a:t> if </a:t>
            </a:r>
            <a:r>
              <a:rPr lang="en-US" b="1" i="1" dirty="0" smtClean="0"/>
              <a:t>v</a:t>
            </a:r>
            <a:r>
              <a:rPr lang="en-US" dirty="0" smtClean="0"/>
              <a:t> is in domain of </a:t>
            </a:r>
            <a:r>
              <a:rPr lang="en-US" b="1" i="1" dirty="0" smtClean="0"/>
              <a:t>x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 tIns="41473" bIns="41473"/>
          <a:lstStyle/>
          <a:p>
            <a:fld id="{DC2FE264-91C3-496C-96F3-2CCA689172D5}" type="slidenum">
              <a:rPr lang="en-GB"/>
              <a:pPr/>
              <a:t>88</a:t>
            </a:fld>
            <a:endParaRPr lang="en-GB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/>
              <a:t>Régin's</a:t>
            </a:r>
            <a:r>
              <a:rPr lang="en-GB" dirty="0"/>
              <a:t> Algorithm</a:t>
            </a:r>
          </a:p>
        </p:txBody>
      </p:sp>
      <p:cxnSp>
        <p:nvCxnSpPr>
          <p:cNvPr id="47114" name="AutoShape 10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53569"/>
            <a:ext cx="1643040" cy="1744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5" name="AutoShape 1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895680" y="2719006"/>
            <a:ext cx="732960" cy="179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6" name="AutoShape 1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1609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7" name="AutoShape 1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2761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8" name="AutoShape 1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1" y="2753569"/>
            <a:ext cx="16041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9" name="AutoShape 15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699840" cy="175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18273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3" name="AutoShape 1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28483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4" name="AutoShape 2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1" y="2753569"/>
            <a:ext cx="16977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5" name="AutoShape 2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0" y="2753569"/>
            <a:ext cx="6768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8" name="AutoShape 2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895680" y="1578406"/>
            <a:ext cx="1690560" cy="8324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9" name="AutoShape 2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086560" y="1578406"/>
            <a:ext cx="499680" cy="866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0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652320" cy="866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1" name="AutoShape 27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1802880" cy="866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2" name="AutoShape 2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43520" y="4769781"/>
            <a:ext cx="2903040" cy="14891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3" name="AutoShape 2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1627200" y="4787063"/>
            <a:ext cx="171792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4" name="AutoShape 3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783521" y="4787063"/>
            <a:ext cx="56160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5" name="AutoShape 31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4182"/>
            <a:ext cx="590400" cy="1474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6" name="AutoShape 3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7063"/>
            <a:ext cx="171936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7" name="AutoShape 3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1" y="4787063"/>
            <a:ext cx="274032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8" name="AutoShape 3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19006"/>
            <a:ext cx="450720" cy="177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9" name="AutoShape 3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1" y="2753569"/>
            <a:ext cx="4593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0" name="AutoShape 36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0" y="2753569"/>
            <a:ext cx="4536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1" name="AutoShape 37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936960" y="2753569"/>
            <a:ext cx="452160" cy="175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1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6367680" y="1604329"/>
            <a:ext cx="2449440" cy="5288235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Find maximum flow from s to 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All edges carry 0 or 1 units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Think of water flowing through pipes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8400" y="1219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2406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05000" y="2406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8000" y="24061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1000" y="24061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0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62484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 tIns="41473" bIns="41473"/>
          <a:lstStyle/>
          <a:p>
            <a:fld id="{DC2FE264-91C3-496C-96F3-2CCA689172D5}" type="slidenum">
              <a:rPr lang="en-GB"/>
              <a:pPr/>
              <a:t>89</a:t>
            </a:fld>
            <a:endParaRPr lang="en-GB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Algorithm: Part 1</a:t>
            </a:r>
            <a:endParaRPr lang="en-GB" dirty="0"/>
          </a:p>
        </p:txBody>
      </p:sp>
      <p:cxnSp>
        <p:nvCxnSpPr>
          <p:cNvPr id="47114" name="AutoShape 10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53569"/>
            <a:ext cx="1643040" cy="1744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5" name="AutoShape 1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895680" y="2719006"/>
            <a:ext cx="732960" cy="179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6" name="AutoShape 1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1609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7" name="AutoShape 1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2761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8" name="AutoShape 1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1" y="2753569"/>
            <a:ext cx="1604160" cy="176274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9" name="AutoShape 15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699840" cy="175842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18273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3" name="AutoShape 1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28483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4" name="AutoShape 2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1" y="2753569"/>
            <a:ext cx="16977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5" name="AutoShape 2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0" y="2753569"/>
            <a:ext cx="6768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8" name="AutoShape 2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895680" y="1578406"/>
            <a:ext cx="1690560" cy="832407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9" name="AutoShape 2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086560" y="1578406"/>
            <a:ext cx="49968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0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65232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1" name="AutoShape 27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180288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2" name="AutoShape 2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43520" y="4769781"/>
            <a:ext cx="2903040" cy="1489116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3" name="AutoShape 2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1627200" y="4787063"/>
            <a:ext cx="1717920" cy="147183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4" name="AutoShape 3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783521" y="4787063"/>
            <a:ext cx="561600" cy="147183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5" name="AutoShape 31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4182"/>
            <a:ext cx="590400" cy="147471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6" name="AutoShape 3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7063"/>
            <a:ext cx="171936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7" name="AutoShape 3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1" y="4787063"/>
            <a:ext cx="274032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8" name="AutoShape 3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19006"/>
            <a:ext cx="450720" cy="1778587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9" name="AutoShape 3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1" y="2753569"/>
            <a:ext cx="459360" cy="176274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0" name="AutoShape 36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0" y="2753569"/>
            <a:ext cx="4536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1" name="AutoShape 37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936960" y="2753569"/>
            <a:ext cx="452160" cy="175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1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6367680" y="1604329"/>
            <a:ext cx="2776320" cy="5288235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Find a single satisfying assignment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err="1" smtClean="0"/>
              <a:t>Hopcroft</a:t>
            </a:r>
            <a:r>
              <a:rPr lang="en-GB" dirty="0" smtClean="0"/>
              <a:t> &amp; Karp’s algorithm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O(e.</a:t>
            </a:r>
            <a:r>
              <a:rPr lang="en-US" dirty="0" smtClean="0">
                <a:latin typeface="LucidaGrande"/>
              </a:rPr>
              <a:t>√</a:t>
            </a:r>
            <a:r>
              <a:rPr lang="en-GB" dirty="0" smtClean="0"/>
              <a:t>n)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438400" y="1219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2406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05000" y="2406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8000" y="24061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1000" y="24061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0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62484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/>
              <a:t>Knapsacks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52400" y="2133600"/>
            <a:ext cx="2286000" cy="281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 tIns="41473" bIns="41473"/>
          <a:lstStyle/>
          <a:p>
            <a:fld id="{DC2FE264-91C3-496C-96F3-2CCA689172D5}" type="slidenum">
              <a:rPr lang="en-GB"/>
              <a:pPr/>
              <a:t>90</a:t>
            </a:fld>
            <a:endParaRPr lang="en-GB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Algorithm: Part 2</a:t>
            </a:r>
            <a:endParaRPr lang="en-GB" dirty="0"/>
          </a:p>
        </p:txBody>
      </p:sp>
      <p:cxnSp>
        <p:nvCxnSpPr>
          <p:cNvPr id="47114" name="AutoShape 10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53569"/>
            <a:ext cx="1643040" cy="1744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5" name="AutoShape 1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895680" y="2719006"/>
            <a:ext cx="732960" cy="179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6" name="AutoShape 1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1609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7" name="AutoShape 1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0" y="2753569"/>
            <a:ext cx="27619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8" name="AutoShape 1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1" y="2753569"/>
            <a:ext cx="1604160" cy="176274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9" name="AutoShape 15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699840" cy="175842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18273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3" name="AutoShape 1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3238561" y="2753569"/>
            <a:ext cx="284832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4" name="AutoShape 2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1" y="2753569"/>
            <a:ext cx="169776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5" name="AutoShape 2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389120" y="2753569"/>
            <a:ext cx="6768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8" name="AutoShape 2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895680" y="1578406"/>
            <a:ext cx="1690560" cy="832407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9" name="AutoShape 2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086560" y="1578406"/>
            <a:ext cx="49968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0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65232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1" name="AutoShape 27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586240" y="1578406"/>
            <a:ext cx="1802880" cy="866971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2" name="AutoShape 2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443520" y="4769781"/>
            <a:ext cx="2903040" cy="1489116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3" name="AutoShape 2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1627200" y="4787063"/>
            <a:ext cx="1717920" cy="147183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4" name="AutoShape 30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783521" y="4787063"/>
            <a:ext cx="561600" cy="147183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5" name="AutoShape 31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4182"/>
            <a:ext cx="590400" cy="147471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6" name="AutoShape 32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0" y="4787063"/>
            <a:ext cx="171936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7" name="AutoShape 33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346561" y="4787063"/>
            <a:ext cx="2740320" cy="1471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8" name="AutoShape 34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43520" y="2719006"/>
            <a:ext cx="450720" cy="1778587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39" name="AutoShape 3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1627201" y="2753569"/>
            <a:ext cx="459360" cy="1762745"/>
          </a:xfrm>
          <a:prstGeom prst="straightConnector1">
            <a:avLst/>
          </a:pr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0" name="AutoShape 36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2783520" y="2753569"/>
            <a:ext cx="453600" cy="1762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41" name="AutoShape 37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3936960" y="2753569"/>
            <a:ext cx="452160" cy="175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1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6367680" y="1604329"/>
            <a:ext cx="2776320" cy="5288235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Propagate by finding the strongly connected components (SCCs)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Berge’s algorithm: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O(e + n)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438400" y="1219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2406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05000" y="2406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8000" y="24061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1000" y="24061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0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446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62484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Hardest part of algorithm is finding a satisfying flow: </a:t>
            </a:r>
            <a:r>
              <a:rPr lang="en-GB" dirty="0" smtClean="0"/>
              <a:t>O(e.</a:t>
            </a:r>
            <a:r>
              <a:rPr lang="en-US" dirty="0" smtClean="0">
                <a:latin typeface="LucidaGrande"/>
              </a:rPr>
              <a:t>√</a:t>
            </a:r>
            <a:r>
              <a:rPr lang="en-GB" dirty="0" smtClean="0"/>
              <a:t>n)</a:t>
            </a:r>
          </a:p>
          <a:p>
            <a:r>
              <a:rPr lang="en-US" dirty="0" smtClean="0"/>
              <a:t>If only one edge is lost in a satisfying flow, we can fix it in O(e + n).</a:t>
            </a:r>
          </a:p>
          <a:p>
            <a:endParaRPr lang="en-US" dirty="0" smtClean="0"/>
          </a:p>
          <a:p>
            <a:r>
              <a:rPr lang="en-US" dirty="0" smtClean="0"/>
              <a:t>Switch between algorithms  depending on how many edges have been lost.</a:t>
            </a:r>
          </a:p>
          <a:p>
            <a:endParaRPr lang="en-US" dirty="0" smtClean="0"/>
          </a:p>
          <a:p>
            <a:r>
              <a:rPr lang="en-US" dirty="0" smtClean="0"/>
              <a:t>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flow graph, we can find a set of </a:t>
            </a:r>
            <a:r>
              <a:rPr lang="en-US" b="1" dirty="0" smtClean="0"/>
              <a:t>important 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 important edge is removed, no propagation can occur.</a:t>
            </a:r>
          </a:p>
          <a:p>
            <a:r>
              <a:rPr lang="en-US" dirty="0" smtClean="0"/>
              <a:t>There are many sets of important edges.</a:t>
            </a:r>
          </a:p>
          <a:p>
            <a:r>
              <a:rPr lang="en-US" dirty="0" smtClean="0"/>
              <a:t>Always exists a set of size at most 3n.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only 3n edges out of e are important.</a:t>
            </a:r>
          </a:p>
          <a:p>
            <a:r>
              <a:rPr lang="en-US" dirty="0" smtClean="0"/>
              <a:t>Expect to lose an important edge every e/3n deletions.</a:t>
            </a:r>
          </a:p>
          <a:p>
            <a:r>
              <a:rPr lang="en-US" dirty="0" smtClean="0"/>
              <a:t>If we only propagate every e/3n deletions, the expected amount of propagation is the same!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vs. Recalculating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Incremental: O(</a:t>
            </a:r>
            <a:r>
              <a:rPr lang="en-US" dirty="0" err="1" smtClean="0"/>
              <a:t>e+n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Recalculate: </a:t>
            </a:r>
            <a:r>
              <a:rPr lang="en-GB" dirty="0" smtClean="0"/>
              <a:t>O(e.</a:t>
            </a:r>
            <a:r>
              <a:rPr lang="en-US" dirty="0" smtClean="0">
                <a:latin typeface="LucidaGrande"/>
              </a:rPr>
              <a:t>√</a:t>
            </a:r>
            <a:r>
              <a:rPr lang="en-GB" dirty="0" smtClean="0"/>
              <a:t>n)</a:t>
            </a:r>
          </a:p>
          <a:p>
            <a:endParaRPr lang="en-GB" dirty="0" smtClean="0"/>
          </a:p>
          <a:p>
            <a:r>
              <a:rPr lang="en-GB" dirty="0" smtClean="0"/>
              <a:t>What is the cost after O(e/n) edges have been deleted?</a:t>
            </a:r>
          </a:p>
          <a:p>
            <a:r>
              <a:rPr lang="en-GB" dirty="0" smtClean="0"/>
              <a:t>Incremental: O(</a:t>
            </a:r>
            <a:r>
              <a:rPr lang="en-GB" dirty="0" err="1" smtClean="0"/>
              <a:t>e+n</a:t>
            </a:r>
            <a:r>
              <a:rPr lang="en-GB" dirty="0" smtClean="0"/>
              <a:t>).O(e/n) = O(e</a:t>
            </a:r>
            <a:r>
              <a:rPr lang="en-GB" baseline="30000" dirty="0" smtClean="0"/>
              <a:t>2</a:t>
            </a:r>
            <a:r>
              <a:rPr lang="en-GB" dirty="0" smtClean="0"/>
              <a:t>/n)</a:t>
            </a:r>
          </a:p>
          <a:p>
            <a:r>
              <a:rPr lang="en-GB" dirty="0" err="1" smtClean="0"/>
              <a:t>Recalcuate</a:t>
            </a:r>
            <a:r>
              <a:rPr lang="en-GB" dirty="0" smtClean="0"/>
              <a:t>: O(e.</a:t>
            </a:r>
            <a:r>
              <a:rPr lang="en-US" dirty="0" smtClean="0">
                <a:latin typeface="LucidaGrande"/>
              </a:rPr>
              <a:t>√</a:t>
            </a:r>
            <a:r>
              <a:rPr lang="en-GB" dirty="0" smtClean="0"/>
              <a:t>n)</a:t>
            </a:r>
          </a:p>
          <a:p>
            <a:endParaRPr lang="en-GB" dirty="0" smtClean="0"/>
          </a:p>
          <a:p>
            <a:r>
              <a:rPr lang="en-GB" dirty="0" smtClean="0"/>
              <a:t>If e = O(n</a:t>
            </a:r>
            <a:r>
              <a:rPr lang="en-US" dirty="0" smtClean="0">
                <a:latin typeface="LucidaGrande"/>
              </a:rPr>
              <a:t>√</a:t>
            </a:r>
            <a:r>
              <a:rPr lang="en-GB" dirty="0" smtClean="0"/>
              <a:t>n</a:t>
            </a:r>
            <a:r>
              <a:rPr lang="en-US" dirty="0" smtClean="0">
                <a:latin typeface="LucidaGrande"/>
              </a:rPr>
              <a:t>), </a:t>
            </a:r>
            <a:r>
              <a:rPr lang="en-GB" dirty="0" smtClean="0"/>
              <a:t>it is cheaper to recalculate.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limitations of expected filtering.</a:t>
            </a:r>
          </a:p>
          <a:p>
            <a:pPr lvl="1"/>
            <a:r>
              <a:rPr lang="en-US" dirty="0" smtClean="0"/>
              <a:t>Possible to construct problems where </a:t>
            </a:r>
            <a:r>
              <a:rPr lang="en-US" dirty="0" err="1" smtClean="0"/>
              <a:t>nieve</a:t>
            </a:r>
            <a:r>
              <a:rPr lang="en-US" dirty="0" smtClean="0"/>
              <a:t> expected filtering leads to an exponentially larger search space.</a:t>
            </a:r>
          </a:p>
          <a:p>
            <a:r>
              <a:rPr lang="en-US" dirty="0" smtClean="0"/>
              <a:t>Could ensure propagator is run at the end of each node.</a:t>
            </a:r>
          </a:p>
          <a:p>
            <a:pPr lvl="1"/>
            <a:r>
              <a:rPr lang="en-US" dirty="0" smtClean="0"/>
              <a:t>Then difficult to know if on that node it will be worth up-front doing incremental or complete.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use of Important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(Nightingale et. al): Instead of using a probabilistic argument, we can explicitly store a set of important edges, and only invoke the propagator in this case.</a:t>
            </a:r>
          </a:p>
          <a:p>
            <a:endParaRPr lang="en-US" dirty="0" smtClean="0"/>
          </a:p>
          <a:p>
            <a:r>
              <a:rPr lang="en-US" dirty="0" smtClean="0"/>
              <a:t>Argument follows identically, except now the algorithm behaves identically to the standard algorithm.</a:t>
            </a:r>
          </a:p>
          <a:p>
            <a:endParaRPr lang="en-US" dirty="0" smtClean="0"/>
          </a:p>
          <a:p>
            <a:r>
              <a:rPr lang="en-US" dirty="0" smtClean="0"/>
              <a:t>Useful in practice for large domains.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Amortized Analysis</a:t>
            </a:r>
          </a:p>
          <a:p>
            <a:pPr lvl="1"/>
            <a:r>
              <a:rPr lang="en-US" dirty="0" smtClean="0"/>
              <a:t>Consider a sequence of operations rather than only one! Accounting method: Save for later!</a:t>
            </a:r>
          </a:p>
          <a:p>
            <a:pPr lvl="1"/>
            <a:r>
              <a:rPr lang="en-US" dirty="0" smtClean="0"/>
              <a:t>Gold Standard: Amortization over a number of search nodes</a:t>
            </a:r>
          </a:p>
          <a:p>
            <a:pPr lvl="1"/>
            <a:r>
              <a:rPr lang="en-US" dirty="0" smtClean="0"/>
              <a:t>Silver Standard: Amortization over one branch of the search tree</a:t>
            </a:r>
          </a:p>
          <a:p>
            <a:r>
              <a:rPr lang="en-US" dirty="0" smtClean="0"/>
              <a:t>Expected Case Analysis</a:t>
            </a:r>
          </a:p>
          <a:p>
            <a:pPr lvl="1"/>
            <a:r>
              <a:rPr lang="en-US" dirty="0" smtClean="0"/>
              <a:t>Use pre-conditions to avoid unnecessary work!</a:t>
            </a:r>
          </a:p>
          <a:p>
            <a:pPr lvl="1"/>
            <a:r>
              <a:rPr lang="en-US" dirty="0" smtClean="0"/>
              <a:t>Fix a filtering instance distribution </a:t>
            </a:r>
          </a:p>
          <a:p>
            <a:pPr lvl="1"/>
            <a:r>
              <a:rPr lang="en-US" dirty="0" smtClean="0"/>
              <a:t>Silver Standard:</a:t>
            </a:r>
          </a:p>
          <a:p>
            <a:pPr lvl="2"/>
            <a:r>
              <a:rPr lang="en-US" dirty="0" smtClean="0"/>
              <a:t>Expectation applied to every search node independently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</a:p>
          <a:p>
            <a:pPr lvl="1"/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Amortized Filtering for Knapsack</a:t>
            </a:r>
          </a:p>
          <a:p>
            <a:pPr lvl="1"/>
            <a:r>
              <a:rPr lang="en-US" dirty="0" smtClean="0"/>
              <a:t>Amortized Filtering for Context-Free Grammars</a:t>
            </a:r>
          </a:p>
          <a:p>
            <a:pPr lvl="1"/>
            <a:r>
              <a:rPr lang="en-US" dirty="0" smtClean="0"/>
              <a:t>Amortized Filtering for </a:t>
            </a:r>
            <a:r>
              <a:rPr lang="en-US" dirty="0" err="1" smtClean="0"/>
              <a:t>Lex</a:t>
            </a:r>
            <a:r>
              <a:rPr lang="en-US" dirty="0" smtClean="0"/>
              <a:t>-Ordering</a:t>
            </a:r>
          </a:p>
          <a:p>
            <a:r>
              <a:rPr lang="en-US" dirty="0" smtClean="0"/>
              <a:t>Expected-Case Analysis</a:t>
            </a:r>
          </a:p>
          <a:p>
            <a:pPr lvl="1"/>
            <a:r>
              <a:rPr lang="en-US" dirty="0" smtClean="0"/>
              <a:t>Watched Literals in SAT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Knapsacks in </a:t>
            </a:r>
            <a:r>
              <a:rPr lang="en-US" dirty="0" err="1" smtClean="0">
                <a:solidFill>
                  <a:schemeClr val="accent1"/>
                </a:solidFill>
              </a:rPr>
              <a:t>Sublinear</a:t>
            </a:r>
            <a:r>
              <a:rPr lang="en-US" dirty="0" smtClean="0">
                <a:solidFill>
                  <a:schemeClr val="accent1"/>
                </a:solidFill>
              </a:rPr>
              <a:t>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Knapsacks (Again)</a:t>
            </a:r>
            <a:endParaRPr lang="de-DE" dirty="0"/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1377950" y="3727450"/>
            <a:ext cx="2744788" cy="696913"/>
          </a:xfrm>
          <a:prstGeom prst="flowChartAlternateProcess">
            <a:avLst/>
          </a:prstGeom>
          <a:solidFill>
            <a:schemeClr val="accent1">
              <a:alpha val="75000"/>
            </a:schemeClr>
          </a:solidFill>
          <a:ln w="38100" cap="rnd" cmpd="dbl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379538" y="4675188"/>
            <a:ext cx="275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043113" y="4722813"/>
            <a:ext cx="15668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Capacity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122738" y="3730625"/>
            <a:ext cx="0" cy="6969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1422400" y="5932488"/>
            <a:ext cx="621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90888" y="5424488"/>
            <a:ext cx="17033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Efficiency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067425" y="4676775"/>
            <a:ext cx="155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194425" y="4716463"/>
            <a:ext cx="12890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Weight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85888" y="3722688"/>
            <a:ext cx="6254750" cy="719137"/>
            <a:chOff x="873" y="2345"/>
            <a:chExt cx="3940" cy="453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2935" y="2345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873" y="2345"/>
              <a:ext cx="3940" cy="453"/>
              <a:chOff x="873" y="2345"/>
              <a:chExt cx="3940" cy="453"/>
            </a:xfrm>
          </p:grpSpPr>
          <p:sp>
            <p:nvSpPr>
              <p:cNvPr id="21518" name="AutoShape 14"/>
              <p:cNvSpPr>
                <a:spLocks noChangeArrowheads="1"/>
              </p:cNvSpPr>
              <p:nvPr/>
            </p:nvSpPr>
            <p:spPr bwMode="auto">
              <a:xfrm>
                <a:off x="873" y="2353"/>
                <a:ext cx="3940" cy="440"/>
              </a:xfrm>
              <a:prstGeom prst="flowChartAlternateProcess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H="1" flipV="1">
                <a:off x="1396" y="2345"/>
                <a:ext cx="9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V="1">
                <a:off x="1634" y="2345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V="1">
                <a:off x="2100" y="2354"/>
                <a:ext cx="0" cy="4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 flipV="1">
                <a:off x="3579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3822" y="2350"/>
                <a:ext cx="0" cy="4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330575" y="3482975"/>
            <a:ext cx="1349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76563" y="2932113"/>
            <a:ext cx="20605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de-DE" sz="2800">
                <a:latin typeface="Arial" charset="0"/>
              </a:rPr>
              <a:t>Critical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9534</TotalTime>
  <Words>4399</Words>
  <Application>Microsoft Office PowerPoint</Application>
  <PresentationFormat>On-screen Show (4:3)</PresentationFormat>
  <Paragraphs>1048</Paragraphs>
  <Slides>117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Apex</vt:lpstr>
      <vt:lpstr>Tutorial  Amortized and Expected Case Analysis</vt:lpstr>
      <vt:lpstr>Outline</vt:lpstr>
      <vt:lpstr>Classical Analysis of  Filtering Algorithms</vt:lpstr>
      <vt:lpstr>AllDifferent</vt:lpstr>
      <vt:lpstr>AllDifferent</vt:lpstr>
      <vt:lpstr>AllDifferent</vt:lpstr>
      <vt:lpstr>Amortized Analysis</vt:lpstr>
      <vt:lpstr>Conclusions</vt:lpstr>
      <vt:lpstr>Outline</vt:lpstr>
      <vt:lpstr>Knapsack Constraints</vt:lpstr>
      <vt:lpstr>Knapsack Constraints</vt:lpstr>
      <vt:lpstr>Relaxed Consistency for Knapsacks</vt:lpstr>
      <vt:lpstr> The Linear Relaxation Bound</vt:lpstr>
      <vt:lpstr>Relaxed Consistency</vt:lpstr>
      <vt:lpstr>Relaxed Consistency</vt:lpstr>
      <vt:lpstr>Relaxed Consistency</vt:lpstr>
      <vt:lpstr>Linear Time Filtering</vt:lpstr>
      <vt:lpstr>Conclusions</vt:lpstr>
      <vt:lpstr>Outline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From Parsing to Pruning</vt:lpstr>
      <vt:lpstr>From Pruning to Filtering</vt:lpstr>
      <vt:lpstr>From Pruning to Filtering</vt:lpstr>
      <vt:lpstr>CFG Constraint Filtering</vt:lpstr>
      <vt:lpstr>Incremental Constraint Filtering</vt:lpstr>
      <vt:lpstr>Incremental Constraint Filtering</vt:lpstr>
      <vt:lpstr>Incremental Constraint Filtering</vt:lpstr>
      <vt:lpstr>CFG Constraint Filtering</vt:lpstr>
      <vt:lpstr>Backtracking</vt:lpstr>
      <vt:lpstr>Experimental Results</vt:lpstr>
      <vt:lpstr>Experimental Results</vt:lpstr>
      <vt:lpstr>Experimental Results</vt:lpstr>
      <vt:lpstr>Amortization</vt:lpstr>
      <vt:lpstr>Conclusions</vt:lpstr>
      <vt:lpstr>Outline</vt:lpstr>
      <vt:lpstr>Lex Ordering</vt:lpstr>
      <vt:lpstr>Lex Ordering</vt:lpstr>
      <vt:lpstr>A Tale of Two Pointers</vt:lpstr>
      <vt:lpstr>A Tale of Two Pointers</vt:lpstr>
      <vt:lpstr>A Tale of Two Pointers</vt:lpstr>
      <vt:lpstr>A Tale of Two Pointers</vt:lpstr>
      <vt:lpstr>Pointer Initialisation</vt:lpstr>
      <vt:lpstr>Pointer Initialisation</vt:lpstr>
      <vt:lpstr>Lex pruning</vt:lpstr>
      <vt:lpstr>Updating β</vt:lpstr>
      <vt:lpstr>Lex Complexity</vt:lpstr>
      <vt:lpstr>Amortised Complexity</vt:lpstr>
      <vt:lpstr>Outline</vt:lpstr>
      <vt:lpstr>Expected-Case Analysis</vt:lpstr>
      <vt:lpstr>What is Expected?</vt:lpstr>
      <vt:lpstr>What is a Search Space?</vt:lpstr>
      <vt:lpstr>Maximum Cliques</vt:lpstr>
      <vt:lpstr>Maximum Cliques</vt:lpstr>
      <vt:lpstr>Conclusions</vt:lpstr>
      <vt:lpstr>Outline</vt:lpstr>
      <vt:lpstr>2 Watched Literal SAT</vt:lpstr>
      <vt:lpstr>Simple Propagator</vt:lpstr>
      <vt:lpstr>Watched Literals</vt:lpstr>
      <vt:lpstr>Propagation Example</vt:lpstr>
      <vt:lpstr>Propagation Example</vt:lpstr>
      <vt:lpstr>Propagation Example</vt:lpstr>
      <vt:lpstr>Propagation Example</vt:lpstr>
      <vt:lpstr>Propagation Example</vt:lpstr>
      <vt:lpstr>Propagation Example</vt:lpstr>
      <vt:lpstr>Propagation Example</vt:lpstr>
      <vt:lpstr>Propagation Example</vt:lpstr>
      <vt:lpstr>Propagation Example</vt:lpstr>
      <vt:lpstr>Propagation Example</vt:lpstr>
      <vt:lpstr>Analysing SAT</vt:lpstr>
      <vt:lpstr>Average Case Analysis</vt:lpstr>
      <vt:lpstr>Probabilities</vt:lpstr>
      <vt:lpstr>Maths!</vt:lpstr>
      <vt:lpstr>Average distance for SAT</vt:lpstr>
      <vt:lpstr>SAT Analysis</vt:lpstr>
      <vt:lpstr>Achieving ‘Average’</vt:lpstr>
      <vt:lpstr>Other Constraints</vt:lpstr>
      <vt:lpstr>Outline</vt:lpstr>
      <vt:lpstr>All Different</vt:lpstr>
      <vt:lpstr>Implementing AllDiff</vt:lpstr>
      <vt:lpstr>Régin's Algorithm</vt:lpstr>
      <vt:lpstr>Algorithm: Part 1</vt:lpstr>
      <vt:lpstr>Algorithm: Part 2</vt:lpstr>
      <vt:lpstr>Incremental Propagation</vt:lpstr>
      <vt:lpstr>Important Edges</vt:lpstr>
      <vt:lpstr>Expected Filtering</vt:lpstr>
      <vt:lpstr>Incremental vs. Recalculating</vt:lpstr>
      <vt:lpstr>Limitations</vt:lpstr>
      <vt:lpstr>Alternative use of Important Edges</vt:lpstr>
      <vt:lpstr>Conclusions</vt:lpstr>
      <vt:lpstr>Outline</vt:lpstr>
      <vt:lpstr>Knapsacks (Again)</vt:lpstr>
      <vt:lpstr>Filtering in Expected  Sublinear Time</vt:lpstr>
      <vt:lpstr>Filtering in Expected  Sublinear Time</vt:lpstr>
      <vt:lpstr>Finger Trees</vt:lpstr>
      <vt:lpstr>Finger Trees</vt:lpstr>
      <vt:lpstr>Finger Trees</vt:lpstr>
      <vt:lpstr>Finger Trees</vt:lpstr>
      <vt:lpstr>Finger Trees</vt:lpstr>
      <vt:lpstr>Finger Trees</vt:lpstr>
      <vt:lpstr>Finger Trees</vt:lpstr>
      <vt:lpstr>Finger Trees</vt:lpstr>
      <vt:lpstr>Finger Trees</vt:lpstr>
      <vt:lpstr>Finger Trees</vt:lpstr>
      <vt:lpstr>Filtering in Expected  Sublinear Time</vt:lpstr>
      <vt:lpstr>Heuristic Improvements</vt:lpstr>
      <vt:lpstr>Numerical Results</vt:lpstr>
      <vt:lpstr>Numerical Results</vt:lpstr>
      <vt:lpstr>Conclusions</vt:lpstr>
      <vt:lpstr>Thank You!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Amortized and Expected Case Analysis</dc:title>
  <dc:creator>sello</dc:creator>
  <cp:lastModifiedBy>sello</cp:lastModifiedBy>
  <cp:revision>94</cp:revision>
  <dcterms:created xsi:type="dcterms:W3CDTF">2009-08-29T12:59:39Z</dcterms:created>
  <dcterms:modified xsi:type="dcterms:W3CDTF">2009-09-28T12:44:29Z</dcterms:modified>
</cp:coreProperties>
</file>