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70" r:id="rId10"/>
    <p:sldId id="271" r:id="rId11"/>
    <p:sldId id="273" r:id="rId12"/>
    <p:sldId id="262" r:id="rId13"/>
    <p:sldId id="275" r:id="rId14"/>
    <p:sldId id="27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660"/>
  </p:normalViewPr>
  <p:slideViewPr>
    <p:cSldViewPr snapToGrid="0">
      <p:cViewPr>
        <p:scale>
          <a:sx n="50" d="100"/>
          <a:sy n="50" d="100"/>
        </p:scale>
        <p:origin x="137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06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1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7C09-05AD-4738-85D9-584AFED4FE4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9D8D-7D32-4C7B-96BA-70EEE1E9F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6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585F8-BA4E-423E-B6FE-9B1782A6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 </a:t>
            </a:r>
            <a:r>
              <a:rPr lang="en-US" dirty="0" smtClean="0"/>
              <a:t>&amp; Symbol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7750C8-C8EA-4EF6-9910-ECEC6F76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Hunt and Todd Tribble…. But mostly Ben </a:t>
            </a:r>
          </a:p>
        </p:txBody>
      </p:sp>
    </p:spTree>
    <p:extLst>
      <p:ext uri="{BB962C8B-B14F-4D97-AF65-F5344CB8AC3E}">
        <p14:creationId xmlns:p14="http://schemas.microsoft.com/office/powerpoint/2010/main" val="14733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FC809-6D0B-4809-8223-17B01D69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EB561-01CE-40DA-A99C-D8816D2E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propagate the error using gradient descent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calculate error on hidden layer node.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680965"/>
            <a:ext cx="7457440" cy="126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99" y="766715"/>
            <a:ext cx="4094887" cy="1482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57" y="3135247"/>
            <a:ext cx="3746929" cy="21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FC809-6D0B-4809-8223-17B01D69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the Network, bui</a:t>
            </a:r>
            <a:r>
              <a:rPr lang="en-US" dirty="0" smtClean="0"/>
              <a:t>ld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EB561-01CE-40DA-A99C-D8816D2E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set up, feed in the data! Used </a:t>
            </a:r>
            <a:r>
              <a:rPr lang="en-US" dirty="0" err="1" smtClean="0"/>
              <a:t>Ipython</a:t>
            </a:r>
            <a:r>
              <a:rPr lang="en-US" dirty="0" smtClean="0"/>
              <a:t> 3.6 and the Anaconda development suite. We trained the neural network on a subset of 1000 of the 60,000 character set. We had ~ 100 (+) and (-) sign examples being trained as well.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 forward the network n times where n is the amoun</a:t>
            </a:r>
            <a:r>
              <a:rPr lang="en-US" dirty="0" smtClean="0"/>
              <a:t>t of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31636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1EC5A-6EE9-4280-BADE-C094F51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81E02-A7FE-4EE5-B1D8-5994EA77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tested the model on a set of 100 digits </a:t>
            </a:r>
          </a:p>
          <a:p>
            <a:r>
              <a:rPr lang="en-US" dirty="0" smtClean="0"/>
              <a:t>and 40 (+) (-) symbols</a:t>
            </a:r>
          </a:p>
          <a:p>
            <a:endParaRPr lang="en-US" dirty="0" smtClean="0"/>
          </a:p>
          <a:p>
            <a:r>
              <a:rPr lang="en-US" dirty="0" smtClean="0"/>
              <a:t>Worked really well on digits. Noise in our own dataset.</a:t>
            </a:r>
          </a:p>
          <a:p>
            <a:r>
              <a:rPr lang="en-US" dirty="0" smtClean="0"/>
              <a:t> Mixed results.</a:t>
            </a:r>
          </a:p>
          <a:p>
            <a:endParaRPr lang="en-US" dirty="0"/>
          </a:p>
          <a:p>
            <a:r>
              <a:rPr lang="en-US" dirty="0" smtClean="0"/>
              <a:t>Tried our own hand writing? – yes but no.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357803"/>
            <a:ext cx="3921760" cy="50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1EC5A-6EE9-4280-BADE-C094F51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45" y="2642528"/>
            <a:ext cx="4584589" cy="275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642528"/>
            <a:ext cx="4584589" cy="27556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2840" y="539815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converges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6120" y="5398159"/>
            <a:ext cx="437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few, it restricts the ability to find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1EC5A-6EE9-4280-BADE-C094F51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196473"/>
            <a:ext cx="3771900" cy="1104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4411" y="1223451"/>
            <a:ext cx="4371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It’s over .9000!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7" y="1926606"/>
            <a:ext cx="4584589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1EC5A-6EE9-4280-BADE-C094F51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251960" cy="1511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201" y="4007141"/>
            <a:ext cx="2052920" cy="1793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6871" y="4442384"/>
            <a:ext cx="67660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might ask, Professor.. How do I predict Banana?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6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30EDD-1B39-466C-AB89-FD9AB299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810105-CB7F-4674-BC7E-0918CBE3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6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Design a neural network that can perform hand written arithmetic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E03AF6-A87F-4943-8028-2D38A5E40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1" y="4027995"/>
            <a:ext cx="4136233" cy="179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B102CA-83A9-4BF8-A844-6BBA356B4A4A}"/>
              </a:ext>
            </a:extLst>
          </p:cNvPr>
          <p:cNvSpPr txBox="1"/>
          <p:nvPr/>
        </p:nvSpPr>
        <p:spPr>
          <a:xfrm>
            <a:off x="765907" y="2920683"/>
            <a:ext cx="4704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362BA6-BC91-4F18-9A1A-8DBEF568DFDA}"/>
              </a:ext>
            </a:extLst>
          </p:cNvPr>
          <p:cNvSpPr txBox="1"/>
          <p:nvPr/>
        </p:nvSpPr>
        <p:spPr>
          <a:xfrm>
            <a:off x="6209322" y="2920683"/>
            <a:ext cx="376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Output: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6714B7-F02A-46C3-9422-500CCDC2C230}"/>
              </a:ext>
            </a:extLst>
          </p:cNvPr>
          <p:cNvSpPr txBox="1"/>
          <p:nvPr/>
        </p:nvSpPr>
        <p:spPr>
          <a:xfrm>
            <a:off x="6783753" y="4201666"/>
            <a:ext cx="2618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7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02CAB-FA5F-4BA2-B66F-2774EF2F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0FA80-0B7A-4365-852F-A3046461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81" y="189204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Gather </a:t>
            </a:r>
            <a:r>
              <a:rPr lang="en-US" dirty="0"/>
              <a:t>a data set of hand-written digits and symbols to train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Train a neural network to learn the “features” of these digits/symbols</a:t>
            </a:r>
            <a:endParaRPr lang="en-US" dirty="0"/>
          </a:p>
          <a:p>
            <a:pPr marL="0" indent="0">
              <a:buNone/>
            </a:pPr>
            <a:endParaRPr lang="en-US" sz="2844" dirty="0"/>
          </a:p>
          <a:p>
            <a:r>
              <a:rPr lang="en-US" dirty="0" smtClean="0"/>
              <a:t>Feed in new data to the network and make a prediction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BE6698-1FB9-4DB6-BFBE-7A33EFC4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56" y="2453322"/>
            <a:ext cx="3101609" cy="476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40F478-1F88-481F-B6F1-EB1C3198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34" y="3483196"/>
            <a:ext cx="541331" cy="72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3787C7-6B4A-482B-8086-205F46D74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99" y="3483196"/>
            <a:ext cx="557451" cy="721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20F3E16-ED68-4DB7-9CC1-D2665E659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0" y="3483196"/>
            <a:ext cx="609653" cy="791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9A46ED-8B49-46CC-BB50-90E0821962F8}"/>
              </a:ext>
            </a:extLst>
          </p:cNvPr>
          <p:cNvSpPr txBox="1"/>
          <p:nvPr/>
        </p:nvSpPr>
        <p:spPr>
          <a:xfrm>
            <a:off x="2222127" y="3694229"/>
            <a:ext cx="571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 2		       =   5                       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FE9415E-03EA-49AA-BC4A-78BBC8483B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26" y="3604268"/>
            <a:ext cx="623561" cy="5492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1142BB-ECDF-4E6E-A65D-B705F481F06C}"/>
              </a:ext>
            </a:extLst>
          </p:cNvPr>
          <p:cNvSpPr txBox="1"/>
          <p:nvPr/>
        </p:nvSpPr>
        <p:spPr>
          <a:xfrm>
            <a:off x="2299765" y="4919954"/>
            <a:ext cx="571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 2		       =   5                       =    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4A8F7D0-7F81-4F49-B934-29F7C10C6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176" y="4762117"/>
            <a:ext cx="504951" cy="668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21520C4-7B4C-4726-832D-41AC39E4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899" y="4765841"/>
            <a:ext cx="554784" cy="7437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63B734A-06DA-4503-A053-8DA689D77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6020" y="4775163"/>
            <a:ext cx="653678" cy="769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9425" y="2393806"/>
            <a:ext cx="1530447" cy="5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E401A-CBD2-4AFD-849E-0779BCD4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D49D3-1635-4328-B5DF-95BA45F4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set used : </a:t>
            </a:r>
          </a:p>
          <a:p>
            <a:pPr lvl="1"/>
            <a:r>
              <a:rPr lang="en-US" dirty="0"/>
              <a:t>MNIST including 60,000 training samples and 10,000 test samples of hand-written digits from 0-9</a:t>
            </a:r>
          </a:p>
          <a:p>
            <a:pPr lvl="1"/>
            <a:r>
              <a:rPr lang="en-US" dirty="0"/>
              <a:t>200 training samples and 40 testing samples of plus and minus signs we created ourselves with a Microsoft drawing tablet. </a:t>
            </a:r>
          </a:p>
          <a:p>
            <a:r>
              <a:rPr lang="en-US" dirty="0"/>
              <a:t>Format of data : </a:t>
            </a:r>
          </a:p>
          <a:p>
            <a:pPr lvl="1"/>
            <a:r>
              <a:rPr lang="en-US" dirty="0"/>
              <a:t>Each image contained 784 pixels, making a 28X28 square</a:t>
            </a:r>
          </a:p>
          <a:p>
            <a:pPr lvl="1"/>
            <a:r>
              <a:rPr lang="en-US" dirty="0"/>
              <a:t>Each pixel contains a value from 0-255, in grayscale, normalized to a 0-1 scale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718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535E2-0C96-4C7D-B864-78F968ED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1EC31D-BA3C-44F9-8A40-6C120F3A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75" y="1706023"/>
            <a:ext cx="9905999" cy="3541714"/>
          </a:xfrm>
        </p:spPr>
        <p:txBody>
          <a:bodyPr/>
          <a:lstStyle/>
          <a:p>
            <a:r>
              <a:rPr lang="en-US" dirty="0"/>
              <a:t>Since our image is a 28X28 square, our network required 784 input nodes</a:t>
            </a:r>
          </a:p>
          <a:p>
            <a:pPr lvl="1"/>
            <a:r>
              <a:rPr lang="en-US" dirty="0"/>
              <a:t>Interesting fact : an actual neuron is 100,000 times smaller than an artificial one</a:t>
            </a:r>
          </a:p>
          <a:p>
            <a:pPr lvl="2"/>
            <a:r>
              <a:rPr lang="en-US" dirty="0"/>
              <a:t>Interesting side-note : I’m not sure if that’s true   </a:t>
            </a:r>
          </a:p>
          <a:p>
            <a:r>
              <a:rPr lang="en-US" dirty="0" smtClean="0"/>
              <a:t>We chose to </a:t>
            </a:r>
            <a:r>
              <a:rPr lang="en-US" dirty="0" smtClean="0"/>
              <a:t>have 1 hidden layer with 100 nodes to minimize runtime but still reliable results. </a:t>
            </a:r>
            <a:r>
              <a:rPr lang="en-US" dirty="0" smtClean="0"/>
              <a:t>No specific amount of hidden layer nodes is recommended.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98" y="4052498"/>
            <a:ext cx="2035626" cy="2714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2" y="4052498"/>
            <a:ext cx="2562155" cy="25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E7588-93A7-40D7-A009-630E97D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38AD4F-7E2D-4A17-B940-5EB8DB09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links connecting the inputs from one layer to the nodes in the next.</a:t>
            </a:r>
            <a:endParaRPr lang="en-US" dirty="0" smtClean="0"/>
          </a:p>
          <a:p>
            <a:r>
              <a:rPr lang="en-US" dirty="0" smtClean="0"/>
              <a:t>These links are weighted. Some inputs should mean more to the output than others. Initialize weights using normal probability distribution with std. dev. </a:t>
            </a:r>
            <a:r>
              <a:rPr lang="en-US" dirty="0" smtClean="0"/>
              <a:t>related to the amount of links coming into the node.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58" y="4390846"/>
            <a:ext cx="2902998" cy="208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61" y="4201066"/>
            <a:ext cx="2456350" cy="23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F3D5B-4984-4AEC-ACF2-131CC6F6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BE5B12-4FCF-4388-BEAF-40F21AEB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Links are summed up and passed through an activation function in the neuron. We used the sigmoid function.</a:t>
            </a:r>
          </a:p>
          <a:p>
            <a:endParaRPr lang="en-US" dirty="0"/>
          </a:p>
          <a:p>
            <a:r>
              <a:rPr lang="en-US" dirty="0" smtClean="0"/>
              <a:t>Output from this hidden layer node goes into the next node as input.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52" y="4718649"/>
            <a:ext cx="2613883" cy="1716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46" y="4718649"/>
            <a:ext cx="2523435" cy="18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DC000-A472-4ABA-8EF6-CA6663B6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1D816-6964-4F4C-9BA3-C0B379B6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final output layer consists of 12 nodes corresponding to digits 0-9 and math symbols (+) and (-)</a:t>
            </a:r>
            <a:endParaRPr lang="en-US" dirty="0"/>
          </a:p>
          <a:p>
            <a:r>
              <a:rPr lang="en-US" dirty="0" smtClean="0"/>
              <a:t>Output with the highest value from 0.1 to 0.99 is the predicted value.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95" y="3888922"/>
            <a:ext cx="3387565" cy="25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FC809-6D0B-4809-8223-17B01D69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EB561-01CE-40DA-A99C-D8816D2E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an output, what do we do with it?</a:t>
            </a:r>
          </a:p>
          <a:p>
            <a:endParaRPr lang="en-US" dirty="0"/>
          </a:p>
          <a:p>
            <a:r>
              <a:rPr lang="en-US" dirty="0" smtClean="0"/>
              <a:t>Find Error, use error to update the network.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4587583"/>
            <a:ext cx="8351520" cy="13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1600</TotalTime>
  <Words>534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Digit &amp; Symbol Recognition</vt:lpstr>
      <vt:lpstr>The Objective </vt:lpstr>
      <vt:lpstr>How </vt:lpstr>
      <vt:lpstr>The Data  </vt:lpstr>
      <vt:lpstr>Creating the Network </vt:lpstr>
      <vt:lpstr>Creating the Network </vt:lpstr>
      <vt:lpstr>Creating the Network </vt:lpstr>
      <vt:lpstr>Creating the Network </vt:lpstr>
      <vt:lpstr>Training the Model</vt:lpstr>
      <vt:lpstr>Training the network</vt:lpstr>
      <vt:lpstr>Train the Network, build the Model</vt:lpstr>
      <vt:lpstr>Test the Model</vt:lpstr>
      <vt:lpstr>Results</vt:lpstr>
      <vt:lpstr>Results</vt:lpstr>
      <vt:lpstr>Future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</dc:title>
  <dc:creator>Schneider, Christian</dc:creator>
  <cp:lastModifiedBy>ben huntt</cp:lastModifiedBy>
  <cp:revision>41</cp:revision>
  <dcterms:created xsi:type="dcterms:W3CDTF">2017-12-12T05:05:49Z</dcterms:created>
  <dcterms:modified xsi:type="dcterms:W3CDTF">2017-12-13T15:17:03Z</dcterms:modified>
</cp:coreProperties>
</file>