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1" r:id="rId1"/>
  </p:sldMasterIdLst>
  <p:notesMasterIdLst>
    <p:notesMasterId r:id="rId37"/>
  </p:notesMasterIdLst>
  <p:sldIdLst>
    <p:sldId id="283" r:id="rId2"/>
    <p:sldId id="442" r:id="rId3"/>
    <p:sldId id="443" r:id="rId4"/>
    <p:sldId id="383" r:id="rId5"/>
    <p:sldId id="413" r:id="rId6"/>
    <p:sldId id="444" r:id="rId7"/>
    <p:sldId id="435" r:id="rId8"/>
    <p:sldId id="441" r:id="rId9"/>
    <p:sldId id="445" r:id="rId10"/>
    <p:sldId id="452" r:id="rId11"/>
    <p:sldId id="446" r:id="rId12"/>
    <p:sldId id="335" r:id="rId13"/>
    <p:sldId id="331" r:id="rId14"/>
    <p:sldId id="414" r:id="rId15"/>
    <p:sldId id="462" r:id="rId16"/>
    <p:sldId id="447" r:id="rId17"/>
    <p:sldId id="448" r:id="rId18"/>
    <p:sldId id="449" r:id="rId19"/>
    <p:sldId id="450" r:id="rId20"/>
    <p:sldId id="451" r:id="rId21"/>
    <p:sldId id="455" r:id="rId22"/>
    <p:sldId id="456" r:id="rId23"/>
    <p:sldId id="461" r:id="rId24"/>
    <p:sldId id="457" r:id="rId25"/>
    <p:sldId id="453" r:id="rId26"/>
    <p:sldId id="459" r:id="rId27"/>
    <p:sldId id="460" r:id="rId28"/>
    <p:sldId id="458" r:id="rId29"/>
    <p:sldId id="391" r:id="rId30"/>
    <p:sldId id="392" r:id="rId31"/>
    <p:sldId id="393" r:id="rId32"/>
    <p:sldId id="394" r:id="rId33"/>
    <p:sldId id="395" r:id="rId34"/>
    <p:sldId id="396" r:id="rId35"/>
    <p:sldId id="463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wmf"/><Relationship Id="rId1" Type="http://schemas.openxmlformats.org/officeDocument/2006/relationships/image" Target="../media/image2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6A1B15B-5B82-407E-997B-96940BFA8556}" type="datetimeFigureOut">
              <a:rPr lang="en-US"/>
              <a:pPr>
                <a:defRPr/>
              </a:pPr>
              <a:t>10/11/2013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0B1BC4B-A349-4246-A8B0-6DA50678A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80A4B-0D14-4193-9BD9-C55821A736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EB9143-81A5-40E1-B5C4-F904B2DC74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1AD4B-915B-4794-97EA-182117FC65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0A42A-85B8-4DE9-9E3C-EC3A34DF30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F30364-AC90-41DE-8AA4-BE8E7D4AC6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AA7D6C-7ED6-463C-AC4F-53DEBEA46E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D0E9E-CD7B-4314-9EFC-2338FFBE36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935BA-6E5F-4245-8E8C-9F962D0107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D066F-488A-4569-8E3E-F476DD25D9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012E7-F953-4CB1-81CC-D8B10C4DE3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4582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47700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7EA17F7-6964-49D4-BC39-270F6AF63C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2014				</a:t>
            </a:r>
            <a:r>
              <a:rPr lang="en-US" baseline="0" dirty="0" err="1" smtClean="0"/>
              <a:t>Nguyễn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6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4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4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5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56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N(, </a:t>
            </a:r>
            <a:r>
              <a:rPr lang="en-US" baseline="30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)</a:t>
            </a:r>
            <a:endParaRPr lang="en-US" dirty="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3600" dirty="0" err="1" smtClean="0"/>
              <a:t>Biến</a:t>
            </a:r>
            <a:r>
              <a:rPr lang="en-US" sz="3600" dirty="0" smtClean="0"/>
              <a:t> </a:t>
            </a:r>
            <a:r>
              <a:rPr lang="en-US" sz="3600" dirty="0" err="1" smtClean="0"/>
              <a:t>ngẫu</a:t>
            </a:r>
            <a:r>
              <a:rPr lang="en-US" sz="3600" dirty="0" smtClean="0"/>
              <a:t> </a:t>
            </a:r>
            <a:r>
              <a:rPr lang="en-US" sz="3600" dirty="0" err="1" smtClean="0"/>
              <a:t>nhiên</a:t>
            </a:r>
            <a:r>
              <a:rPr lang="en-US" sz="3600" dirty="0" smtClean="0"/>
              <a:t> X </a:t>
            </a:r>
            <a:r>
              <a:rPr lang="en-US" sz="3600" dirty="0" err="1" smtClean="0"/>
              <a:t>gọi</a:t>
            </a:r>
            <a:r>
              <a:rPr lang="en-US" sz="3600" dirty="0" smtClean="0"/>
              <a:t>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dirty="0" err="1" smtClean="0"/>
              <a:t>có</a:t>
            </a:r>
            <a:r>
              <a:rPr lang="en-US" sz="3600" dirty="0" smtClean="0"/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phân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phối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chuẩn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với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tham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số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sym typeface="Symbol" pitchFamily="18" charset="2"/>
              </a:rPr>
              <a:t> </a:t>
            </a:r>
            <a:r>
              <a:rPr lang="en-US" sz="3600" dirty="0" err="1" smtClean="0">
                <a:solidFill>
                  <a:srgbClr val="FF0000"/>
                </a:solidFill>
                <a:sym typeface="Symbol" pitchFamily="18" charset="2"/>
              </a:rPr>
              <a:t>và</a:t>
            </a:r>
            <a:r>
              <a:rPr lang="en-US" sz="3600" dirty="0" smtClean="0">
                <a:solidFill>
                  <a:srgbClr val="FF0000"/>
                </a:solidFill>
                <a:sym typeface="Symbol" pitchFamily="18" charset="2"/>
              </a:rPr>
              <a:t> </a:t>
            </a:r>
            <a:r>
              <a:rPr lang="en-US" sz="3600" baseline="30000" dirty="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sz="3600" dirty="0" smtClean="0">
                <a:sym typeface="Symbol" pitchFamily="18" charset="2"/>
              </a:rPr>
              <a:t> </a:t>
            </a:r>
            <a:r>
              <a:rPr lang="en-US" sz="3600" dirty="0" err="1" smtClean="0">
                <a:sym typeface="Symbol" pitchFamily="18" charset="2"/>
              </a:rPr>
              <a:t>nếu</a:t>
            </a:r>
            <a:r>
              <a:rPr lang="en-US" sz="3600" dirty="0" smtClean="0">
                <a:sym typeface="Symbol" pitchFamily="18" charset="2"/>
              </a:rPr>
              <a:t> </a:t>
            </a:r>
            <a:r>
              <a:rPr lang="en-US" sz="3600" dirty="0" err="1" smtClean="0">
                <a:sym typeface="Symbol" pitchFamily="18" charset="2"/>
              </a:rPr>
              <a:t>hàm</a:t>
            </a:r>
            <a:r>
              <a:rPr lang="en-US" sz="3600" dirty="0" smtClean="0">
                <a:sym typeface="Symbol" pitchFamily="18" charset="2"/>
              </a:rPr>
              <a:t> </a:t>
            </a:r>
            <a:r>
              <a:rPr lang="en-US" sz="3600" dirty="0" err="1" smtClean="0">
                <a:sym typeface="Symbol" pitchFamily="18" charset="2"/>
              </a:rPr>
              <a:t>mật</a:t>
            </a:r>
            <a:r>
              <a:rPr lang="en-US" sz="3600" dirty="0" smtClean="0">
                <a:sym typeface="Symbol" pitchFamily="18" charset="2"/>
              </a:rPr>
              <a:t> </a:t>
            </a:r>
            <a:r>
              <a:rPr lang="en-US" sz="3600" dirty="0" err="1" smtClean="0">
                <a:sym typeface="Symbol" pitchFamily="18" charset="2"/>
              </a:rPr>
              <a:t>độ</a:t>
            </a:r>
            <a:r>
              <a:rPr lang="en-US" sz="3600" dirty="0" smtClean="0">
                <a:sym typeface="Symbol" pitchFamily="18" charset="2"/>
              </a:rPr>
              <a:t> </a:t>
            </a:r>
            <a:r>
              <a:rPr lang="en-US" sz="3600" dirty="0" err="1" smtClean="0">
                <a:sym typeface="Symbol" pitchFamily="18" charset="2"/>
              </a:rPr>
              <a:t>của</a:t>
            </a:r>
            <a:r>
              <a:rPr lang="en-US" sz="3600" dirty="0" smtClean="0">
                <a:sym typeface="Symbol" pitchFamily="18" charset="2"/>
              </a:rPr>
              <a:t> </a:t>
            </a:r>
            <a:r>
              <a:rPr lang="en-US" sz="3600" dirty="0" err="1" smtClean="0">
                <a:sym typeface="Symbol" pitchFamily="18" charset="2"/>
              </a:rPr>
              <a:t>nó</a:t>
            </a:r>
            <a:r>
              <a:rPr lang="en-US" sz="3600" dirty="0" smtClean="0">
                <a:sym typeface="Symbol" pitchFamily="18" charset="2"/>
              </a:rPr>
              <a:t> </a:t>
            </a:r>
            <a:r>
              <a:rPr lang="en-US" sz="3600" dirty="0" err="1" smtClean="0">
                <a:sym typeface="Symbol" pitchFamily="18" charset="2"/>
              </a:rPr>
              <a:t>có</a:t>
            </a:r>
            <a:r>
              <a:rPr lang="en-US" sz="3600" dirty="0" smtClean="0">
                <a:sym typeface="Symbol" pitchFamily="18" charset="2"/>
              </a:rPr>
              <a:t> </a:t>
            </a:r>
            <a:r>
              <a:rPr lang="en-US" sz="3600" dirty="0" err="1" smtClean="0">
                <a:sym typeface="Symbol" pitchFamily="18" charset="2"/>
              </a:rPr>
              <a:t>dạng</a:t>
            </a:r>
            <a:r>
              <a:rPr lang="en-US" sz="3600" dirty="0" smtClean="0">
                <a:sym typeface="Symbol" pitchFamily="18" charset="2"/>
              </a:rPr>
              <a:t>:</a:t>
            </a:r>
            <a:endParaRPr lang="en-US" sz="3600" baseline="30000" dirty="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endParaRPr lang="en-US" sz="3600" dirty="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endParaRPr lang="en-US" sz="3600" dirty="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endParaRPr lang="en-US" sz="3600" dirty="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endParaRPr lang="en-US" sz="3600" dirty="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endParaRPr lang="en-US" sz="36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3600" dirty="0" err="1" smtClean="0">
                <a:sym typeface="Symbol" pitchFamily="18" charset="2"/>
              </a:rPr>
              <a:t>Ký</a:t>
            </a:r>
            <a:r>
              <a:rPr lang="en-US" sz="3600" dirty="0" smtClean="0">
                <a:sym typeface="Symbol" pitchFamily="18" charset="2"/>
              </a:rPr>
              <a:t> </a:t>
            </a:r>
            <a:r>
              <a:rPr lang="en-US" sz="3600" dirty="0" err="1" smtClean="0">
                <a:sym typeface="Symbol" pitchFamily="18" charset="2"/>
              </a:rPr>
              <a:t>hiệu</a:t>
            </a:r>
            <a:r>
              <a:rPr lang="en-US" sz="3600" dirty="0" smtClean="0">
                <a:sym typeface="Symbol" pitchFamily="18" charset="2"/>
              </a:rPr>
              <a:t>: X ~ N(, </a:t>
            </a:r>
            <a:r>
              <a:rPr lang="en-US" sz="3600" baseline="30000" dirty="0" smtClean="0">
                <a:sym typeface="Symbol" pitchFamily="18" charset="2"/>
              </a:rPr>
              <a:t>2</a:t>
            </a:r>
            <a:r>
              <a:rPr lang="en-US" sz="3600" dirty="0" smtClean="0">
                <a:sym typeface="Symbol" pitchFamily="18" charset="2"/>
              </a:rPr>
              <a:t>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	</a:t>
            </a:r>
            <a:endParaRPr lang="en-US" baseline="30000" dirty="0" smtClean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2362200" y="2895600"/>
          <a:ext cx="4352761" cy="1600200"/>
        </p:xfrm>
        <a:graphic>
          <a:graphicData uri="http://schemas.openxmlformats.org/presentationml/2006/ole">
            <p:oleObj spid="_x0000_s20482" name="Equation" r:id="rId3" imgW="1346040" imgH="495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N(0,1)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304131" name="Object 3"/>
          <p:cNvGraphicFramePr>
            <a:graphicFrameLocks noChangeAspect="1"/>
          </p:cNvGraphicFramePr>
          <p:nvPr/>
        </p:nvGraphicFramePr>
        <p:xfrm>
          <a:off x="990600" y="1905000"/>
          <a:ext cx="6829425" cy="2286000"/>
        </p:xfrm>
        <a:graphic>
          <a:graphicData uri="http://schemas.openxmlformats.org/presentationml/2006/ole">
            <p:oleObj spid="_x0000_s327683" name="Equation" r:id="rId3" imgW="2273040" imgH="7617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N(0,1)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X ~ N(, </a:t>
            </a:r>
            <a:r>
              <a:rPr lang="en-US" baseline="30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) </a:t>
            </a:r>
            <a:r>
              <a:rPr lang="en-US" dirty="0" err="1" smtClean="0">
                <a:sym typeface="Symbol" pitchFamily="18" charset="2"/>
              </a:rPr>
              <a:t>về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phân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phối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chuẩn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tắc</a:t>
            </a:r>
            <a:r>
              <a:rPr lang="en-US" dirty="0" smtClean="0">
                <a:sym typeface="Symbol" pitchFamily="18" charset="2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305154" name="Object 2"/>
          <p:cNvGraphicFramePr>
            <a:graphicFrameLocks noChangeAspect="1"/>
          </p:cNvGraphicFramePr>
          <p:nvPr/>
        </p:nvGraphicFramePr>
        <p:xfrm>
          <a:off x="1066800" y="1524000"/>
          <a:ext cx="7032625" cy="985838"/>
        </p:xfrm>
        <a:graphic>
          <a:graphicData uri="http://schemas.openxmlformats.org/presentationml/2006/ole">
            <p:oleObj spid="_x0000_s306178" name="Equation" r:id="rId3" imgW="2806560" imgH="393480" progId="Equation.DSMT4">
              <p:embed/>
            </p:oleObj>
          </a:graphicData>
        </a:graphic>
      </p:graphicFrame>
      <p:graphicFrame>
        <p:nvGraphicFramePr>
          <p:cNvPr id="306179" name="Object 3"/>
          <p:cNvGraphicFramePr>
            <a:graphicFrameLocks noChangeAspect="1"/>
          </p:cNvGraphicFramePr>
          <p:nvPr/>
        </p:nvGraphicFramePr>
        <p:xfrm>
          <a:off x="457200" y="4495800"/>
          <a:ext cx="8350250" cy="990600"/>
        </p:xfrm>
        <a:graphic>
          <a:graphicData uri="http://schemas.openxmlformats.org/presentationml/2006/ole">
            <p:oleObj spid="_x0000_s306179" name="Equation" r:id="rId4" imgW="7277040" imgH="863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Chuẩn hóa phân phối chuẩn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27650" name="Object 12"/>
          <p:cNvGraphicFramePr>
            <a:graphicFrameLocks noChangeAspect="1"/>
          </p:cNvGraphicFramePr>
          <p:nvPr/>
        </p:nvGraphicFramePr>
        <p:xfrm>
          <a:off x="838200" y="1905000"/>
          <a:ext cx="1778000" cy="508000"/>
        </p:xfrm>
        <a:graphic>
          <a:graphicData uri="http://schemas.openxmlformats.org/presentationml/2006/ole">
            <p:oleObj spid="_x0000_s27650" name="Equation" r:id="rId3" imgW="1777680" imgH="507960" progId="Equation.DSMT4">
              <p:embed/>
            </p:oleObj>
          </a:graphicData>
        </a:graphic>
      </p:graphicFrame>
      <p:graphicFrame>
        <p:nvGraphicFramePr>
          <p:cNvPr id="17411" name="Object 13"/>
          <p:cNvGraphicFramePr>
            <a:graphicFrameLocks noChangeAspect="1"/>
          </p:cNvGraphicFramePr>
          <p:nvPr/>
        </p:nvGraphicFramePr>
        <p:xfrm>
          <a:off x="5499100" y="1790700"/>
          <a:ext cx="2514600" cy="736600"/>
        </p:xfrm>
        <a:graphic>
          <a:graphicData uri="http://schemas.openxmlformats.org/presentationml/2006/ole">
            <p:oleObj spid="_x0000_s27651" name="Equation" r:id="rId4" imgW="2514600" imgH="736560" progId="Equation.DSMT4">
              <p:embed/>
            </p:oleObj>
          </a:graphicData>
        </a:graphic>
      </p:graphicFrame>
      <p:grpSp>
        <p:nvGrpSpPr>
          <p:cNvPr id="27659" name="Group 26"/>
          <p:cNvGrpSpPr>
            <a:grpSpLocks/>
          </p:cNvGrpSpPr>
          <p:nvPr/>
        </p:nvGrpSpPr>
        <p:grpSpPr bwMode="auto">
          <a:xfrm>
            <a:off x="4800600" y="2819400"/>
            <a:ext cx="4068763" cy="2403475"/>
            <a:chOff x="2782" y="9804"/>
            <a:chExt cx="6409" cy="3786"/>
          </a:xfrm>
        </p:grpSpPr>
        <p:cxnSp>
          <p:nvCxnSpPr>
            <p:cNvPr id="27674" name="AutoShape 27"/>
            <p:cNvCxnSpPr>
              <a:cxnSpLocks noChangeShapeType="1"/>
            </p:cNvCxnSpPr>
            <p:nvPr/>
          </p:nvCxnSpPr>
          <p:spPr bwMode="auto">
            <a:xfrm>
              <a:off x="5921" y="12070"/>
              <a:ext cx="85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27675" name="AutoShape 28"/>
            <p:cNvCxnSpPr>
              <a:cxnSpLocks noChangeShapeType="1"/>
            </p:cNvCxnSpPr>
            <p:nvPr/>
          </p:nvCxnSpPr>
          <p:spPr bwMode="auto">
            <a:xfrm>
              <a:off x="5087" y="12072"/>
              <a:ext cx="85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27676" name="AutoShape 29"/>
            <p:cNvCxnSpPr>
              <a:cxnSpLocks noChangeShapeType="1"/>
            </p:cNvCxnSpPr>
            <p:nvPr/>
          </p:nvCxnSpPr>
          <p:spPr bwMode="auto">
            <a:xfrm>
              <a:off x="6750" y="12067"/>
              <a:ext cx="1" cy="1031"/>
            </a:xfrm>
            <a:prstGeom prst="straightConnector1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7677" name="Freeform 30"/>
            <p:cNvSpPr>
              <a:spLocks/>
            </p:cNvSpPr>
            <p:nvPr/>
          </p:nvSpPr>
          <p:spPr bwMode="auto">
            <a:xfrm>
              <a:off x="2833" y="10409"/>
              <a:ext cx="3120" cy="2545"/>
            </a:xfrm>
            <a:custGeom>
              <a:avLst/>
              <a:gdLst>
                <a:gd name="T0" fmla="*/ 0 w 3120"/>
                <a:gd name="T1" fmla="*/ 2512 h 2545"/>
                <a:gd name="T2" fmla="*/ 1497 w 3120"/>
                <a:gd name="T3" fmla="*/ 2428 h 2545"/>
                <a:gd name="T4" fmla="*/ 2200 w 3120"/>
                <a:gd name="T5" fmla="*/ 1809 h 2545"/>
                <a:gd name="T6" fmla="*/ 2787 w 3120"/>
                <a:gd name="T7" fmla="*/ 285 h 2545"/>
                <a:gd name="T8" fmla="*/ 3120 w 3120"/>
                <a:gd name="T9" fmla="*/ 101 h 25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20"/>
                <a:gd name="T16" fmla="*/ 0 h 2545"/>
                <a:gd name="T17" fmla="*/ 3120 w 3120"/>
                <a:gd name="T18" fmla="*/ 2545 h 25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20" h="2545">
                  <a:moveTo>
                    <a:pt x="0" y="2512"/>
                  </a:moveTo>
                  <a:cubicBezTo>
                    <a:pt x="565" y="2528"/>
                    <a:pt x="1130" y="2545"/>
                    <a:pt x="1497" y="2428"/>
                  </a:cubicBezTo>
                  <a:cubicBezTo>
                    <a:pt x="1864" y="2311"/>
                    <a:pt x="1985" y="2166"/>
                    <a:pt x="2200" y="1809"/>
                  </a:cubicBezTo>
                  <a:cubicBezTo>
                    <a:pt x="2415" y="1452"/>
                    <a:pt x="2634" y="570"/>
                    <a:pt x="2787" y="285"/>
                  </a:cubicBezTo>
                  <a:cubicBezTo>
                    <a:pt x="2940" y="0"/>
                    <a:pt x="3064" y="129"/>
                    <a:pt x="3120" y="101"/>
                  </a:cubicBezTo>
                </a:path>
              </a:pathLst>
            </a:custGeom>
            <a:noFill/>
            <a:ln w="2222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8" name="Freeform 31"/>
            <p:cNvSpPr>
              <a:spLocks/>
            </p:cNvSpPr>
            <p:nvPr/>
          </p:nvSpPr>
          <p:spPr bwMode="auto">
            <a:xfrm flipH="1">
              <a:off x="5904" y="10409"/>
              <a:ext cx="3120" cy="2545"/>
            </a:xfrm>
            <a:custGeom>
              <a:avLst/>
              <a:gdLst>
                <a:gd name="T0" fmla="*/ 0 w 3120"/>
                <a:gd name="T1" fmla="*/ 2512 h 2545"/>
                <a:gd name="T2" fmla="*/ 1497 w 3120"/>
                <a:gd name="T3" fmla="*/ 2428 h 2545"/>
                <a:gd name="T4" fmla="*/ 2200 w 3120"/>
                <a:gd name="T5" fmla="*/ 1809 h 2545"/>
                <a:gd name="T6" fmla="*/ 2787 w 3120"/>
                <a:gd name="T7" fmla="*/ 285 h 2545"/>
                <a:gd name="T8" fmla="*/ 3120 w 3120"/>
                <a:gd name="T9" fmla="*/ 101 h 25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20"/>
                <a:gd name="T16" fmla="*/ 0 h 2545"/>
                <a:gd name="T17" fmla="*/ 3120 w 3120"/>
                <a:gd name="T18" fmla="*/ 2545 h 25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20" h="2545">
                  <a:moveTo>
                    <a:pt x="0" y="2512"/>
                  </a:moveTo>
                  <a:cubicBezTo>
                    <a:pt x="565" y="2528"/>
                    <a:pt x="1130" y="2545"/>
                    <a:pt x="1497" y="2428"/>
                  </a:cubicBezTo>
                  <a:cubicBezTo>
                    <a:pt x="1864" y="2311"/>
                    <a:pt x="1985" y="2166"/>
                    <a:pt x="2200" y="1809"/>
                  </a:cubicBezTo>
                  <a:cubicBezTo>
                    <a:pt x="2415" y="1452"/>
                    <a:pt x="2634" y="570"/>
                    <a:pt x="2787" y="285"/>
                  </a:cubicBezTo>
                  <a:cubicBezTo>
                    <a:pt x="2940" y="0"/>
                    <a:pt x="3064" y="129"/>
                    <a:pt x="3120" y="101"/>
                  </a:cubicBezTo>
                </a:path>
              </a:pathLst>
            </a:custGeom>
            <a:noFill/>
            <a:ln w="2222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7679" name="AutoShape 32"/>
            <p:cNvCxnSpPr>
              <a:cxnSpLocks noChangeShapeType="1"/>
            </p:cNvCxnSpPr>
            <p:nvPr/>
          </p:nvCxnSpPr>
          <p:spPr bwMode="auto">
            <a:xfrm>
              <a:off x="2782" y="13114"/>
              <a:ext cx="6409" cy="0"/>
            </a:xfrm>
            <a:prstGeom prst="straightConnector1">
              <a:avLst/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</p:cxnSp>
        <p:cxnSp>
          <p:nvCxnSpPr>
            <p:cNvPr id="27680" name="AutoShape 33"/>
            <p:cNvCxnSpPr>
              <a:cxnSpLocks noChangeShapeType="1"/>
            </p:cNvCxnSpPr>
            <p:nvPr/>
          </p:nvCxnSpPr>
          <p:spPr bwMode="auto">
            <a:xfrm flipV="1">
              <a:off x="5921" y="9804"/>
              <a:ext cx="0" cy="3786"/>
            </a:xfrm>
            <a:prstGeom prst="straightConnector1">
              <a:avLst/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</p:cxnSp>
        <p:cxnSp>
          <p:nvCxnSpPr>
            <p:cNvPr id="27681" name="AutoShape 34"/>
            <p:cNvCxnSpPr>
              <a:cxnSpLocks noChangeShapeType="1"/>
            </p:cNvCxnSpPr>
            <p:nvPr/>
          </p:nvCxnSpPr>
          <p:spPr bwMode="auto">
            <a:xfrm>
              <a:off x="5103" y="12069"/>
              <a:ext cx="1" cy="1031"/>
            </a:xfrm>
            <a:prstGeom prst="straightConnector1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27660" name="Right Arrow 24"/>
          <p:cNvSpPr>
            <a:spLocks noChangeArrowheads="1"/>
          </p:cNvSpPr>
          <p:nvPr/>
        </p:nvSpPr>
        <p:spPr bwMode="auto">
          <a:xfrm>
            <a:off x="3124200" y="2133600"/>
            <a:ext cx="20574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>
              <a:latin typeface="Verdana" pitchFamily="34" charset="0"/>
            </a:endParaRPr>
          </a:p>
        </p:txBody>
      </p:sp>
      <p:sp>
        <p:nvSpPr>
          <p:cNvPr id="27661" name="Right Arrow 25"/>
          <p:cNvSpPr>
            <a:spLocks noChangeArrowheads="1"/>
          </p:cNvSpPr>
          <p:nvPr/>
        </p:nvSpPr>
        <p:spPr bwMode="auto">
          <a:xfrm>
            <a:off x="3429000" y="4038600"/>
            <a:ext cx="20574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>
              <a:latin typeface="Verdana" pitchFamily="34" charset="0"/>
            </a:endParaRPr>
          </a:p>
        </p:txBody>
      </p:sp>
      <p:graphicFrame>
        <p:nvGraphicFramePr>
          <p:cNvPr id="27652" name="Object 14"/>
          <p:cNvGraphicFramePr>
            <a:graphicFrameLocks noChangeAspect="1"/>
          </p:cNvGraphicFramePr>
          <p:nvPr/>
        </p:nvGraphicFramePr>
        <p:xfrm>
          <a:off x="1905000" y="4953000"/>
          <a:ext cx="241300" cy="254000"/>
        </p:xfrm>
        <a:graphic>
          <a:graphicData uri="http://schemas.openxmlformats.org/presentationml/2006/ole">
            <p:oleObj spid="_x0000_s27652" name="Equation" r:id="rId5" imgW="241200" imgH="253800" progId="Equation.DSMT4">
              <p:embed/>
            </p:oleObj>
          </a:graphicData>
        </a:graphic>
      </p:graphicFrame>
      <p:graphicFrame>
        <p:nvGraphicFramePr>
          <p:cNvPr id="27653" name="Object 15"/>
          <p:cNvGraphicFramePr>
            <a:graphicFrameLocks noChangeAspect="1"/>
          </p:cNvGraphicFramePr>
          <p:nvPr/>
        </p:nvGraphicFramePr>
        <p:xfrm>
          <a:off x="2209800" y="4292600"/>
          <a:ext cx="241300" cy="203200"/>
        </p:xfrm>
        <a:graphic>
          <a:graphicData uri="http://schemas.openxmlformats.org/presentationml/2006/ole">
            <p:oleObj spid="_x0000_s27653" name="Equation" r:id="rId6" imgW="241200" imgH="203040" progId="Equation.DSMT4">
              <p:embed/>
            </p:oleObj>
          </a:graphicData>
        </a:graphic>
      </p:graphicFrame>
      <p:graphicFrame>
        <p:nvGraphicFramePr>
          <p:cNvPr id="27654" name="Object 16"/>
          <p:cNvGraphicFramePr>
            <a:graphicFrameLocks noChangeAspect="1"/>
          </p:cNvGraphicFramePr>
          <p:nvPr/>
        </p:nvGraphicFramePr>
        <p:xfrm>
          <a:off x="6477000" y="5105400"/>
          <a:ext cx="698500" cy="330200"/>
        </p:xfrm>
        <a:graphic>
          <a:graphicData uri="http://schemas.openxmlformats.org/presentationml/2006/ole">
            <p:oleObj spid="_x0000_s27654" name="Equation" r:id="rId7" imgW="698400" imgH="330120" progId="Equation.DSMT4">
              <p:embed/>
            </p:oleObj>
          </a:graphicData>
        </a:graphic>
      </p:graphicFrame>
      <p:graphicFrame>
        <p:nvGraphicFramePr>
          <p:cNvPr id="27655" name="Object 17"/>
          <p:cNvGraphicFramePr>
            <a:graphicFrameLocks noChangeAspect="1"/>
          </p:cNvGraphicFramePr>
          <p:nvPr/>
        </p:nvGraphicFramePr>
        <p:xfrm>
          <a:off x="7467600" y="3352800"/>
          <a:ext cx="647700" cy="279400"/>
        </p:xfrm>
        <a:graphic>
          <a:graphicData uri="http://schemas.openxmlformats.org/presentationml/2006/ole">
            <p:oleObj spid="_x0000_s27655" name="Equation" r:id="rId8" imgW="647640" imgH="279360" progId="Equation.DSMT4">
              <p:embed/>
            </p:oleObj>
          </a:graphicData>
        </a:graphic>
      </p:graphicFrame>
      <p:cxnSp>
        <p:nvCxnSpPr>
          <p:cNvPr id="27662" name="Straight Arrow Connector 32"/>
          <p:cNvCxnSpPr>
            <a:cxnSpLocks noChangeShapeType="1"/>
          </p:cNvCxnSpPr>
          <p:nvPr/>
        </p:nvCxnSpPr>
        <p:spPr bwMode="auto">
          <a:xfrm rot="5400000">
            <a:off x="6896100" y="3695700"/>
            <a:ext cx="685800" cy="4572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grpSp>
        <p:nvGrpSpPr>
          <p:cNvPr id="27663" name="Group 18"/>
          <p:cNvGrpSpPr>
            <a:grpSpLocks/>
          </p:cNvGrpSpPr>
          <p:nvPr/>
        </p:nvGrpSpPr>
        <p:grpSpPr bwMode="auto">
          <a:xfrm>
            <a:off x="304800" y="2590800"/>
            <a:ext cx="3505200" cy="2606675"/>
            <a:chOff x="2967" y="5355"/>
            <a:chExt cx="7565" cy="4106"/>
          </a:xfrm>
        </p:grpSpPr>
        <p:cxnSp>
          <p:nvCxnSpPr>
            <p:cNvPr id="27665" name="AutoShape 19"/>
            <p:cNvCxnSpPr>
              <a:cxnSpLocks noChangeShapeType="1"/>
            </p:cNvCxnSpPr>
            <p:nvPr/>
          </p:nvCxnSpPr>
          <p:spPr bwMode="auto">
            <a:xfrm>
              <a:off x="6688" y="8358"/>
              <a:ext cx="1465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7666" name="AutoShape 20"/>
            <p:cNvCxnSpPr>
              <a:cxnSpLocks noChangeShapeType="1"/>
            </p:cNvCxnSpPr>
            <p:nvPr/>
          </p:nvCxnSpPr>
          <p:spPr bwMode="auto">
            <a:xfrm>
              <a:off x="2967" y="8897"/>
              <a:ext cx="7565" cy="1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grpSp>
          <p:nvGrpSpPr>
            <p:cNvPr id="27667" name="Group 21"/>
            <p:cNvGrpSpPr>
              <a:grpSpLocks/>
            </p:cNvGrpSpPr>
            <p:nvPr/>
          </p:nvGrpSpPr>
          <p:grpSpPr bwMode="auto">
            <a:xfrm>
              <a:off x="3051" y="6962"/>
              <a:ext cx="7314" cy="1901"/>
              <a:chOff x="3051" y="6945"/>
              <a:chExt cx="7314" cy="1901"/>
            </a:xfrm>
          </p:grpSpPr>
          <p:sp>
            <p:nvSpPr>
              <p:cNvPr id="27672" name="Freeform 22"/>
              <p:cNvSpPr>
                <a:spLocks/>
              </p:cNvSpPr>
              <p:nvPr/>
            </p:nvSpPr>
            <p:spPr bwMode="auto">
              <a:xfrm flipH="1">
                <a:off x="6711" y="6951"/>
                <a:ext cx="3654" cy="1895"/>
              </a:xfrm>
              <a:custGeom>
                <a:avLst/>
                <a:gdLst>
                  <a:gd name="T0" fmla="*/ 0 w 3535"/>
                  <a:gd name="T1" fmla="*/ 6026 h 1682"/>
                  <a:gd name="T2" fmla="*/ 2651 w 3535"/>
                  <a:gd name="T3" fmla="*/ 5384 h 1682"/>
                  <a:gd name="T4" fmla="*/ 4312 w 3535"/>
                  <a:gd name="T5" fmla="*/ 856 h 1682"/>
                  <a:gd name="T6" fmla="*/ 5087 w 3535"/>
                  <a:gd name="T7" fmla="*/ 239 h 16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35"/>
                  <a:gd name="T13" fmla="*/ 0 h 1682"/>
                  <a:gd name="T14" fmla="*/ 3535 w 3535"/>
                  <a:gd name="T15" fmla="*/ 1682 h 16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35" h="1682">
                    <a:moveTo>
                      <a:pt x="0" y="1623"/>
                    </a:moveTo>
                    <a:cubicBezTo>
                      <a:pt x="671" y="1652"/>
                      <a:pt x="1342" y="1682"/>
                      <a:pt x="1842" y="1450"/>
                    </a:cubicBezTo>
                    <a:cubicBezTo>
                      <a:pt x="2342" y="1218"/>
                      <a:pt x="2715" y="462"/>
                      <a:pt x="2997" y="231"/>
                    </a:cubicBezTo>
                    <a:cubicBezTo>
                      <a:pt x="3279" y="0"/>
                      <a:pt x="3445" y="89"/>
                      <a:pt x="3535" y="64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3" name="Freeform 23"/>
              <p:cNvSpPr>
                <a:spLocks/>
              </p:cNvSpPr>
              <p:nvPr/>
            </p:nvSpPr>
            <p:spPr bwMode="auto">
              <a:xfrm>
                <a:off x="3051" y="6945"/>
                <a:ext cx="3654" cy="1895"/>
              </a:xfrm>
              <a:custGeom>
                <a:avLst/>
                <a:gdLst>
                  <a:gd name="T0" fmla="*/ 0 w 3535"/>
                  <a:gd name="T1" fmla="*/ 6026 h 1682"/>
                  <a:gd name="T2" fmla="*/ 2651 w 3535"/>
                  <a:gd name="T3" fmla="*/ 5384 h 1682"/>
                  <a:gd name="T4" fmla="*/ 4312 w 3535"/>
                  <a:gd name="T5" fmla="*/ 856 h 1682"/>
                  <a:gd name="T6" fmla="*/ 5087 w 3535"/>
                  <a:gd name="T7" fmla="*/ 239 h 16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35"/>
                  <a:gd name="T13" fmla="*/ 0 h 1682"/>
                  <a:gd name="T14" fmla="*/ 3535 w 3535"/>
                  <a:gd name="T15" fmla="*/ 1682 h 16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35" h="1682">
                    <a:moveTo>
                      <a:pt x="0" y="1623"/>
                    </a:moveTo>
                    <a:cubicBezTo>
                      <a:pt x="671" y="1652"/>
                      <a:pt x="1342" y="1682"/>
                      <a:pt x="1842" y="1450"/>
                    </a:cubicBezTo>
                    <a:cubicBezTo>
                      <a:pt x="2342" y="1218"/>
                      <a:pt x="2715" y="462"/>
                      <a:pt x="2997" y="231"/>
                    </a:cubicBezTo>
                    <a:cubicBezTo>
                      <a:pt x="3279" y="0"/>
                      <a:pt x="3445" y="89"/>
                      <a:pt x="3535" y="64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27668" name="AutoShape 24"/>
            <p:cNvCxnSpPr>
              <a:cxnSpLocks noChangeShapeType="1"/>
            </p:cNvCxnSpPr>
            <p:nvPr/>
          </p:nvCxnSpPr>
          <p:spPr bwMode="auto">
            <a:xfrm flipV="1">
              <a:off x="4588" y="5355"/>
              <a:ext cx="0" cy="4106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7669" name="AutoShape 25"/>
            <p:cNvCxnSpPr>
              <a:cxnSpLocks noChangeShapeType="1"/>
            </p:cNvCxnSpPr>
            <p:nvPr/>
          </p:nvCxnSpPr>
          <p:spPr bwMode="auto">
            <a:xfrm>
              <a:off x="6688" y="7050"/>
              <a:ext cx="0" cy="1847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prstDash val="lgDash"/>
              <a:round/>
              <a:headEnd/>
              <a:tailEnd/>
            </a:ln>
          </p:spPr>
        </p:cxnSp>
        <p:cxnSp>
          <p:nvCxnSpPr>
            <p:cNvPr id="27670" name="AutoShape 26"/>
            <p:cNvCxnSpPr>
              <a:cxnSpLocks noChangeShapeType="1"/>
            </p:cNvCxnSpPr>
            <p:nvPr/>
          </p:nvCxnSpPr>
          <p:spPr bwMode="auto">
            <a:xfrm>
              <a:off x="8153" y="8373"/>
              <a:ext cx="0" cy="526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prstDash val="lgDash"/>
              <a:round/>
              <a:headEnd/>
              <a:tailEnd/>
            </a:ln>
          </p:spPr>
        </p:cxnSp>
        <p:cxnSp>
          <p:nvCxnSpPr>
            <p:cNvPr id="27671" name="AutoShape 27"/>
            <p:cNvCxnSpPr>
              <a:cxnSpLocks noChangeShapeType="1"/>
            </p:cNvCxnSpPr>
            <p:nvPr/>
          </p:nvCxnSpPr>
          <p:spPr bwMode="auto">
            <a:xfrm>
              <a:off x="5265" y="8358"/>
              <a:ext cx="0" cy="526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prstDash val="lgDash"/>
              <a:round/>
              <a:headEnd/>
              <a:tailEnd/>
            </a:ln>
          </p:spPr>
        </p:cxnSp>
      </p:grpSp>
      <p:graphicFrame>
        <p:nvGraphicFramePr>
          <p:cNvPr id="27656" name="Object 31"/>
          <p:cNvGraphicFramePr>
            <a:graphicFrameLocks noChangeAspect="1"/>
          </p:cNvGraphicFramePr>
          <p:nvPr/>
        </p:nvGraphicFramePr>
        <p:xfrm>
          <a:off x="1143000" y="5715000"/>
          <a:ext cx="1676400" cy="431800"/>
        </p:xfrm>
        <a:graphic>
          <a:graphicData uri="http://schemas.openxmlformats.org/presentationml/2006/ole">
            <p:oleObj spid="_x0000_s27656" name="Equation" r:id="rId9" imgW="1676160" imgH="431640" progId="Equation.DSMT4">
              <p:embed/>
            </p:oleObj>
          </a:graphicData>
        </a:graphic>
      </p:graphicFrame>
      <p:graphicFrame>
        <p:nvGraphicFramePr>
          <p:cNvPr id="27657" name="Object 32"/>
          <p:cNvGraphicFramePr>
            <a:graphicFrameLocks noChangeAspect="1"/>
          </p:cNvGraphicFramePr>
          <p:nvPr/>
        </p:nvGraphicFramePr>
        <p:xfrm>
          <a:off x="5486400" y="5486400"/>
          <a:ext cx="2730500" cy="812800"/>
        </p:xfrm>
        <a:graphic>
          <a:graphicData uri="http://schemas.openxmlformats.org/presentationml/2006/ole">
            <p:oleObj spid="_x0000_s27657" name="Equation" r:id="rId10" imgW="2730240" imgH="812520" progId="Equation.DSMT4">
              <p:embed/>
            </p:oleObj>
          </a:graphicData>
        </a:graphic>
      </p:graphicFrame>
      <p:sp>
        <p:nvSpPr>
          <p:cNvPr id="27664" name="Right Arrow 25"/>
          <p:cNvSpPr>
            <a:spLocks noChangeArrowheads="1"/>
          </p:cNvSpPr>
          <p:nvPr/>
        </p:nvSpPr>
        <p:spPr bwMode="auto">
          <a:xfrm>
            <a:off x="3271838" y="6019800"/>
            <a:ext cx="20574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X~N(</a:t>
            </a:r>
            <a:r>
              <a:rPr lang="el-GR" dirty="0" smtClean="0"/>
              <a:t>μ</a:t>
            </a:r>
            <a:r>
              <a:rPr lang="en-US" dirty="0" smtClean="0"/>
              <a:t>;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2000"/>
          </a:xfrm>
        </p:spPr>
        <p:txBody>
          <a:bodyPr>
            <a:normAutofit fontScale="92500" lnSpcReduction="20000"/>
          </a:bodyPr>
          <a:lstStyle/>
          <a:p>
            <a:endParaRPr lang="en-US" dirty="0" smtClean="0">
              <a:sym typeface="Symbol" pitchFamily="18" charset="2"/>
            </a:endParaRPr>
          </a:p>
          <a:p>
            <a:endParaRPr lang="en-US" dirty="0" smtClean="0">
              <a:sym typeface="Symbol" pitchFamily="18" charset="2"/>
            </a:endParaRPr>
          </a:p>
          <a:p>
            <a:endParaRPr lang="en-US" dirty="0" smtClean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	 	</a:t>
            </a:r>
          </a:p>
          <a:p>
            <a:pPr>
              <a:buFont typeface="Wingdings" pitchFamily="2" charset="2"/>
              <a:buNone/>
            </a:pPr>
            <a:endParaRPr lang="en-US" dirty="0" smtClean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dirty="0" smtClean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dirty="0" smtClean="0">
              <a:sym typeface="Symbol" pitchFamily="18" charset="2"/>
            </a:endParaRPr>
          </a:p>
          <a:p>
            <a:r>
              <a:rPr lang="en-US" dirty="0" err="1" smtClean="0">
                <a:latin typeface="+mj-lt"/>
                <a:sym typeface="Symbol" pitchFamily="18" charset="2"/>
              </a:rPr>
              <a:t>Giá</a:t>
            </a:r>
            <a:r>
              <a:rPr lang="en-US" dirty="0" smtClean="0">
                <a:latin typeface="+mj-lt"/>
                <a:sym typeface="Symbol" pitchFamily="18" charset="2"/>
              </a:rPr>
              <a:t> </a:t>
            </a:r>
            <a:r>
              <a:rPr lang="en-US" dirty="0" err="1" smtClean="0">
                <a:latin typeface="+mj-lt"/>
                <a:sym typeface="Symbol" pitchFamily="18" charset="2"/>
              </a:rPr>
              <a:t>trị</a:t>
            </a:r>
            <a:r>
              <a:rPr lang="en-US" dirty="0" smtClean="0">
                <a:latin typeface="+mj-lt"/>
                <a:sym typeface="Symbol" pitchFamily="18" charset="2"/>
              </a:rPr>
              <a:t> </a:t>
            </a:r>
            <a:r>
              <a:rPr lang="en-US" dirty="0" err="1" smtClean="0">
                <a:latin typeface="+mj-lt"/>
                <a:sym typeface="Symbol" pitchFamily="18" charset="2"/>
              </a:rPr>
              <a:t>của</a:t>
            </a:r>
            <a:r>
              <a:rPr lang="en-US" dirty="0" smtClean="0">
                <a:latin typeface="+mj-lt"/>
                <a:sym typeface="Symbol" pitchFamily="18" charset="2"/>
              </a:rPr>
              <a:t> </a:t>
            </a:r>
            <a:r>
              <a:rPr lang="en-US" dirty="0" err="1" smtClean="0">
                <a:latin typeface="+mj-lt"/>
                <a:sym typeface="Symbol" pitchFamily="18" charset="2"/>
              </a:rPr>
              <a:t>tích</a:t>
            </a:r>
            <a:r>
              <a:rPr lang="en-US" dirty="0" smtClean="0">
                <a:latin typeface="+mj-lt"/>
                <a:sym typeface="Symbol" pitchFamily="18" charset="2"/>
              </a:rPr>
              <a:t> </a:t>
            </a:r>
            <a:r>
              <a:rPr lang="en-US" dirty="0" err="1" smtClean="0">
                <a:latin typeface="+mj-lt"/>
                <a:sym typeface="Symbol" pitchFamily="18" charset="2"/>
              </a:rPr>
              <a:t>phân</a:t>
            </a:r>
            <a:r>
              <a:rPr lang="en-US" dirty="0" smtClean="0">
                <a:latin typeface="+mj-lt"/>
                <a:sym typeface="Symbol" pitchFamily="18" charset="2"/>
              </a:rPr>
              <a:t> Laplace </a:t>
            </a:r>
            <a:r>
              <a:rPr lang="el-GR" dirty="0" smtClean="0">
                <a:latin typeface="+mj-lt"/>
                <a:cs typeface="Times New Roman"/>
                <a:sym typeface="Symbol" pitchFamily="18" charset="2"/>
              </a:rPr>
              <a:t>ϕ</a:t>
            </a:r>
            <a:r>
              <a:rPr lang="en-US" dirty="0" smtClean="0">
                <a:latin typeface="+mj-lt"/>
                <a:cs typeface="Times New Roman"/>
                <a:sym typeface="Symbol" pitchFamily="18" charset="2"/>
              </a:rPr>
              <a:t>(t) </a:t>
            </a:r>
            <a:r>
              <a:rPr lang="en-US" dirty="0" err="1" smtClean="0">
                <a:latin typeface="+mj-lt"/>
                <a:cs typeface="Times New Roman"/>
                <a:sym typeface="Symbol" pitchFamily="18" charset="2"/>
              </a:rPr>
              <a:t>dò</a:t>
            </a:r>
            <a:r>
              <a:rPr lang="en-US" dirty="0" smtClean="0">
                <a:latin typeface="+mj-lt"/>
                <a:cs typeface="Times New Roman"/>
                <a:sym typeface="Symbol" pitchFamily="18" charset="2"/>
              </a:rPr>
              <a:t> </a:t>
            </a:r>
            <a:r>
              <a:rPr lang="en-US" dirty="0" err="1" smtClean="0">
                <a:latin typeface="+mj-lt"/>
                <a:cs typeface="Times New Roman"/>
                <a:sym typeface="Symbol" pitchFamily="18" charset="2"/>
              </a:rPr>
              <a:t>trong</a:t>
            </a:r>
            <a:r>
              <a:rPr lang="en-US" dirty="0" smtClean="0">
                <a:latin typeface="+mj-lt"/>
                <a:cs typeface="Times New Roman"/>
                <a:sym typeface="Symbol" pitchFamily="18" charset="2"/>
              </a:rPr>
              <a:t> </a:t>
            </a:r>
            <a:r>
              <a:rPr lang="en-US" dirty="0" err="1" smtClean="0">
                <a:latin typeface="+mj-lt"/>
                <a:cs typeface="Times New Roman"/>
                <a:sym typeface="Symbol" pitchFamily="18" charset="2"/>
              </a:rPr>
              <a:t>bảng</a:t>
            </a:r>
            <a:r>
              <a:rPr lang="en-US" dirty="0" smtClean="0">
                <a:latin typeface="+mj-lt"/>
                <a:cs typeface="Times New Roman"/>
                <a:sym typeface="Symbol" pitchFamily="18" charset="2"/>
              </a:rPr>
              <a:t> </a:t>
            </a:r>
            <a:r>
              <a:rPr lang="en-US" dirty="0" err="1" smtClean="0">
                <a:latin typeface="+mj-lt"/>
                <a:cs typeface="Times New Roman"/>
                <a:sym typeface="Symbol" pitchFamily="18" charset="2"/>
              </a:rPr>
              <a:t>Phụ</a:t>
            </a:r>
            <a:r>
              <a:rPr lang="en-US" dirty="0" smtClean="0">
                <a:latin typeface="+mj-lt"/>
                <a:cs typeface="Times New Roman"/>
                <a:sym typeface="Symbol" pitchFamily="18" charset="2"/>
              </a:rPr>
              <a:t> </a:t>
            </a:r>
            <a:r>
              <a:rPr lang="en-US" dirty="0" err="1" smtClean="0">
                <a:latin typeface="+mj-lt"/>
                <a:cs typeface="Times New Roman"/>
                <a:sym typeface="Symbol" pitchFamily="18" charset="2"/>
              </a:rPr>
              <a:t>lục</a:t>
            </a:r>
            <a:r>
              <a:rPr lang="en-US" dirty="0" smtClean="0">
                <a:latin typeface="+mj-lt"/>
                <a:cs typeface="Times New Roman"/>
                <a:sym typeface="Symbol" pitchFamily="18" charset="2"/>
              </a:rPr>
              <a:t> 2.</a:t>
            </a:r>
            <a:endParaRPr lang="en-US" dirty="0" smtClean="0">
              <a:latin typeface="+mj-lt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+mj-lt"/>
                <a:sym typeface="Symbol" pitchFamily="18" charset="2"/>
              </a:rPr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28674" name="Object 45"/>
          <p:cNvGraphicFramePr>
            <a:graphicFrameLocks noChangeAspect="1"/>
          </p:cNvGraphicFramePr>
          <p:nvPr/>
        </p:nvGraphicFramePr>
        <p:xfrm>
          <a:off x="628650" y="1295400"/>
          <a:ext cx="7677150" cy="3125788"/>
        </p:xfrm>
        <a:graphic>
          <a:graphicData uri="http://schemas.openxmlformats.org/presentationml/2006/ole">
            <p:oleObj spid="_x0000_s28674" name="Equation" r:id="rId3" imgW="6426000" imgH="2616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pp </a:t>
            </a:r>
            <a:r>
              <a:rPr lang="en-US" dirty="0" err="1" smtClean="0"/>
              <a:t>chuẩn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Nếu</a:t>
            </a:r>
            <a:r>
              <a:rPr lang="en-US" dirty="0" smtClean="0"/>
              <a:t> a, b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bnn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bnn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pp </a:t>
            </a:r>
            <a:r>
              <a:rPr lang="en-US" dirty="0" err="1" smtClean="0"/>
              <a:t>chuẩn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197634" name="Object 36"/>
          <p:cNvGraphicFramePr>
            <a:graphicFrameLocks noChangeAspect="1"/>
          </p:cNvGraphicFramePr>
          <p:nvPr/>
        </p:nvGraphicFramePr>
        <p:xfrm>
          <a:off x="1524000" y="4419600"/>
          <a:ext cx="6514219" cy="1371600"/>
        </p:xfrm>
        <a:graphic>
          <a:graphicData uri="http://schemas.openxmlformats.org/presentationml/2006/ole">
            <p:oleObj spid="_x0000_s197634" name="Equation" r:id="rId3" imgW="4584600" imgH="965160" progId="Equation.DSMT4">
              <p:embed/>
            </p:oleObj>
          </a:graphicData>
        </a:graphic>
      </p:graphicFrame>
      <p:graphicFrame>
        <p:nvGraphicFramePr>
          <p:cNvPr id="197635" name="Object 36"/>
          <p:cNvGraphicFramePr>
            <a:graphicFrameLocks noChangeAspect="1"/>
          </p:cNvGraphicFramePr>
          <p:nvPr/>
        </p:nvGraphicFramePr>
        <p:xfrm>
          <a:off x="1371600" y="2133600"/>
          <a:ext cx="7091362" cy="720725"/>
        </p:xfrm>
        <a:graphic>
          <a:graphicData uri="http://schemas.openxmlformats.org/presentationml/2006/ole">
            <p:oleObj spid="_x0000_s197635" name="Equation" r:id="rId4" imgW="4991040" imgH="507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X~N(3,1) </a:t>
            </a:r>
            <a:r>
              <a:rPr lang="en-US" dirty="0" err="1" smtClean="0"/>
              <a:t>và</a:t>
            </a:r>
            <a:r>
              <a:rPr lang="en-US" dirty="0" smtClean="0"/>
              <a:t> Y~N(4,2)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335874" name="Object 2"/>
          <p:cNvGraphicFramePr>
            <a:graphicFrameLocks noChangeAspect="1"/>
          </p:cNvGraphicFramePr>
          <p:nvPr/>
        </p:nvGraphicFramePr>
        <p:xfrm>
          <a:off x="1219200" y="2667000"/>
          <a:ext cx="1984375" cy="1268413"/>
        </p:xfrm>
        <a:graphic>
          <a:graphicData uri="http://schemas.openxmlformats.org/presentationml/2006/ole">
            <p:oleObj spid="_x0000_s335874" name="Equation" r:id="rId3" imgW="1231560" imgH="787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 X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bnn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E(X)=10 </a:t>
            </a:r>
            <a:r>
              <a:rPr lang="en-US" dirty="0" err="1" smtClean="0"/>
              <a:t>và</a:t>
            </a:r>
            <a:r>
              <a:rPr lang="en-US" dirty="0" smtClean="0"/>
              <a:t> P(10&lt;X&lt;20)=0,3.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P(0&lt;X&lt;15)?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bnn</a:t>
            </a:r>
            <a:r>
              <a:rPr lang="en-US" dirty="0" smtClean="0"/>
              <a:t> X, </a:t>
            </a:r>
            <a:r>
              <a:rPr lang="en-US" dirty="0" err="1" smtClean="0"/>
              <a:t>biết</a:t>
            </a:r>
            <a:r>
              <a:rPr lang="en-US" dirty="0" smtClean="0"/>
              <a:t> X~N(4,5; 1,21)</a:t>
            </a:r>
          </a:p>
          <a:p>
            <a:pPr marL="514350" indent="-514350">
              <a:buNone/>
            </a:pPr>
            <a:r>
              <a:rPr lang="en-US" dirty="0" smtClean="0"/>
              <a:t>a)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3,5 </a:t>
            </a:r>
            <a:r>
              <a:rPr lang="en-US" dirty="0" err="1" smtClean="0"/>
              <a:t>đến</a:t>
            </a:r>
            <a:r>
              <a:rPr lang="en-US" dirty="0" smtClean="0"/>
              <a:t> 5 </a:t>
            </a:r>
            <a:r>
              <a:rPr lang="en-US" dirty="0" err="1" smtClean="0"/>
              <a:t>phút</a:t>
            </a:r>
            <a:r>
              <a:rPr lang="en-US" dirty="0" smtClean="0"/>
              <a:t>?</a:t>
            </a:r>
          </a:p>
          <a:p>
            <a:pPr marL="514350" indent="-514350">
              <a:buNone/>
            </a:pPr>
            <a:r>
              <a:rPr lang="en-US" dirty="0" smtClean="0"/>
              <a:t>b) </a:t>
            </a:r>
            <a:r>
              <a:rPr lang="en-US" dirty="0" err="1" smtClean="0"/>
              <a:t>Tìm</a:t>
            </a:r>
            <a:r>
              <a:rPr lang="en-US" dirty="0" smtClean="0"/>
              <a:t> t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5%?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Tuổi</a:t>
            </a:r>
            <a:r>
              <a:rPr lang="en-US" dirty="0" smtClean="0"/>
              <a:t> </a:t>
            </a:r>
            <a:r>
              <a:rPr lang="en-US" dirty="0" err="1" smtClean="0"/>
              <a:t>thọ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lạnh</a:t>
            </a:r>
            <a:r>
              <a:rPr lang="en-US" dirty="0" smtClean="0"/>
              <a:t> 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bnn</a:t>
            </a:r>
            <a:r>
              <a:rPr lang="en-US" dirty="0" smtClean="0"/>
              <a:t> X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N(10; 6,25).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1,4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lạnh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lỗ</a:t>
            </a:r>
            <a:r>
              <a:rPr lang="en-US" dirty="0" smtClean="0"/>
              <a:t> 1,8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.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lãi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lạnh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0,9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qui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A </a:t>
            </a:r>
            <a:r>
              <a:rPr lang="en-US" dirty="0" err="1" smtClean="0"/>
              <a:t>và</a:t>
            </a:r>
            <a:r>
              <a:rPr lang="en-US" dirty="0" smtClean="0"/>
              <a:t> B. </a:t>
            </a:r>
            <a:r>
              <a:rPr lang="en-US" dirty="0" err="1" smtClean="0"/>
              <a:t>Lãi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2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,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vọng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3505200"/>
          <a:ext cx="6520498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4105"/>
                <a:gridCol w="2032000"/>
                <a:gridCol w="2124393"/>
              </a:tblGrid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Trung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bình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Phương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sai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Thị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trường</a:t>
                      </a:r>
                      <a:r>
                        <a:rPr lang="en-US" sz="3200" baseline="0" dirty="0" smtClean="0"/>
                        <a:t> 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19%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36 (%)</a:t>
                      </a:r>
                      <a:r>
                        <a:rPr lang="en-US" sz="3200" baseline="30000" dirty="0" smtClean="0"/>
                        <a:t>2</a:t>
                      </a:r>
                      <a:endParaRPr lang="en-US" sz="32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Thị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trường</a:t>
                      </a:r>
                      <a:r>
                        <a:rPr lang="en-US" sz="3200" baseline="0" dirty="0" smtClean="0"/>
                        <a:t> B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22%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100 (%)</a:t>
                      </a:r>
                      <a:r>
                        <a:rPr lang="en-US" sz="3200" baseline="30000" dirty="0" smtClean="0"/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a)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10% </a:t>
            </a:r>
            <a:r>
              <a:rPr lang="en-US" dirty="0" err="1" smtClean="0"/>
              <a:t>lãi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r>
              <a:rPr lang="en-US" dirty="0" smtClean="0"/>
              <a:t>b)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rủi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43000" y="1219200"/>
            <a:ext cx="5867400" cy="4038600"/>
            <a:chOff x="1600200" y="1143000"/>
            <a:chExt cx="5867400" cy="4953000"/>
          </a:xfrm>
        </p:grpSpPr>
        <p:pic>
          <p:nvPicPr>
            <p:cNvPr id="3082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90800" y="1580071"/>
              <a:ext cx="3810000" cy="381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115094" y="3618706"/>
              <a:ext cx="4953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600200" y="5513719"/>
              <a:ext cx="58674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7441" name="Object 1"/>
          <p:cNvGraphicFramePr>
            <a:graphicFrameLocks noChangeAspect="1"/>
          </p:cNvGraphicFramePr>
          <p:nvPr/>
        </p:nvGraphicFramePr>
        <p:xfrm>
          <a:off x="3810000" y="4876800"/>
          <a:ext cx="636588" cy="1107944"/>
        </p:xfrm>
        <a:graphic>
          <a:graphicData uri="http://schemas.openxmlformats.org/presentationml/2006/ole">
            <p:oleObj spid="_x0000_s317441" name="Equation" r:id="rId4" imgW="342720" imgH="596880" progId="Equation.DSMT4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 rot="16200000" flipH="1">
            <a:off x="2485292" y="3246498"/>
            <a:ext cx="3106615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7442" name="Object 4"/>
          <p:cNvGraphicFramePr>
            <a:graphicFrameLocks noChangeAspect="1"/>
          </p:cNvGraphicFramePr>
          <p:nvPr/>
        </p:nvGraphicFramePr>
        <p:xfrm>
          <a:off x="4953000" y="1219200"/>
          <a:ext cx="3938361" cy="1447800"/>
        </p:xfrm>
        <a:graphic>
          <a:graphicData uri="http://schemas.openxmlformats.org/presentationml/2006/ole">
            <p:oleObj spid="_x0000_s317442" name="Equation" r:id="rId5" imgW="1346040" imgH="495000" progId="Equation.DSMT4">
              <p:embed/>
            </p:oleObj>
          </a:graphicData>
        </a:graphic>
      </p:graphicFrame>
      <p:cxnSp>
        <p:nvCxnSpPr>
          <p:cNvPr id="13" name="Straight Connector 12"/>
          <p:cNvCxnSpPr/>
          <p:nvPr/>
        </p:nvCxnSpPr>
        <p:spPr>
          <a:xfrm rot="16200000" flipH="1">
            <a:off x="4094877" y="4100735"/>
            <a:ext cx="1219194" cy="281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7443" name="Object 3"/>
          <p:cNvGraphicFramePr>
            <a:graphicFrameLocks noChangeAspect="1"/>
          </p:cNvGraphicFramePr>
          <p:nvPr/>
        </p:nvGraphicFramePr>
        <p:xfrm>
          <a:off x="4367213" y="3929063"/>
          <a:ext cx="284162" cy="258762"/>
        </p:xfrm>
        <a:graphic>
          <a:graphicData uri="http://schemas.openxmlformats.org/presentationml/2006/ole">
            <p:oleObj spid="_x0000_s317443" name="Equation" r:id="rId6" imgW="152280" imgH="139680" progId="Equation.DSMT4">
              <p:embed/>
            </p:oleObj>
          </a:graphicData>
        </a:graphic>
      </p:graphicFrame>
      <p:graphicFrame>
        <p:nvGraphicFramePr>
          <p:cNvPr id="317444" name="Object 4"/>
          <p:cNvGraphicFramePr>
            <a:graphicFrameLocks noChangeAspect="1"/>
          </p:cNvGraphicFramePr>
          <p:nvPr/>
        </p:nvGraphicFramePr>
        <p:xfrm>
          <a:off x="3352800" y="4114800"/>
          <a:ext cx="284162" cy="258762"/>
        </p:xfrm>
        <a:graphic>
          <a:graphicData uri="http://schemas.openxmlformats.org/presentationml/2006/ole">
            <p:oleObj spid="_x0000_s317444" name="Equation" r:id="rId7" imgW="152280" imgH="139680" progId="Equation.DSMT4">
              <p:embed/>
            </p:oleObj>
          </a:graphicData>
        </a:graphic>
      </p:graphicFrame>
      <p:graphicFrame>
        <p:nvGraphicFramePr>
          <p:cNvPr id="317445" name="Object 5"/>
          <p:cNvGraphicFramePr>
            <a:graphicFrameLocks noChangeAspect="1"/>
          </p:cNvGraphicFramePr>
          <p:nvPr/>
        </p:nvGraphicFramePr>
        <p:xfrm>
          <a:off x="4572000" y="4841875"/>
          <a:ext cx="733425" cy="328613"/>
        </p:xfrm>
        <a:graphic>
          <a:graphicData uri="http://schemas.openxmlformats.org/presentationml/2006/ole">
            <p:oleObj spid="_x0000_s317445" name="Equation" r:id="rId8" imgW="393480" imgH="177480" progId="Equation.DSMT4">
              <p:embed/>
            </p:oleObj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4038600" y="4343400"/>
            <a:ext cx="685800" cy="1588"/>
          </a:xfrm>
          <a:prstGeom prst="straightConnector1">
            <a:avLst/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52800" y="4495800"/>
            <a:ext cx="685800" cy="1588"/>
          </a:xfrm>
          <a:prstGeom prst="straightConnector1">
            <a:avLst/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2760198" y="4083734"/>
            <a:ext cx="1233268" cy="480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2 sigma </a:t>
            </a:r>
            <a:r>
              <a:rPr lang="en-US" dirty="0" err="1" smtClean="0"/>
              <a:t>và</a:t>
            </a:r>
            <a:r>
              <a:rPr lang="en-US" dirty="0" smtClean="0"/>
              <a:t> 3 sigma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581400"/>
            <a:ext cx="8458200" cy="2743200"/>
          </a:xfrm>
        </p:spPr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ppxs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qui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307202" name="Object 2"/>
          <p:cNvGraphicFramePr>
            <a:graphicFrameLocks noChangeAspect="1"/>
          </p:cNvGraphicFramePr>
          <p:nvPr/>
        </p:nvGraphicFramePr>
        <p:xfrm>
          <a:off x="838200" y="1371600"/>
          <a:ext cx="6364288" cy="2003425"/>
        </p:xfrm>
        <a:graphic>
          <a:graphicData uri="http://schemas.openxmlformats.org/presentationml/2006/ole">
            <p:oleObj spid="_x0000_s307202" name="Equation" r:id="rId3" imgW="2539800" imgH="7999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" pitchFamily="34" charset="0"/>
                <a:cs typeface="Calibri" pitchFamily="34" charset="0"/>
              </a:rPr>
              <a:t>Xấp xỉ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pp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chuẩn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229378" name="Object 2"/>
          <p:cNvGraphicFramePr>
            <a:graphicFrameLocks noChangeAspect="1"/>
          </p:cNvGraphicFramePr>
          <p:nvPr/>
        </p:nvGraphicFramePr>
        <p:xfrm>
          <a:off x="6208713" y="1844675"/>
          <a:ext cx="2822575" cy="806450"/>
        </p:xfrm>
        <a:graphic>
          <a:graphicData uri="http://schemas.openxmlformats.org/presentationml/2006/ole">
            <p:oleObj spid="_x0000_s330754" name="Equation" r:id="rId3" imgW="1777680" imgH="507960" progId="Equation.DSMT4">
              <p:embed/>
            </p:oleObj>
          </a:graphicData>
        </a:graphic>
      </p:graphicFrame>
      <p:graphicFrame>
        <p:nvGraphicFramePr>
          <p:cNvPr id="229380" name="Object 2"/>
          <p:cNvGraphicFramePr>
            <a:graphicFrameLocks noChangeAspect="1"/>
          </p:cNvGraphicFramePr>
          <p:nvPr/>
        </p:nvGraphicFramePr>
        <p:xfrm>
          <a:off x="881063" y="1905000"/>
          <a:ext cx="2439987" cy="685800"/>
        </p:xfrm>
        <a:graphic>
          <a:graphicData uri="http://schemas.openxmlformats.org/presentationml/2006/ole">
            <p:oleObj spid="_x0000_s330756" name="Equation" r:id="rId4" imgW="1536480" imgH="431640" progId="Equation.DSMT4">
              <p:embed/>
            </p:oleObj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505200" y="2209800"/>
            <a:ext cx="2590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91000" y="1524000"/>
            <a:ext cx="1705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 </a:t>
            </a:r>
            <a:r>
              <a:rPr lang="en-US" sz="3200" dirty="0" err="1" smtClean="0"/>
              <a:t>rất</a:t>
            </a:r>
            <a:r>
              <a:rPr lang="en-US" sz="3200" dirty="0" smtClean="0"/>
              <a:t> </a:t>
            </a:r>
            <a:r>
              <a:rPr lang="en-US" sz="3200" dirty="0" err="1" smtClean="0"/>
              <a:t>lớn</a:t>
            </a:r>
            <a:endParaRPr lang="en-US" sz="3200" dirty="0"/>
          </a:p>
        </p:txBody>
      </p:sp>
      <p:graphicFrame>
        <p:nvGraphicFramePr>
          <p:cNvPr id="229381" name="Object 2"/>
          <p:cNvGraphicFramePr>
            <a:graphicFrameLocks noChangeAspect="1"/>
          </p:cNvGraphicFramePr>
          <p:nvPr/>
        </p:nvGraphicFramePr>
        <p:xfrm>
          <a:off x="5257800" y="4267200"/>
          <a:ext cx="3516313" cy="1554162"/>
        </p:xfrm>
        <a:graphic>
          <a:graphicData uri="http://schemas.openxmlformats.org/presentationml/2006/ole">
            <p:oleObj spid="_x0000_s330757" name="Equation" r:id="rId5" imgW="2184120" imgH="965160" progId="Equation.DSMT4">
              <p:embed/>
            </p:oleObj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214498" y="2296180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0,1&lt;p&lt;0,9</a:t>
            </a:r>
            <a:endParaRPr lang="en-US" sz="2800" i="1" dirty="0"/>
          </a:p>
        </p:txBody>
      </p:sp>
      <p:graphicFrame>
        <p:nvGraphicFramePr>
          <p:cNvPr id="330758" name="Object 6"/>
          <p:cNvGraphicFramePr>
            <a:graphicFrameLocks noChangeAspect="1"/>
          </p:cNvGraphicFramePr>
          <p:nvPr/>
        </p:nvGraphicFramePr>
        <p:xfrm>
          <a:off x="914400" y="3048000"/>
          <a:ext cx="3084513" cy="2165350"/>
        </p:xfrm>
        <a:graphic>
          <a:graphicData uri="http://schemas.openxmlformats.org/presentationml/2006/ole">
            <p:oleObj spid="_x0000_s330758" name="Equation" r:id="rId6" imgW="1917360" imgH="1346040" progId="Equation.DSMT4">
              <p:embed/>
            </p:oleObj>
          </a:graphicData>
        </a:graphic>
      </p:graphicFrame>
      <p:graphicFrame>
        <p:nvGraphicFramePr>
          <p:cNvPr id="330759" name="Object 7"/>
          <p:cNvGraphicFramePr>
            <a:graphicFrameLocks noChangeAspect="1"/>
          </p:cNvGraphicFramePr>
          <p:nvPr/>
        </p:nvGraphicFramePr>
        <p:xfrm>
          <a:off x="1143000" y="5562600"/>
          <a:ext cx="1778000" cy="550863"/>
        </p:xfrm>
        <a:graphic>
          <a:graphicData uri="http://schemas.openxmlformats.org/presentationml/2006/ole">
            <p:oleObj spid="_x0000_s330759" name="Equation" r:id="rId7" imgW="1104840" imgH="342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331778" name="Object 2"/>
          <p:cNvGraphicFramePr>
            <a:graphicFrameLocks noChangeAspect="1"/>
          </p:cNvGraphicFramePr>
          <p:nvPr/>
        </p:nvGraphicFramePr>
        <p:xfrm>
          <a:off x="685800" y="1295400"/>
          <a:ext cx="8181976" cy="3208893"/>
        </p:xfrm>
        <a:graphic>
          <a:graphicData uri="http://schemas.openxmlformats.org/presentationml/2006/ole">
            <p:oleObj spid="_x0000_s331778" name="Equation" r:id="rId3" imgW="5181480" imgH="2031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331778" name="Object 2"/>
          <p:cNvGraphicFramePr>
            <a:graphicFrameLocks noChangeAspect="1"/>
          </p:cNvGraphicFramePr>
          <p:nvPr/>
        </p:nvGraphicFramePr>
        <p:xfrm>
          <a:off x="228600" y="1401738"/>
          <a:ext cx="8682870" cy="2713062"/>
        </p:xfrm>
        <a:graphic>
          <a:graphicData uri="http://schemas.openxmlformats.org/presentationml/2006/ole">
            <p:oleObj spid="_x0000_s334850" name="Equation" r:id="rId3" imgW="6502320" imgH="2031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Gieo</a:t>
            </a:r>
            <a:r>
              <a:rPr lang="en-US" dirty="0" smtClean="0"/>
              <a:t> 3200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. </a:t>
            </a:r>
            <a:r>
              <a:rPr lang="en-US" dirty="0" err="1" smtClean="0"/>
              <a:t>Gọi</a:t>
            </a:r>
            <a:r>
              <a:rPr lang="en-US" dirty="0" smtClean="0"/>
              <a:t> X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sấp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3200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dirty="0" smtClean="0"/>
              <a:t>A)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sấp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B)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332802" name="Object 2"/>
          <p:cNvGraphicFramePr>
            <a:graphicFrameLocks noChangeAspect="1"/>
          </p:cNvGraphicFramePr>
          <p:nvPr/>
        </p:nvGraphicFramePr>
        <p:xfrm>
          <a:off x="1328738" y="4641850"/>
          <a:ext cx="6843712" cy="898525"/>
        </p:xfrm>
        <a:graphic>
          <a:graphicData uri="http://schemas.openxmlformats.org/presentationml/2006/ole">
            <p:oleObj spid="_x0000_s332802" name="Equation" r:id="rId3" imgW="4254480" imgH="558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5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389120"/>
          </a:xfrm>
        </p:spPr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sạn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300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325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01/08/2011. Theo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10%.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a.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300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smtClean="0"/>
              <a:t>b.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vọng</a:t>
            </a:r>
            <a:r>
              <a:rPr lang="en-US" dirty="0" smtClean="0"/>
              <a:t> 250mg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81 mg2. </a:t>
            </a:r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vỉ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vỉ</a:t>
            </a:r>
            <a:r>
              <a:rPr lang="en-US" dirty="0" smtClean="0"/>
              <a:t> 10 </a:t>
            </a:r>
            <a:r>
              <a:rPr lang="en-US" dirty="0" err="1" smtClean="0"/>
              <a:t>viên</a:t>
            </a:r>
            <a:r>
              <a:rPr lang="en-US" dirty="0" smtClean="0"/>
              <a:t>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2490 mg </a:t>
            </a:r>
            <a:r>
              <a:rPr lang="en-US" dirty="0" err="1" smtClean="0"/>
              <a:t>đến</a:t>
            </a:r>
            <a:r>
              <a:rPr lang="en-US" dirty="0" smtClean="0"/>
              <a:t> 2510 mg (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bì</a:t>
            </a:r>
            <a:r>
              <a:rPr lang="en-US" dirty="0" smtClean="0"/>
              <a:t>).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100 </a:t>
            </a:r>
            <a:r>
              <a:rPr lang="en-US" dirty="0" err="1" smtClean="0"/>
              <a:t>vỉ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.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:</a:t>
            </a:r>
          </a:p>
          <a:p>
            <a:r>
              <a:rPr lang="en-US" dirty="0" smtClean="0"/>
              <a:t>A. </a:t>
            </a:r>
            <a:r>
              <a:rPr lang="en-US" dirty="0" err="1" smtClean="0"/>
              <a:t>Có</a:t>
            </a:r>
            <a:r>
              <a:rPr lang="en-US" dirty="0" smtClean="0"/>
              <a:t> 80 </a:t>
            </a:r>
            <a:r>
              <a:rPr lang="en-US" dirty="0" err="1" smtClean="0"/>
              <a:t>vỉ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B.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70 </a:t>
            </a:r>
            <a:r>
              <a:rPr lang="en-US" dirty="0" err="1" smtClean="0"/>
              <a:t>vỉ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lô</a:t>
            </a:r>
            <a:r>
              <a:rPr lang="en-US" dirty="0" smtClean="0"/>
              <a:t> </a:t>
            </a:r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252,6 mg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lệch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4,2 mg.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pp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A.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260 mg.</a:t>
            </a:r>
          </a:p>
          <a:p>
            <a:r>
              <a:rPr lang="en-US" dirty="0" smtClean="0"/>
              <a:t>B.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x0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30%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nhẹ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x0.</a:t>
            </a:r>
          </a:p>
          <a:p>
            <a:r>
              <a:rPr lang="en-US" dirty="0" smtClean="0"/>
              <a:t>C.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quanh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lệch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5%.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lô</a:t>
            </a:r>
            <a:r>
              <a:rPr lang="en-US" dirty="0" smtClean="0"/>
              <a:t> </a:t>
            </a:r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Poisson </a:t>
            </a:r>
            <a:r>
              <a:rPr lang="en-US" dirty="0" err="1" smtClean="0"/>
              <a:t>bằng</a:t>
            </a:r>
            <a:r>
              <a:rPr lang="en-US" dirty="0" smtClean="0"/>
              <a:t> N(0,1)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bnn</a:t>
            </a:r>
            <a:r>
              <a:rPr lang="en-US" dirty="0" smtClean="0"/>
              <a:t> X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Poisson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 </a:t>
            </a:r>
            <a:r>
              <a:rPr lang="en-US" dirty="0" err="1" smtClean="0"/>
              <a:t>chứng</a:t>
            </a:r>
            <a:r>
              <a:rPr lang="en-US" dirty="0" smtClean="0"/>
              <a:t> minh </a:t>
            </a:r>
            <a:r>
              <a:rPr lang="en-US" dirty="0" err="1" smtClean="0"/>
              <a:t>được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333826" name="Object 2"/>
          <p:cNvGraphicFramePr>
            <a:graphicFrameLocks noChangeAspect="1"/>
          </p:cNvGraphicFramePr>
          <p:nvPr/>
        </p:nvGraphicFramePr>
        <p:xfrm>
          <a:off x="2133600" y="4267200"/>
          <a:ext cx="5351296" cy="1219200"/>
        </p:xfrm>
        <a:graphic>
          <a:graphicData uri="http://schemas.openxmlformats.org/presentationml/2006/ole">
            <p:oleObj spid="_x0000_s333826" name="Equation" r:id="rId3" imgW="1841400" imgH="419040" progId="Equation.DSMT4">
              <p:embed/>
            </p:oleObj>
          </a:graphicData>
        </a:graphic>
      </p:graphicFrame>
      <p:graphicFrame>
        <p:nvGraphicFramePr>
          <p:cNvPr id="333827" name="Object 3"/>
          <p:cNvGraphicFramePr>
            <a:graphicFrameLocks noChangeAspect="1"/>
          </p:cNvGraphicFramePr>
          <p:nvPr/>
        </p:nvGraphicFramePr>
        <p:xfrm>
          <a:off x="2057400" y="2057400"/>
          <a:ext cx="3974610" cy="1295400"/>
        </p:xfrm>
        <a:graphic>
          <a:graphicData uri="http://schemas.openxmlformats.org/presentationml/2006/ole">
            <p:oleObj spid="_x0000_s333827" name="Equation" r:id="rId4" imgW="1562040" imgH="507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endParaRPr lang="en-US" dirty="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229600" cy="487375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dirty="0" err="1" smtClean="0">
                <a:sym typeface="Symbol" pitchFamily="18" charset="2"/>
              </a:rPr>
              <a:t>Kỳ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vọng</a:t>
            </a:r>
            <a:r>
              <a:rPr lang="en-US" dirty="0" smtClean="0">
                <a:sym typeface="Symbol" pitchFamily="18" charset="2"/>
              </a:rPr>
              <a:t>:</a:t>
            </a:r>
          </a:p>
          <a:p>
            <a:pPr algn="just" eaLnBrk="1" hangingPunct="1">
              <a:lnSpc>
                <a:spcPct val="90000"/>
              </a:lnSpc>
            </a:pPr>
            <a:endParaRPr lang="en-US" dirty="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endParaRPr lang="en-US" dirty="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endParaRPr lang="en-US" dirty="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endParaRPr lang="en-US" dirty="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dirty="0" err="1" smtClean="0">
                <a:sym typeface="Symbol" pitchFamily="18" charset="2"/>
              </a:rPr>
              <a:t>Phương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sai</a:t>
            </a:r>
            <a:r>
              <a:rPr lang="en-US" dirty="0" smtClean="0">
                <a:sym typeface="Symbol" pitchFamily="18" charset="2"/>
              </a:rPr>
              <a:t>:	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	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	</a:t>
            </a:r>
            <a:endParaRPr lang="en-US" baseline="30000" dirty="0" smtClean="0">
              <a:sym typeface="Symbol" pitchFamily="18" charset="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1219200" y="1447800"/>
          <a:ext cx="6694487" cy="2081212"/>
        </p:xfrm>
        <a:graphic>
          <a:graphicData uri="http://schemas.openxmlformats.org/presentationml/2006/ole">
            <p:oleObj spid="_x0000_s165890" name="Equation" r:id="rId3" imgW="3187440" imgH="990360" progId="Equation.DSMT4">
              <p:embed/>
            </p:oleObj>
          </a:graphicData>
        </a:graphic>
      </p:graphicFrame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838200" y="4114800"/>
          <a:ext cx="7362825" cy="2295525"/>
        </p:xfrm>
        <a:graphic>
          <a:graphicData uri="http://schemas.openxmlformats.org/presentationml/2006/ole">
            <p:oleObj spid="_x0000_s165891" name="Equation" r:id="rId4" imgW="3504960" imgH="1091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302082" name="Object 2"/>
          <p:cNvGraphicFramePr>
            <a:graphicFrameLocks noChangeAspect="1"/>
          </p:cNvGraphicFramePr>
          <p:nvPr/>
        </p:nvGraphicFramePr>
        <p:xfrm>
          <a:off x="914400" y="1371600"/>
          <a:ext cx="6219825" cy="1752600"/>
        </p:xfrm>
        <a:graphic>
          <a:graphicData uri="http://schemas.openxmlformats.org/presentationml/2006/ole">
            <p:oleObj spid="_x0000_s302082" name="Equation" r:id="rId3" imgW="2705040" imgH="7617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Phân phối chuẩn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dirty="0" err="1" smtClean="0">
                <a:sym typeface="Symbol" pitchFamily="18" charset="2"/>
              </a:rPr>
              <a:t>Tích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phân</a:t>
            </a:r>
            <a:r>
              <a:rPr lang="en-US" dirty="0" smtClean="0">
                <a:sym typeface="Symbol" pitchFamily="18" charset="2"/>
              </a:rPr>
              <a:t> Poisson:</a:t>
            </a:r>
          </a:p>
          <a:p>
            <a:pPr algn="just" eaLnBrk="1" hangingPunct="1">
              <a:lnSpc>
                <a:spcPct val="90000"/>
              </a:lnSpc>
            </a:pPr>
            <a:endParaRPr lang="en-US" dirty="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endParaRPr lang="en-US" dirty="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endParaRPr lang="en-US" dirty="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endParaRPr lang="en-US" dirty="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endParaRPr lang="en-US" dirty="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dirty="0" err="1" smtClean="0">
                <a:sym typeface="Symbol" pitchFamily="18" charset="2"/>
              </a:rPr>
              <a:t>Đổi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biến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số</a:t>
            </a:r>
            <a:r>
              <a:rPr lang="en-US" dirty="0" smtClean="0">
                <a:sym typeface="Symbol" pitchFamily="18" charset="2"/>
              </a:rPr>
              <a:t>: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	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	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	</a:t>
            </a:r>
            <a:endParaRPr lang="en-US" baseline="30000" dirty="0" smtClean="0">
              <a:sym typeface="Symbol" pitchFamily="18" charset="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4114800" y="1614388"/>
          <a:ext cx="2970213" cy="1128812"/>
        </p:xfrm>
        <a:graphic>
          <a:graphicData uri="http://schemas.openxmlformats.org/presentationml/2006/ole">
            <p:oleObj spid="_x0000_s166914" name="Equation" r:id="rId3" imgW="1269720" imgH="482400" progId="Equation.DSMT4">
              <p:embed/>
            </p:oleObj>
          </a:graphicData>
        </a:graphic>
      </p:graphicFrame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554037" y="5194300"/>
          <a:ext cx="8056563" cy="977900"/>
        </p:xfrm>
        <a:graphic>
          <a:graphicData uri="http://schemas.openxmlformats.org/presentationml/2006/ole">
            <p:oleObj spid="_x0000_s166915" name="Equation" r:id="rId4" imgW="4394160" imgH="533160" progId="Equation.DSMT4">
              <p:embed/>
            </p:oleObj>
          </a:graphicData>
        </a:graphic>
      </p:graphicFrame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2712560" y="4298950"/>
          <a:ext cx="2545240" cy="730250"/>
        </p:xfrm>
        <a:graphic>
          <a:graphicData uri="http://schemas.openxmlformats.org/presentationml/2006/ole">
            <p:oleObj spid="_x0000_s166916" name="Equation" r:id="rId5" imgW="1371600" imgH="393480" progId="Equation.DSMT4">
              <p:embed/>
            </p:oleObj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2209800" y="2740498"/>
          <a:ext cx="4038600" cy="1145702"/>
        </p:xfrm>
        <a:graphic>
          <a:graphicData uri="http://schemas.openxmlformats.org/presentationml/2006/ole">
            <p:oleObj spid="_x0000_s166917" name="Equation" r:id="rId6" imgW="1790640" imgH="507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Phân phối chuẩn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dirty="0" err="1" smtClean="0">
                <a:sym typeface="Symbol" pitchFamily="18" charset="2"/>
              </a:rPr>
              <a:t>Phương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sai</a:t>
            </a:r>
            <a:r>
              <a:rPr lang="en-US" dirty="0" smtClean="0">
                <a:sym typeface="Symbol" pitchFamily="18" charset="2"/>
              </a:rPr>
              <a:t>:</a:t>
            </a:r>
          </a:p>
          <a:p>
            <a:pPr algn="just" eaLnBrk="1" hangingPunct="1">
              <a:lnSpc>
                <a:spcPct val="90000"/>
              </a:lnSpc>
            </a:pPr>
            <a:endParaRPr lang="en-US" dirty="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endParaRPr lang="en-US" dirty="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dirty="0" err="1" smtClean="0">
                <a:sym typeface="Symbol" pitchFamily="18" charset="2"/>
              </a:rPr>
              <a:t>Tương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tự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có</a:t>
            </a:r>
            <a:r>
              <a:rPr lang="en-US" dirty="0" smtClean="0">
                <a:sym typeface="Symbol" pitchFamily="18" charset="2"/>
              </a:rPr>
              <a:t>: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	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	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	</a:t>
            </a:r>
            <a:endParaRPr lang="en-US" baseline="30000" dirty="0" smtClean="0">
              <a:sym typeface="Symbol" pitchFamily="18" charset="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1143000" y="4191000"/>
          <a:ext cx="6376555" cy="2209800"/>
        </p:xfrm>
        <a:graphic>
          <a:graphicData uri="http://schemas.openxmlformats.org/presentationml/2006/ole">
            <p:oleObj spid="_x0000_s167938" name="Equation" r:id="rId3" imgW="2933640" imgH="1015920" progId="Equation.DSMT4">
              <p:embed/>
            </p:oleObj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2286000" y="1828800"/>
          <a:ext cx="5097462" cy="1146175"/>
        </p:xfrm>
        <a:graphic>
          <a:graphicData uri="http://schemas.openxmlformats.org/presentationml/2006/ole">
            <p:oleObj spid="_x0000_s167939" name="Equation" r:id="rId4" imgW="2260440" imgH="507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Phân phối chuẩn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dirty="0" smtClean="0">
                <a:sym typeface="Symbol" pitchFamily="18" charset="2"/>
              </a:rPr>
              <a:t>Ta </a:t>
            </a:r>
            <a:r>
              <a:rPr lang="en-US" dirty="0" err="1" smtClean="0">
                <a:sym typeface="Symbol" pitchFamily="18" charset="2"/>
              </a:rPr>
              <a:t>có</a:t>
            </a:r>
            <a:r>
              <a:rPr lang="en-US" dirty="0" smtClean="0">
                <a:sym typeface="Symbol" pitchFamily="18" charset="2"/>
              </a:rPr>
              <a:t>:</a:t>
            </a:r>
          </a:p>
          <a:p>
            <a:pPr algn="just" eaLnBrk="1" hangingPunct="1">
              <a:lnSpc>
                <a:spcPct val="90000"/>
              </a:lnSpc>
            </a:pPr>
            <a:endParaRPr lang="en-US" dirty="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endParaRPr lang="en-US" dirty="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endParaRPr lang="en-US" dirty="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endParaRPr lang="en-US" dirty="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endParaRPr lang="en-US" dirty="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endParaRPr lang="en-US" dirty="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endParaRPr lang="en-US" dirty="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 smtClean="0">
                <a:sym typeface="Symbol" pitchFamily="18" charset="2"/>
              </a:rPr>
              <a:t>Vậy</a:t>
            </a:r>
            <a:r>
              <a:rPr lang="en-US" dirty="0" smtClean="0">
                <a:sym typeface="Symbol" pitchFamily="18" charset="2"/>
              </a:rPr>
              <a:t>: 	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	</a:t>
            </a:r>
            <a:endParaRPr lang="en-US" baseline="30000" dirty="0" smtClean="0"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569912" y="1828800"/>
          <a:ext cx="8116888" cy="2706688"/>
        </p:xfrm>
        <a:graphic>
          <a:graphicData uri="http://schemas.openxmlformats.org/presentationml/2006/ole">
            <p:oleObj spid="_x0000_s168962" name="Equation" r:id="rId3" imgW="3733560" imgH="12445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PHỐI CHUẨN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94210" name="Object 5"/>
          <p:cNvGraphicFramePr>
            <a:graphicFrameLocks noChangeAspect="1"/>
          </p:cNvGraphicFramePr>
          <p:nvPr/>
        </p:nvGraphicFramePr>
        <p:xfrm>
          <a:off x="838199" y="1524000"/>
          <a:ext cx="7302501" cy="4191000"/>
        </p:xfrm>
        <a:graphic>
          <a:graphicData uri="http://schemas.openxmlformats.org/presentationml/2006/ole">
            <p:oleObj spid="_x0000_s169986" name="Equation" r:id="rId3" imgW="3009600" imgH="17269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PHỐI CHUẨN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bnn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vọng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bnn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</a:p>
          <a:p>
            <a:r>
              <a:rPr lang="en-US" dirty="0" smtClean="0"/>
              <a:t>Ta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1905000" y="2159000"/>
          <a:ext cx="5140960" cy="584200"/>
        </p:xfrm>
        <a:graphic>
          <a:graphicData uri="http://schemas.openxmlformats.org/presentationml/2006/ole">
            <p:oleObj spid="_x0000_s171010" name="Equation" r:id="rId3" imgW="2234880" imgH="253800" progId="Equation.DSMT4">
              <p:embed/>
            </p:oleObj>
          </a:graphicData>
        </a:graphic>
      </p:graphicFrame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2024062" y="5359400"/>
          <a:ext cx="5138738" cy="584200"/>
        </p:xfrm>
        <a:graphic>
          <a:graphicData uri="http://schemas.openxmlformats.org/presentationml/2006/ole">
            <p:oleObj spid="_x0000_s171011" name="Equation" r:id="rId4" imgW="2234880" imgH="253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Thục</a:t>
            </a:r>
            <a:r>
              <a:rPr lang="en-US" dirty="0" smtClean="0"/>
              <a:t> Hi </a:t>
            </a:r>
            <a:r>
              <a:rPr lang="en-US" dirty="0" err="1" smtClean="0"/>
              <a:t>và</a:t>
            </a:r>
            <a:r>
              <a:rPr lang="en-US" dirty="0" smtClean="0"/>
              <a:t> 1 </a:t>
            </a:r>
            <a:r>
              <a:rPr lang="en-US" dirty="0" err="1" smtClean="0"/>
              <a:t>sv</a:t>
            </a:r>
            <a:r>
              <a:rPr lang="en-US" dirty="0" smtClean="0"/>
              <a:t> 188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4.\</a:t>
            </a:r>
          </a:p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1101017159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sớm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X ~ N(, </a:t>
            </a:r>
            <a:r>
              <a:rPr lang="en-US" baseline="30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89120"/>
          </a:xfrm>
        </p:spPr>
        <p:txBody>
          <a:bodyPr>
            <a:normAutofit/>
          </a:bodyPr>
          <a:lstStyle/>
          <a:p>
            <a:r>
              <a:rPr lang="vi-VN" dirty="0" smtClean="0"/>
              <a:t>68.26%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-</a:t>
            </a:r>
            <a:r>
              <a:rPr lang="el-GR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σ</a:t>
            </a:r>
            <a:r>
              <a:rPr lang="en-US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 +</a:t>
            </a:r>
            <a:r>
              <a:rPr lang="el-GR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σ</a:t>
            </a:r>
            <a:r>
              <a:rPr lang="en-US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vi-VN" dirty="0" smtClean="0"/>
          </a:p>
          <a:p>
            <a:r>
              <a:rPr lang="vi-VN" dirty="0" smtClean="0"/>
              <a:t>95.44%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-2</a:t>
            </a:r>
            <a:r>
              <a:rPr lang="el-GR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σ</a:t>
            </a:r>
            <a:r>
              <a:rPr lang="en-US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 +2</a:t>
            </a:r>
            <a:r>
              <a:rPr lang="el-GR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σ</a:t>
            </a:r>
            <a:r>
              <a:rPr lang="en-US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vi-VN" dirty="0" smtClean="0"/>
          </a:p>
          <a:p>
            <a:r>
              <a:rPr lang="vi-VN" dirty="0" smtClean="0"/>
              <a:t>99.73%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-3</a:t>
            </a:r>
            <a:r>
              <a:rPr lang="el-GR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σ</a:t>
            </a:r>
            <a:r>
              <a:rPr lang="en-US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 +3</a:t>
            </a:r>
            <a:r>
              <a:rPr lang="el-GR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σ</a:t>
            </a:r>
            <a:r>
              <a:rPr lang="en-US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vi-VN" dirty="0" smtClean="0"/>
              <a:t>.</a:t>
            </a:r>
          </a:p>
          <a:p>
            <a:r>
              <a:rPr lang="vi-VN" dirty="0" smtClean="0"/>
              <a:t>99.99%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-4</a:t>
            </a:r>
            <a:r>
              <a:rPr lang="el-GR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σ</a:t>
            </a:r>
            <a:r>
              <a:rPr lang="en-US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 +4</a:t>
            </a:r>
            <a:r>
              <a:rPr lang="el-GR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σ</a:t>
            </a:r>
            <a:r>
              <a:rPr lang="en-US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vi-VN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bnn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pp </a:t>
            </a:r>
            <a:r>
              <a:rPr lang="en-US" dirty="0" err="1" smtClean="0"/>
              <a:t>chuẩn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,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endParaRPr lang="en-US" dirty="0" smtClean="0"/>
          </a:p>
          <a:p>
            <a:r>
              <a:rPr lang="en-US" dirty="0" err="1" smtClean="0"/>
              <a:t>Lãi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endParaRPr lang="en-US" dirty="0" smtClean="0"/>
          </a:p>
          <a:p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thụ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smtClean="0"/>
              <a:t>…..</a:t>
            </a:r>
          </a:p>
          <a:p>
            <a:r>
              <a:rPr lang="en-US" i="1" dirty="0" err="1" smtClean="0"/>
              <a:t>Nếu</a:t>
            </a:r>
            <a:r>
              <a:rPr lang="en-US" i="1" dirty="0" smtClean="0"/>
              <a:t> </a:t>
            </a:r>
            <a:r>
              <a:rPr lang="en-US" i="1" dirty="0" err="1" smtClean="0"/>
              <a:t>bnn</a:t>
            </a:r>
            <a:r>
              <a:rPr lang="en-US" i="1" dirty="0" smtClean="0"/>
              <a:t> X </a:t>
            </a:r>
            <a:r>
              <a:rPr lang="en-US" i="1" dirty="0" err="1" smtClean="0"/>
              <a:t>là</a:t>
            </a:r>
            <a:r>
              <a:rPr lang="en-US" i="1" dirty="0" smtClean="0"/>
              <a:t> </a:t>
            </a:r>
            <a:r>
              <a:rPr lang="en-US" i="1" dirty="0" err="1" smtClean="0"/>
              <a:t>tổng</a:t>
            </a:r>
            <a:r>
              <a:rPr lang="en-US" i="1" dirty="0" smtClean="0"/>
              <a:t> </a:t>
            </a:r>
            <a:r>
              <a:rPr lang="en-US" i="1" dirty="0" err="1" smtClean="0"/>
              <a:t>của</a:t>
            </a:r>
            <a:r>
              <a:rPr lang="en-US" i="1" dirty="0" smtClean="0"/>
              <a:t> n </a:t>
            </a:r>
            <a:r>
              <a:rPr lang="en-US" i="1" dirty="0" err="1" smtClean="0"/>
              <a:t>bnn</a:t>
            </a:r>
            <a:r>
              <a:rPr lang="en-US" i="1" dirty="0" smtClean="0"/>
              <a:t> </a:t>
            </a:r>
            <a:r>
              <a:rPr lang="en-US" i="1" dirty="0" err="1" smtClean="0"/>
              <a:t>độc</a:t>
            </a:r>
            <a:r>
              <a:rPr lang="en-US" i="1" dirty="0" smtClean="0"/>
              <a:t> </a:t>
            </a:r>
            <a:r>
              <a:rPr lang="en-US" i="1" dirty="0" err="1" smtClean="0"/>
              <a:t>lập</a:t>
            </a:r>
            <a:r>
              <a:rPr lang="en-US" i="1" dirty="0" smtClean="0"/>
              <a:t> </a:t>
            </a:r>
            <a:r>
              <a:rPr lang="en-US" i="1" dirty="0" err="1" smtClean="0"/>
              <a:t>và</a:t>
            </a:r>
            <a:r>
              <a:rPr lang="en-US" i="1" dirty="0" smtClean="0"/>
              <a:t> </a:t>
            </a:r>
            <a:r>
              <a:rPr lang="en-US" i="1" dirty="0" err="1" smtClean="0"/>
              <a:t>giá</a:t>
            </a:r>
            <a:r>
              <a:rPr lang="en-US" i="1" dirty="0" smtClean="0"/>
              <a:t> </a:t>
            </a:r>
            <a:r>
              <a:rPr lang="en-US" i="1" dirty="0" err="1" smtClean="0"/>
              <a:t>trị</a:t>
            </a:r>
            <a:r>
              <a:rPr lang="en-US" i="1" dirty="0" smtClean="0"/>
              <a:t> </a:t>
            </a:r>
            <a:r>
              <a:rPr lang="en-US" i="1" dirty="0" err="1" smtClean="0"/>
              <a:t>của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bnn</a:t>
            </a:r>
            <a:r>
              <a:rPr lang="en-US" i="1" dirty="0" smtClean="0"/>
              <a:t> </a:t>
            </a:r>
            <a:r>
              <a:rPr lang="en-US" i="1" dirty="0" err="1" smtClean="0"/>
              <a:t>này</a:t>
            </a:r>
            <a:r>
              <a:rPr lang="en-US" i="1" dirty="0" smtClean="0"/>
              <a:t> </a:t>
            </a:r>
            <a:r>
              <a:rPr lang="en-US" i="1" dirty="0" err="1" smtClean="0"/>
              <a:t>chỉ</a:t>
            </a:r>
            <a:r>
              <a:rPr lang="en-US" i="1" dirty="0" smtClean="0"/>
              <a:t> </a:t>
            </a:r>
            <a:r>
              <a:rPr lang="en-US" i="1" dirty="0" err="1" smtClean="0"/>
              <a:t>chiếm</a:t>
            </a:r>
            <a:r>
              <a:rPr lang="en-US" i="1" dirty="0" smtClean="0"/>
              <a:t> </a:t>
            </a:r>
            <a:r>
              <a:rPr lang="en-US" i="1" dirty="0" err="1" smtClean="0"/>
              <a:t>vai</a:t>
            </a:r>
            <a:r>
              <a:rPr lang="en-US" i="1" dirty="0" smtClean="0"/>
              <a:t> </a:t>
            </a:r>
            <a:r>
              <a:rPr lang="en-US" i="1" dirty="0" err="1" smtClean="0"/>
              <a:t>trò</a:t>
            </a:r>
            <a:r>
              <a:rPr lang="en-US" i="1" dirty="0" smtClean="0"/>
              <a:t> </a:t>
            </a:r>
            <a:r>
              <a:rPr lang="en-US" i="1" dirty="0" err="1" smtClean="0"/>
              <a:t>nhỏ</a:t>
            </a:r>
            <a:r>
              <a:rPr lang="en-US" i="1" dirty="0" smtClean="0"/>
              <a:t> </a:t>
            </a:r>
            <a:r>
              <a:rPr lang="en-US" i="1" dirty="0" err="1" smtClean="0"/>
              <a:t>trong</a:t>
            </a:r>
            <a:r>
              <a:rPr lang="en-US" i="1" dirty="0" smtClean="0"/>
              <a:t> X </a:t>
            </a:r>
            <a:r>
              <a:rPr lang="en-US" i="1" dirty="0" err="1" smtClean="0"/>
              <a:t>thì</a:t>
            </a:r>
            <a:r>
              <a:rPr lang="en-US" i="1" dirty="0" smtClean="0"/>
              <a:t> X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phân</a:t>
            </a:r>
            <a:r>
              <a:rPr lang="en-US" i="1" dirty="0" smtClean="0"/>
              <a:t> </a:t>
            </a:r>
            <a:r>
              <a:rPr lang="en-US" i="1" dirty="0" err="1" smtClean="0"/>
              <a:t>phối</a:t>
            </a:r>
            <a:r>
              <a:rPr lang="en-US" i="1" dirty="0" smtClean="0"/>
              <a:t> </a:t>
            </a:r>
            <a:r>
              <a:rPr lang="en-US" i="1" dirty="0" err="1" smtClean="0"/>
              <a:t>chuẩn</a:t>
            </a:r>
            <a:r>
              <a:rPr lang="en-US" i="1" dirty="0" smtClean="0"/>
              <a:t> </a:t>
            </a:r>
            <a:r>
              <a:rPr lang="en-US" i="1" dirty="0" err="1" smtClean="0"/>
              <a:t>khi</a:t>
            </a:r>
            <a:r>
              <a:rPr lang="en-US" i="1" dirty="0" smtClean="0"/>
              <a:t> n </a:t>
            </a:r>
            <a:r>
              <a:rPr lang="en-US" i="1" dirty="0" err="1" smtClean="0"/>
              <a:t>đủ</a:t>
            </a:r>
            <a:r>
              <a:rPr lang="en-US" i="1" dirty="0" smtClean="0"/>
              <a:t> </a:t>
            </a:r>
            <a:r>
              <a:rPr lang="en-US" i="1" dirty="0" err="1" smtClean="0"/>
              <a:t>lớn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Z~N(0;1)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Z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Z: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Z: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303106" name="Object 2"/>
          <p:cNvGraphicFramePr>
            <a:graphicFrameLocks noChangeAspect="1"/>
          </p:cNvGraphicFramePr>
          <p:nvPr/>
        </p:nvGraphicFramePr>
        <p:xfrm>
          <a:off x="2286000" y="4876800"/>
          <a:ext cx="4044950" cy="1447800"/>
        </p:xfrm>
        <a:graphic>
          <a:graphicData uri="http://schemas.openxmlformats.org/presentationml/2006/ole">
            <p:oleObj spid="_x0000_s303106" name="Equation" r:id="rId3" imgW="1346040" imgH="482400" progId="Equation.DSMT4">
              <p:embed/>
            </p:oleObj>
          </a:graphicData>
        </a:graphic>
      </p:graphicFrame>
      <p:graphicFrame>
        <p:nvGraphicFramePr>
          <p:cNvPr id="303107" name="Object 3"/>
          <p:cNvGraphicFramePr>
            <a:graphicFrameLocks noChangeAspect="1"/>
          </p:cNvGraphicFramePr>
          <p:nvPr/>
        </p:nvGraphicFramePr>
        <p:xfrm>
          <a:off x="1905000" y="2514600"/>
          <a:ext cx="4770438" cy="1433513"/>
        </p:xfrm>
        <a:graphic>
          <a:graphicData uri="http://schemas.openxmlformats.org/presentationml/2006/ole">
            <p:oleObj spid="_x0000_s303107" name="Equation" r:id="rId4" imgW="156204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N(0;1)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79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143000"/>
            <a:ext cx="5029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86721" name="Object 1"/>
          <p:cNvGraphicFramePr>
            <a:graphicFrameLocks noChangeAspect="1"/>
          </p:cNvGraphicFramePr>
          <p:nvPr/>
        </p:nvGraphicFramePr>
        <p:xfrm>
          <a:off x="5334000" y="1676400"/>
          <a:ext cx="3259138" cy="1433513"/>
        </p:xfrm>
        <a:graphic>
          <a:graphicData uri="http://schemas.openxmlformats.org/presentationml/2006/ole">
            <p:oleObj spid="_x0000_s286721" name="Equation" r:id="rId4" imgW="1066680" imgH="469800" progId="Equation.DSMT4">
              <p:embed/>
            </p:oleObj>
          </a:graphicData>
        </a:graphic>
      </p:graphicFrame>
      <p:graphicFrame>
        <p:nvGraphicFramePr>
          <p:cNvPr id="286722" name="Object 2"/>
          <p:cNvGraphicFramePr>
            <a:graphicFrameLocks noChangeAspect="1"/>
          </p:cNvGraphicFramePr>
          <p:nvPr/>
        </p:nvGraphicFramePr>
        <p:xfrm>
          <a:off x="5486400" y="3429000"/>
          <a:ext cx="2017713" cy="1549400"/>
        </p:xfrm>
        <a:graphic>
          <a:graphicData uri="http://schemas.openxmlformats.org/presentationml/2006/ole">
            <p:oleObj spid="_x0000_s286722" name="Equation" r:id="rId5" imgW="660240" imgH="507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N(0;1)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85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066800"/>
            <a:ext cx="5181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85699" name="Object 3"/>
          <p:cNvGraphicFramePr>
            <a:graphicFrameLocks noChangeAspect="1"/>
          </p:cNvGraphicFramePr>
          <p:nvPr/>
        </p:nvGraphicFramePr>
        <p:xfrm>
          <a:off x="533400" y="1219200"/>
          <a:ext cx="3095625" cy="1108075"/>
        </p:xfrm>
        <a:graphic>
          <a:graphicData uri="http://schemas.openxmlformats.org/presentationml/2006/ole">
            <p:oleObj spid="_x0000_s285699" name="Equation" r:id="rId4" imgW="1346040" imgH="482400" progId="Equation.DSMT4">
              <p:embed/>
            </p:oleObj>
          </a:graphicData>
        </a:graphic>
      </p:graphicFrame>
      <p:graphicFrame>
        <p:nvGraphicFramePr>
          <p:cNvPr id="285700" name="Object 4"/>
          <p:cNvGraphicFramePr>
            <a:graphicFrameLocks noChangeAspect="1"/>
          </p:cNvGraphicFramePr>
          <p:nvPr/>
        </p:nvGraphicFramePr>
        <p:xfrm>
          <a:off x="808038" y="2776538"/>
          <a:ext cx="2393950" cy="582612"/>
        </p:xfrm>
        <a:graphic>
          <a:graphicData uri="http://schemas.openxmlformats.org/presentationml/2006/ole">
            <p:oleObj spid="_x0000_s285700" name="Equation" r:id="rId5" imgW="1041120" imgH="253800" progId="Equation.DSMT4">
              <p:embed/>
            </p:oleObj>
          </a:graphicData>
        </a:graphic>
      </p:graphicFrame>
      <p:graphicFrame>
        <p:nvGraphicFramePr>
          <p:cNvPr id="285701" name="Object 5"/>
          <p:cNvGraphicFramePr>
            <a:graphicFrameLocks noChangeAspect="1"/>
          </p:cNvGraphicFramePr>
          <p:nvPr/>
        </p:nvGraphicFramePr>
        <p:xfrm>
          <a:off x="762000" y="3657600"/>
          <a:ext cx="1663700" cy="582613"/>
        </p:xfrm>
        <a:graphic>
          <a:graphicData uri="http://schemas.openxmlformats.org/presentationml/2006/ole">
            <p:oleObj spid="_x0000_s285701" name="Equation" r:id="rId6" imgW="723600" imgH="253800" progId="Equation.DSMT4">
              <p:embed/>
            </p:oleObj>
          </a:graphicData>
        </a:graphic>
      </p:graphicFrame>
      <p:graphicFrame>
        <p:nvGraphicFramePr>
          <p:cNvPr id="285702" name="Object 6"/>
          <p:cNvGraphicFramePr>
            <a:graphicFrameLocks noChangeAspect="1"/>
          </p:cNvGraphicFramePr>
          <p:nvPr/>
        </p:nvGraphicFramePr>
        <p:xfrm>
          <a:off x="838200" y="4495800"/>
          <a:ext cx="2014538" cy="582613"/>
        </p:xfrm>
        <a:graphic>
          <a:graphicData uri="http://schemas.openxmlformats.org/presentationml/2006/ole">
            <p:oleObj spid="_x0000_s285702" name="Equation" r:id="rId7" imgW="87624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N(0,1)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Laplace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Ý </a:t>
            </a:r>
            <a:r>
              <a:rPr lang="en-US" dirty="0" err="1" smtClean="0"/>
              <a:t>nghĩa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2B742-2FF5-4138-831B-BC5D71796DE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304130" name="Object 2"/>
          <p:cNvGraphicFramePr>
            <a:graphicFrameLocks noChangeAspect="1"/>
          </p:cNvGraphicFramePr>
          <p:nvPr/>
        </p:nvGraphicFramePr>
        <p:xfrm>
          <a:off x="1652588" y="1752600"/>
          <a:ext cx="5381625" cy="1379538"/>
        </p:xfrm>
        <a:graphic>
          <a:graphicData uri="http://schemas.openxmlformats.org/presentationml/2006/ole">
            <p:oleObj spid="_x0000_s304130" name="Equation" r:id="rId3" imgW="1930320" imgH="495000" progId="Equation.DSMT4">
              <p:embed/>
            </p:oleObj>
          </a:graphicData>
        </a:graphic>
      </p:graphicFrame>
      <p:graphicFrame>
        <p:nvGraphicFramePr>
          <p:cNvPr id="304131" name="Object 3"/>
          <p:cNvGraphicFramePr>
            <a:graphicFrameLocks noChangeAspect="1"/>
          </p:cNvGraphicFramePr>
          <p:nvPr/>
        </p:nvGraphicFramePr>
        <p:xfrm>
          <a:off x="1924050" y="5105400"/>
          <a:ext cx="5378450" cy="762000"/>
        </p:xfrm>
        <a:graphic>
          <a:graphicData uri="http://schemas.openxmlformats.org/presentationml/2006/ole">
            <p:oleObj spid="_x0000_s304131" name="Equation" r:id="rId4" imgW="1790640" imgH="253800" progId="Equation.DSMT4">
              <p:embed/>
            </p:oleObj>
          </a:graphicData>
        </a:graphic>
      </p:graphicFrame>
      <p:graphicFrame>
        <p:nvGraphicFramePr>
          <p:cNvPr id="304132" name="Object 4"/>
          <p:cNvGraphicFramePr>
            <a:graphicFrameLocks noChangeAspect="1"/>
          </p:cNvGraphicFramePr>
          <p:nvPr/>
        </p:nvGraphicFramePr>
        <p:xfrm>
          <a:off x="2514600" y="3505200"/>
          <a:ext cx="2797175" cy="1308100"/>
        </p:xfrm>
        <a:graphic>
          <a:graphicData uri="http://schemas.openxmlformats.org/presentationml/2006/ole">
            <p:oleObj spid="_x0000_s304132" name="Equation" r:id="rId5" imgW="100296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5336</TotalTime>
  <Words>1149</Words>
  <Application>Microsoft Office PowerPoint</Application>
  <PresentationFormat>On-screen Show (4:3)</PresentationFormat>
  <Paragraphs>194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Theme1</vt:lpstr>
      <vt:lpstr>Equation</vt:lpstr>
      <vt:lpstr>Phân phối chuẩn N(, 2)</vt:lpstr>
      <vt:lpstr>Đồ thị hàm mật độ</vt:lpstr>
      <vt:lpstr>Định lý</vt:lpstr>
      <vt:lpstr>Giá trị của X ~ N(, 2)</vt:lpstr>
      <vt:lpstr>Các bnn có pp chuẩn</vt:lpstr>
      <vt:lpstr>Phân phối chuẩn tắc</vt:lpstr>
      <vt:lpstr>Đồ thị hàm mật độ N(0;1)</vt:lpstr>
      <vt:lpstr>Hàm phân phối xác suất của N(0;1)</vt:lpstr>
      <vt:lpstr>Xác suất của N(0,1)</vt:lpstr>
      <vt:lpstr>Xác suất của N(0,1)</vt:lpstr>
      <vt:lpstr>Liên hệ giữa chuẩn và N(0,1)</vt:lpstr>
      <vt:lpstr>Chuẩn hóa phân phối chuẩn</vt:lpstr>
      <vt:lpstr>Xác suất của X~N(μ;σ2)</vt:lpstr>
      <vt:lpstr>Tính chất pp chuẩn</vt:lpstr>
      <vt:lpstr>Ví dụ</vt:lpstr>
      <vt:lpstr>Ví dụ 1</vt:lpstr>
      <vt:lpstr>Ví dụ 2</vt:lpstr>
      <vt:lpstr>Ví dụ 3</vt:lpstr>
      <vt:lpstr>Ví dụ 3</vt:lpstr>
      <vt:lpstr>Quy tắc 2 sigma và 3 sigma</vt:lpstr>
      <vt:lpstr>Xấp xỉ pp chuẩn</vt:lpstr>
      <vt:lpstr>Công thức tính xác suất</vt:lpstr>
      <vt:lpstr>Công thức tính xác suất</vt:lpstr>
      <vt:lpstr>Ví dụ 4</vt:lpstr>
      <vt:lpstr>Ví dụ 5</vt:lpstr>
      <vt:lpstr>Ví dụ 6</vt:lpstr>
      <vt:lpstr>Ví dụ 7</vt:lpstr>
      <vt:lpstr>Xấp xỉ Poisson bằng N(0,1)</vt:lpstr>
      <vt:lpstr>Phân phối chuẩn</vt:lpstr>
      <vt:lpstr>Phân phối chuẩn</vt:lpstr>
      <vt:lpstr>Phân phối chuẩn</vt:lpstr>
      <vt:lpstr>Phân phối chuẩn</vt:lpstr>
      <vt:lpstr>PHÂN PHỐI CHUẨN</vt:lpstr>
      <vt:lpstr>PHÂN PHỐI CHUẨN</vt:lpstr>
      <vt:lpstr>Slide 35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3 Các phân phối xác suất thường gặp</dc:title>
  <dc:creator>Hoang Van Ha</dc:creator>
  <cp:lastModifiedBy>dell</cp:lastModifiedBy>
  <cp:revision>550</cp:revision>
  <dcterms:created xsi:type="dcterms:W3CDTF">2009-11-10T17:08:52Z</dcterms:created>
  <dcterms:modified xsi:type="dcterms:W3CDTF">2013-11-11T07:35:53Z</dcterms:modified>
</cp:coreProperties>
</file>