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cb20f962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cb20f962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Speaking with on-site hotel leadership focusing on daily operations – GM/Front Desk/Housekeeping.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e781a16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e781a16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cars may not be known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877313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877313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Laser pointer helpful!!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b9130e94c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b9130e94c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Reviewing “heads in beds” philosophy</a:t>
            </a:r>
          </a:p>
          <a:p>
            <a:r>
              <a:rPr lang="en-US" dirty="0"/>
              <a:t>Prior q’s from prior experience</a:t>
            </a:r>
          </a:p>
          <a:p>
            <a:r>
              <a:rPr lang="en-US" dirty="0"/>
              <a:t>Reviewing results</a:t>
            </a:r>
          </a:p>
          <a:p>
            <a:r>
              <a:rPr lang="en-US" dirty="0"/>
              <a:t>Giving advice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32416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 revenue and costs</a:t>
            </a:r>
          </a:p>
          <a:p>
            <a:r>
              <a:rPr lang="en-US" dirty="0"/>
              <a:t>Sell as many rooms as possible at best prices</a:t>
            </a:r>
          </a:p>
          <a:p>
            <a:r>
              <a:rPr lang="en-US" dirty="0"/>
              <a:t>Minimize operations costs and risks of covering relocation costs</a:t>
            </a:r>
          </a:p>
        </p:txBody>
      </p:sp>
    </p:spTree>
    <p:extLst>
      <p:ext uri="{BB962C8B-B14F-4D97-AF65-F5344CB8AC3E}">
        <p14:creationId xmlns:p14="http://schemas.microsoft.com/office/powerpoint/2010/main" val="384986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Most/least likely to cancel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9130e94c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9130e94c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Basic q; useful for short- and long-term planning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Generalizations – useful for quick decisions during busy times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Anonymized - Limited reservation data available due to privacy laws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877313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b877313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8737a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8737a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Details specific for each hotel – different locations, room types, etc.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mccarty505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hyperlink" Target="http://www.linkedin.com/in/bmccarty505" TargetMode="External"/><Relationship Id="rId4" Type="http://schemas.openxmlformats.org/officeDocument/2006/relationships/hyperlink" Target="https://github.com/BenJMcCar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Flatiron_Stuff/Capstone_Files_and_Folders/BMC_Capstone_Project/img/cxl_stat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079300" y="3415125"/>
            <a:ext cx="4985400" cy="9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lt2"/>
                </a:solidFill>
              </a:rPr>
              <a:t>Hotel Cancel Culture</a:t>
            </a:r>
            <a:endParaRPr sz="470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2397900" y="4307925"/>
            <a:ext cx="4348200" cy="4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Predicting Reservation Cancellations</a:t>
            </a:r>
            <a:endParaRPr sz="1900"/>
          </a:p>
        </p:txBody>
      </p:sp>
      <p:cxnSp>
        <p:nvCxnSpPr>
          <p:cNvPr id="61" name="Google Shape;61;p13"/>
          <p:cNvCxnSpPr/>
          <p:nvPr/>
        </p:nvCxnSpPr>
        <p:spPr>
          <a:xfrm>
            <a:off x="3144825" y="4307925"/>
            <a:ext cx="28533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Cancellations are Least Likely When...</a:t>
            </a:r>
            <a:endParaRPr/>
          </a:p>
        </p:txBody>
      </p:sp>
      <p:grpSp>
        <p:nvGrpSpPr>
          <p:cNvPr id="126" name="Google Shape;126;p20"/>
          <p:cNvGrpSpPr/>
          <p:nvPr/>
        </p:nvGrpSpPr>
        <p:grpSpPr>
          <a:xfrm>
            <a:off x="417124" y="1304875"/>
            <a:ext cx="2628925" cy="3416400"/>
            <a:chOff x="431925" y="1304875"/>
            <a:chExt cx="2628925" cy="3416400"/>
          </a:xfrm>
        </p:grpSpPr>
        <p:sp>
          <p:nvSpPr>
            <p:cNvPr id="127" name="Google Shape;127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0"/>
          <p:cNvSpPr txBox="1">
            <a:spLocks noGrp="1"/>
          </p:cNvSpPr>
          <p:nvPr>
            <p:ph type="body" idx="4294967295"/>
          </p:nvPr>
        </p:nvSpPr>
        <p:spPr>
          <a:xfrm>
            <a:off x="491624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Known # of Cars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4294967295"/>
          </p:nvPr>
        </p:nvSpPr>
        <p:spPr>
          <a:xfrm>
            <a:off x="493524" y="1850300"/>
            <a:ext cx="2478600" cy="2293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Assumes guests disclose information prior to arrival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Guests more likely to be committed to their stay – planning ahead</a:t>
            </a:r>
            <a:endParaRPr sz="1600" dirty="0"/>
          </a:p>
        </p:txBody>
      </p:sp>
      <p:grpSp>
        <p:nvGrpSpPr>
          <p:cNvPr id="131" name="Google Shape;131;p20"/>
          <p:cNvGrpSpPr/>
          <p:nvPr/>
        </p:nvGrpSpPr>
        <p:grpSpPr>
          <a:xfrm>
            <a:off x="5918651" y="1304875"/>
            <a:ext cx="2632500" cy="3416400"/>
            <a:chOff x="3320450" y="1304875"/>
            <a:chExt cx="2632500" cy="3416400"/>
          </a:xfrm>
        </p:grpSpPr>
        <p:sp>
          <p:nvSpPr>
            <p:cNvPr id="132" name="Google Shape;132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0"/>
          <p:cNvSpPr txBox="1">
            <a:spLocks noGrp="1"/>
          </p:cNvSpPr>
          <p:nvPr>
            <p:ph type="body" idx="4294967295"/>
          </p:nvPr>
        </p:nvSpPr>
        <p:spPr>
          <a:xfrm>
            <a:off x="5987651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>
                <a:solidFill>
                  <a:schemeClr val="lt1"/>
                </a:solidFill>
              </a:rPr>
              <a:t>Booked for February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4294967295"/>
          </p:nvPr>
        </p:nvSpPr>
        <p:spPr>
          <a:xfrm>
            <a:off x="5995601" y="1850300"/>
            <a:ext cx="2478600" cy="249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Valentine’s Day increases leisure travelers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Business travel still strong</a:t>
            </a:r>
          </a:p>
          <a:p>
            <a:pPr marL="285750" indent="-285750">
              <a:spcAft>
                <a:spcPts val="1600"/>
              </a:spcAft>
            </a:pPr>
            <a:endParaRPr lang="en-US" sz="1600" dirty="0"/>
          </a:p>
        </p:txBody>
      </p:sp>
      <p:grpSp>
        <p:nvGrpSpPr>
          <p:cNvPr id="136" name="Google Shape;136;p20"/>
          <p:cNvGrpSpPr/>
          <p:nvPr/>
        </p:nvGrpSpPr>
        <p:grpSpPr>
          <a:xfrm>
            <a:off x="3175125" y="1304875"/>
            <a:ext cx="2628925" cy="3416400"/>
            <a:chOff x="431925" y="1304875"/>
            <a:chExt cx="2628925" cy="3416400"/>
          </a:xfrm>
        </p:grpSpPr>
        <p:sp>
          <p:nvSpPr>
            <p:cNvPr id="137" name="Google Shape;137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body" idx="4294967295"/>
          </p:nvPr>
        </p:nvSpPr>
        <p:spPr>
          <a:xfrm>
            <a:off x="32496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Booked for January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4294967295"/>
          </p:nvPr>
        </p:nvSpPr>
        <p:spPr>
          <a:xfrm>
            <a:off x="3251525" y="1850300"/>
            <a:ext cx="2478600" cy="249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Business travel resumes post-holidays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Fewer leisure travelers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Assumes hotel in Northern Hemisphere (winter season)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6EA75-86ED-49B5-AF52-88DEE9BD8A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235500" y="250800"/>
            <a:ext cx="2808000" cy="755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Visualizing Results</a:t>
            </a:r>
            <a:endParaRPr sz="300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595549" y="1006500"/>
            <a:ext cx="5952901" cy="3746616"/>
          </a:xfrm>
          <a:prstGeom prst="rect">
            <a:avLst/>
          </a:prstGeom>
          <a:noFill/>
          <a:ln>
            <a:noFill/>
          </a:ln>
          <a:effectLst>
            <a:outerShdw blurRad="57150" dist="114300" dir="27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CCDDA-3520-4494-BCC3-B8D352AD2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Lower-income areas more volatile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Higher-income more stable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4" name="Google Shape;154;p22"/>
          <p:cNvGrpSpPr/>
          <p:nvPr/>
        </p:nvGrpSpPr>
        <p:grpSpPr>
          <a:xfrm>
            <a:off x="424825" y="2432139"/>
            <a:ext cx="8294359" cy="799416"/>
            <a:chOff x="424813" y="2075689"/>
            <a:chExt cx="8294359" cy="849900"/>
          </a:xfrm>
          <a:effectLst/>
        </p:grpSpPr>
        <p:sp>
          <p:nvSpPr>
            <p:cNvPr id="155" name="Google Shape;155;p22"/>
            <p:cNvSpPr/>
            <p:nvPr/>
          </p:nvSpPr>
          <p:spPr>
            <a:xfrm>
              <a:off x="3480430" y="2075689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24813" y="2075689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7" name="Google Shape;157;p22"/>
          <p:cNvSpPr txBox="1">
            <a:spLocks noGrp="1"/>
          </p:cNvSpPr>
          <p:nvPr>
            <p:ph type="body" idx="4294967295"/>
          </p:nvPr>
        </p:nvSpPr>
        <p:spPr>
          <a:xfrm>
            <a:off x="539675" y="2432250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Limit Oversells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Post-New Year’s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4294967295"/>
          </p:nvPr>
        </p:nvSpPr>
        <p:spPr>
          <a:xfrm>
            <a:off x="3480453" y="2432265"/>
            <a:ext cx="5111700" cy="79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Lowest odds from January-March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9" name="Google Shape;159;p22"/>
          <p:cNvGrpSpPr/>
          <p:nvPr/>
        </p:nvGrpSpPr>
        <p:grpSpPr>
          <a:xfrm>
            <a:off x="424825" y="3305505"/>
            <a:ext cx="8294359" cy="799447"/>
            <a:chOff x="424813" y="2974405"/>
            <a:chExt cx="8294359" cy="849933"/>
          </a:xfrm>
          <a:effectLst/>
        </p:grpSpPr>
        <p:sp>
          <p:nvSpPr>
            <p:cNvPr id="160" name="Google Shape;160;p22"/>
            <p:cNvSpPr/>
            <p:nvPr/>
          </p:nvSpPr>
          <p:spPr>
            <a:xfrm>
              <a:off x="3480430" y="2974438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424813" y="2974405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2"/>
          <p:cNvSpPr txBox="1">
            <a:spLocks noGrp="1"/>
          </p:cNvSpPr>
          <p:nvPr>
            <p:ph type="body" idx="4294967295"/>
          </p:nvPr>
        </p:nvSpPr>
        <p:spPr>
          <a:xfrm>
            <a:off x="539675" y="3305575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Increase Limit for Certain Room Types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4294967295"/>
          </p:nvPr>
        </p:nvSpPr>
        <p:spPr>
          <a:xfrm>
            <a:off x="3480453" y="33091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Certain room types more likely to cancel – depends on property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4" name="Google Shape;164;p22"/>
          <p:cNvGrpSpPr/>
          <p:nvPr/>
        </p:nvGrpSpPr>
        <p:grpSpPr>
          <a:xfrm>
            <a:off x="424825" y="1558773"/>
            <a:ext cx="8294370" cy="799416"/>
            <a:chOff x="424813" y="1177875"/>
            <a:chExt cx="8294370" cy="849900"/>
          </a:xfrm>
        </p:grpSpPr>
        <p:sp>
          <p:nvSpPr>
            <p:cNvPr id="165" name="Google Shape;165;p22"/>
            <p:cNvSpPr/>
            <p:nvPr/>
          </p:nvSpPr>
          <p:spPr>
            <a:xfrm>
              <a:off x="3480441" y="1177875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24813" y="1177875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7" name="Google Shape;167;p22"/>
          <p:cNvSpPr txBox="1">
            <a:spLocks noGrp="1"/>
          </p:cNvSpPr>
          <p:nvPr>
            <p:ph type="body" idx="4294967295"/>
          </p:nvPr>
        </p:nvSpPr>
        <p:spPr>
          <a:xfrm>
            <a:off x="539675" y="1559000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Oversell During Winter Holidays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4294967295"/>
          </p:nvPr>
        </p:nvSpPr>
        <p:spPr>
          <a:xfrm>
            <a:off x="3483864" y="1558775"/>
            <a:ext cx="51438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Highest odds from October-December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FAB8C-2BEA-4E71-A0F6-CE5079213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2"/>
          </p:nvPr>
        </p:nvSpPr>
        <p:spPr>
          <a:xfrm>
            <a:off x="4939500" y="1108332"/>
            <a:ext cx="3837000" cy="1477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Consider </a:t>
            </a:r>
            <a:r>
              <a:rPr lang="en" sz="1700" dirty="0"/>
              <a:t>additional factors</a:t>
            </a:r>
            <a:endParaRPr sz="17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Holidays, recurring local events</a:t>
            </a:r>
            <a:endParaRPr sz="13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Sales/promotions</a:t>
            </a:r>
            <a:endParaRPr sz="13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Group sales/events</a:t>
            </a:r>
            <a:endParaRPr sz="1700" dirty="0"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2"/>
          </p:nvPr>
        </p:nvSpPr>
        <p:spPr>
          <a:xfrm>
            <a:off x="4939500" y="2557545"/>
            <a:ext cx="3837000" cy="577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Forecast cancellations</a:t>
            </a:r>
            <a:endParaRPr sz="1700" dirty="0"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2"/>
          </p:nvPr>
        </p:nvSpPr>
        <p:spPr>
          <a:xfrm>
            <a:off x="4939500" y="3153817"/>
            <a:ext cx="3837000" cy="969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Predict, forecast bookings by room type</a:t>
            </a:r>
            <a:endParaRPr sz="1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30748-C216-4AAB-8660-BB81717327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 You!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4294967295"/>
          </p:nvPr>
        </p:nvSpPr>
        <p:spPr>
          <a:xfrm>
            <a:off x="5053051" y="1865087"/>
            <a:ext cx="2177400" cy="477000"/>
          </a:xfrm>
          <a:prstGeom prst="rect">
            <a:avLst/>
          </a:prstGeom>
          <a:effectLst>
            <a:outerShdw blurRad="57150" dist="19050" dir="3180000" algn="bl" rotWithShape="0">
              <a:schemeClr val="lt1">
                <a:alpha val="64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Benjamin McCarty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4294967295"/>
          </p:nvPr>
        </p:nvSpPr>
        <p:spPr>
          <a:xfrm>
            <a:off x="4572002" y="2571744"/>
            <a:ext cx="3139500" cy="1743000"/>
          </a:xfrm>
          <a:prstGeom prst="rect">
            <a:avLst/>
          </a:prstGeom>
          <a:effectLst>
            <a:outerShdw blurRad="57150" dist="19050" dir="192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Email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bmccarty505@gmail.com</a:t>
            </a:r>
            <a:endParaRPr sz="15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Github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github.com/BenJMcCarty</a:t>
            </a:r>
            <a:endParaRPr sz="12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LinkedIn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linkedin.com/in/bmccarty505</a:t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100" y="1200750"/>
            <a:ext cx="2742000" cy="27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86EDE-B940-41E4-9A81-A90B89059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64CFE-8AA8-4C34-B009-3830871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07C166-F1FD-4BDF-B39F-4DDBEE3B2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BAA8A5-8D13-48C3-AFA0-2E24B8C87A5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“Heads in Beds” Philosophy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Guiding Questions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Reservation Results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 Recommendations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Next Steps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98655-B46A-494F-8B80-89EFD4786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8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373F-1EF8-47DC-B0B5-6FD967BF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“Putting Heads in Beds”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D80E0-AE09-40BF-882B-4FA3C2314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Maximize revenue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Oversell rooms with expectation of cancellations</a:t>
            </a:r>
          </a:p>
          <a:p>
            <a:pPr marL="596900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Minimize cost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Weekly scheduling and ordering supplies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Relocating guests when sold-out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06A9-2545-48AA-BC7F-DB11CFA1F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63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33400" y="822450"/>
            <a:ext cx="2181300" cy="1242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Oswald" panose="00000500000000000000" pitchFamily="2" charset="0"/>
              </a:rPr>
              <a:t>Goal</a:t>
            </a:r>
            <a:r>
              <a:rPr lang="en" sz="6000" dirty="0"/>
              <a:t>: </a:t>
            </a:r>
            <a:endParaRPr sz="6000"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838350" y="2064750"/>
            <a:ext cx="7467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identify the top and bottom 3 attributes when predicting whether a reservation will cancel.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F937E-553C-43D5-96BC-322EC685E3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Guiding Questions: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466616" y="1152475"/>
            <a:ext cx="3748500" cy="17409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Pros and Cons</a:t>
            </a:r>
            <a:endParaRPr sz="1000" dirty="0"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dirty="0">
                <a:solidFill>
                  <a:schemeClr val="lt2"/>
                </a:solidFill>
              </a:rPr>
              <a:t>Practical use for same-day decision-making</a:t>
            </a:r>
            <a:endParaRPr dirty="0"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Char char="●"/>
            </a:pPr>
            <a:r>
              <a:rPr lang="en" dirty="0">
                <a:solidFill>
                  <a:schemeClr val="lt2"/>
                </a:solidFill>
              </a:rPr>
              <a:t>Useful for forecasting future demand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616500" y="1152475"/>
            <a:ext cx="3748500" cy="17409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dirty="0">
                <a:solidFill>
                  <a:schemeClr val="lt2"/>
                </a:solidFill>
              </a:rPr>
              <a:t>Check-Out or Cancel?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</a:rPr>
              <a:t>What is the likelihood of a given reservation canceling?</a:t>
            </a:r>
            <a:endParaRPr sz="1500" dirty="0">
              <a:solidFill>
                <a:schemeClr val="lt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16500" y="3005102"/>
            <a:ext cx="3748500" cy="174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Guest Generalizations</a:t>
            </a:r>
            <a:endParaRPr sz="10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Can we generalize certain attributes are more/less likely to cancel?</a:t>
            </a:r>
            <a:endParaRPr sz="15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466616" y="3005102"/>
            <a:ext cx="3748500" cy="1740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Pros and Cons</a:t>
            </a:r>
            <a:endParaRPr sz="18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Simple/easily understood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Less accurate vs. full analysis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May lead to biases about guests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771900" y="1581150"/>
            <a:ext cx="17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>
            <a:off x="771900" y="3409950"/>
            <a:ext cx="17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/>
          <p:nvPr/>
        </p:nvCxnSpPr>
        <p:spPr>
          <a:xfrm>
            <a:off x="4643625" y="1581150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>
            <a:off x="4619025" y="3409950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DC018-E350-45E2-9FB6-716DF8136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Details</a:t>
            </a:r>
            <a:endParaRPr sz="480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939500" y="1248964"/>
            <a:ext cx="3837000" cy="94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Hotel reservation data from two anonymous European hotels</a:t>
            </a:r>
            <a:endParaRPr dirty="0"/>
          </a:p>
        </p:txBody>
      </p:sp>
      <p:sp>
        <p:nvSpPr>
          <p:cNvPr id="87" name="Google Shape;87;p16"/>
          <p:cNvSpPr txBox="1"/>
          <p:nvPr/>
        </p:nvSpPr>
        <p:spPr>
          <a:xfrm>
            <a:off x="4939500" y="2114100"/>
            <a:ext cx="3837000" cy="6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Reservations from 2015 to 2017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939500" y="2745525"/>
            <a:ext cx="3837000" cy="94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Details including stay dates, rates, preferences, and more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2419B-3A75-4D31-829D-DF0B01B775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Checkouts vs. Cancellations</a:t>
            </a:r>
          </a:p>
        </p:txBody>
      </p:sp>
      <p:pic>
        <p:nvPicPr>
          <p:cNvPr id="94" name="Google Shape;94;p17">
            <a:hlinkClick r:id="rId3" action="ppaction://hlinkfile"/>
          </p:cNvPr>
          <p:cNvPicPr preferRelativeResize="0"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96" b="196"/>
          <a:stretch/>
        </p:blipFill>
        <p:spPr>
          <a:xfrm>
            <a:off x="2052061" y="1232470"/>
            <a:ext cx="5039877" cy="3580926"/>
          </a:xfrm>
          <a:prstGeom prst="rect">
            <a:avLst/>
          </a:prstGeom>
          <a:noFill/>
          <a:ln>
            <a:noFill/>
          </a:ln>
          <a:effectLst>
            <a:outerShdw blurRad="57150" dist="66675" dir="2880000" algn="bl" rotWithShape="0">
              <a:srgbClr val="000000">
                <a:alpha val="71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DF98A8-939F-45D4-B70E-7412AAFF2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645900" y="1876440"/>
            <a:ext cx="7852200" cy="861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Your Guests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3116850" y="2992740"/>
            <a:ext cx="29103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3BFEE-44E8-4369-BD14-A06E75AAB7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  <p:transition spd="med" advTm="50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Cancellations are Most Likely When...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417124" y="1304875"/>
            <a:ext cx="2628925" cy="3416400"/>
            <a:chOff x="431925" y="1304875"/>
            <a:chExt cx="2628925" cy="3416400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491624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Booked for December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493524" y="1850300"/>
            <a:ext cx="2478600" cy="3065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Increased leisure travel during holidays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Inclement weather, changing plans lead to cancellations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Assumes hotel in Northern Hemisphere (winter season)</a:t>
            </a:r>
            <a:endParaRPr sz="1600" dirty="0"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918651" y="1304875"/>
            <a:ext cx="2632500" cy="3416400"/>
            <a:chOff x="3320450" y="1304875"/>
            <a:chExt cx="2632500" cy="34164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5987651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Book Room Type “P”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5995601" y="1850300"/>
            <a:ext cx="2478600" cy="249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Hotel-Specific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May indicate higher-quality room types are more likely to cancel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Anonymous data limits interpretability</a:t>
            </a:r>
            <a:endParaRPr sz="1600" dirty="0"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3175125" y="1304875"/>
            <a:ext cx="2628925" cy="3416400"/>
            <a:chOff x="431925" y="1304875"/>
            <a:chExt cx="2628925" cy="3416400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9"/>
          <p:cNvSpPr txBox="1">
            <a:spLocks noGrp="1"/>
          </p:cNvSpPr>
          <p:nvPr>
            <p:ph type="body" idx="4294967295"/>
          </p:nvPr>
        </p:nvSpPr>
        <p:spPr>
          <a:xfrm>
            <a:off x="32496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Booked for November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294967295"/>
          </p:nvPr>
        </p:nvSpPr>
        <p:spPr>
          <a:xfrm>
            <a:off x="3251525" y="1850300"/>
            <a:ext cx="2478600" cy="2782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Winter weather less likely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Business travel still active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Assumes hotel in Northern Hemisphere (winter season)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DF4B3-D8F1-4C13-9366-25E925066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522</Words>
  <Application>Microsoft Office PowerPoint</Application>
  <PresentationFormat>On-screen Show (16:9)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Oswald</vt:lpstr>
      <vt:lpstr>Arial</vt:lpstr>
      <vt:lpstr>Average</vt:lpstr>
      <vt:lpstr>Slate</vt:lpstr>
      <vt:lpstr>Hotel Cancel Culture</vt:lpstr>
      <vt:lpstr>Overview</vt:lpstr>
      <vt:lpstr>“Putting Heads in Beds”</vt:lpstr>
      <vt:lpstr>Goal: </vt:lpstr>
      <vt:lpstr>Guiding Questions:</vt:lpstr>
      <vt:lpstr>Data Details</vt:lpstr>
      <vt:lpstr>Checkouts vs. Cancellations</vt:lpstr>
      <vt:lpstr>Getting to Know Your Guests</vt:lpstr>
      <vt:lpstr>Cancellations are Most Likely When... </vt:lpstr>
      <vt:lpstr>Cancellations are Least Likely When...</vt:lpstr>
      <vt:lpstr>Visualizing Results</vt:lpstr>
      <vt:lpstr>Recommendations:</vt:lpstr>
      <vt:lpstr>What’s Next?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Cancel Culture</dc:title>
  <dc:creator>Benjamin McCarty</dc:creator>
  <cp:lastModifiedBy>Benjamin McCarty</cp:lastModifiedBy>
  <cp:revision>11</cp:revision>
  <dcterms:modified xsi:type="dcterms:W3CDTF">2021-09-14T17:19:37Z</dcterms:modified>
</cp:coreProperties>
</file>