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9" r:id="rId3"/>
    <p:sldId id="257" r:id="rId4"/>
    <p:sldId id="268" r:id="rId5"/>
    <p:sldId id="277" r:id="rId6"/>
    <p:sldId id="259" r:id="rId7"/>
    <p:sldId id="261" r:id="rId8"/>
    <p:sldId id="275" r:id="rId9"/>
    <p:sldId id="264" r:id="rId10"/>
    <p:sldId id="278" r:id="rId11"/>
    <p:sldId id="265" r:id="rId12"/>
    <p:sldId id="276" r:id="rId13"/>
    <p:sldId id="266" r:id="rId14"/>
    <p:sldId id="267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Bahnschrift" panose="020B0502040204020203" pitchFamily="34" charset="0"/>
      <p:regular r:id="rId18"/>
      <p:bold r:id="rId19"/>
    </p:embeddedFont>
    <p:embeddedFont>
      <p:font typeface="Oswald" panose="000005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McCarty" initials="BM" lastIdx="8" clrIdx="0">
    <p:extLst>
      <p:ext uri="{19B8F6BF-5375-455C-9EA6-DF929625EA0E}">
        <p15:presenceInfo xmlns:p15="http://schemas.microsoft.com/office/powerpoint/2012/main" userId="21987de3918af3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47" autoAdjust="0"/>
  </p:normalViewPr>
  <p:slideViewPr>
    <p:cSldViewPr snapToGrid="0">
      <p:cViewPr varScale="1">
        <p:scale>
          <a:sx n="136" d="100"/>
          <a:sy n="136" d="100"/>
        </p:scale>
        <p:origin x="3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08:26:30.999" idx="8">
    <p:pos x="10" y="10"/>
    <p:text>Update from RFC SHAP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cb20f962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cb20f962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scientist w/ background in hotel operations here to discuss reservation cancellations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877313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877313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Reservations that are refundable less likely to cancel, incl. “no deposit”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Would expect reservations to be more likely to stay as they prepaid</a:t>
            </a:r>
          </a:p>
        </p:txBody>
      </p:sp>
    </p:spTree>
    <p:extLst>
      <p:ext uri="{BB962C8B-B14F-4D97-AF65-F5344CB8AC3E}">
        <p14:creationId xmlns:p14="http://schemas.microsoft.com/office/powerpoint/2010/main" val="3729300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Catch cancellations early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 on domestic reservations vs. international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 prepaid rates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Amenities vary</a:t>
            </a:r>
          </a:p>
          <a:p>
            <a:pPr marL="139700" indent="0">
              <a:buNone/>
            </a:pPr>
            <a:r>
              <a:rPr lang="en-US" dirty="0"/>
              <a:t>Details not always available</a:t>
            </a:r>
          </a:p>
          <a:p>
            <a:pPr marL="139700" indent="0">
              <a:buNone/>
            </a:pPr>
            <a:r>
              <a:rPr lang="en-US" dirty="0"/>
              <a:t>Relies on past data – sensitive to anomalies/unexpected events</a:t>
            </a:r>
          </a:p>
        </p:txBody>
      </p:sp>
    </p:spTree>
    <p:extLst>
      <p:ext uri="{BB962C8B-B14F-4D97-AF65-F5344CB8AC3E}">
        <p14:creationId xmlns:p14="http://schemas.microsoft.com/office/powerpoint/2010/main" val="1083931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b9130e94c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b9130e94c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 events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bare-minimum details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results for forecasting occupancy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Reviewing “heads in beds” booking philosophy</a:t>
            </a:r>
          </a:p>
          <a:p>
            <a:r>
              <a:rPr lang="en-US" dirty="0"/>
              <a:t>Prior q’s from prior experience</a:t>
            </a:r>
          </a:p>
          <a:p>
            <a:r>
              <a:rPr lang="en-US" dirty="0"/>
              <a:t>Results and Recommendations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32416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Most/least likely to cancel and why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1" dirty="0"/>
              <a:t>Sell as many rooms as possible while limiting operations costs – staffing and relocation in case of oversold nights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Sell as many rooms as possible at best prices</a:t>
            </a:r>
          </a:p>
          <a:p>
            <a:r>
              <a:rPr lang="en-US" dirty="0"/>
              <a:t>Balance revenue and costs</a:t>
            </a:r>
          </a:p>
          <a:p>
            <a:r>
              <a:rPr lang="en-US" dirty="0"/>
              <a:t>Staffing largest expense – schedule to anticipated demand</a:t>
            </a:r>
          </a:p>
          <a:p>
            <a:r>
              <a:rPr lang="en-US" dirty="0"/>
              <a:t>Relocation: cost of stay, potential lost business</a:t>
            </a:r>
          </a:p>
        </p:txBody>
      </p:sp>
    </p:spTree>
    <p:extLst>
      <p:ext uri="{BB962C8B-B14F-4D97-AF65-F5344CB8AC3E}">
        <p14:creationId xmlns:p14="http://schemas.microsoft.com/office/powerpoint/2010/main" val="384986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8737a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8737a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Who will cancel and why?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243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Anonymized - Limited reservation data available due to privacy laws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8737a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8737a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Precision metric of choice – unexpected cancellations (false negatives) less costly than relocation/lost business when guests arrive that were expected to cancel (false positives).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89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877313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877313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 from Portugal: more likely to cancel vs. not – most likely host country due to 40% res. From Portugal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requests – more planning going into the stay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Longer lead times – more time for plans to change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mccarty505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hyperlink" Target="http://www.linkedin.com/in/bmccarty505" TargetMode="External"/><Relationship Id="rId4" Type="http://schemas.openxmlformats.org/officeDocument/2006/relationships/hyperlink" Target="https://github.com/BenJMcCar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079300" y="3415125"/>
            <a:ext cx="4985400" cy="9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lt2"/>
                </a:solidFill>
              </a:rPr>
              <a:t>Hotel Cancel Culture</a:t>
            </a:r>
            <a:endParaRPr sz="470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2397900" y="4307925"/>
            <a:ext cx="4348200" cy="4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Predicting Reservation Cancellations</a:t>
            </a:r>
            <a:endParaRPr sz="1900"/>
          </a:p>
        </p:txBody>
      </p:sp>
      <p:cxnSp>
        <p:nvCxnSpPr>
          <p:cNvPr id="61" name="Google Shape;61;p13"/>
          <p:cNvCxnSpPr/>
          <p:nvPr/>
        </p:nvCxnSpPr>
        <p:spPr>
          <a:xfrm>
            <a:off x="3144825" y="4307925"/>
            <a:ext cx="28533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2DAD40F-5BC1-4F78-917A-BCE745A7680B}"/>
              </a:ext>
            </a:extLst>
          </p:cNvPr>
          <p:cNvSpPr txBox="1"/>
          <p:nvPr/>
        </p:nvSpPr>
        <p:spPr>
          <a:xfrm>
            <a:off x="273891" y="1807038"/>
            <a:ext cx="27787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3"/>
                </a:solidFill>
                <a:latin typeface="Average" panose="020B0604020202020204" charset="0"/>
              </a:rPr>
              <a:t>Counterintuitive Results</a:t>
            </a:r>
            <a:r>
              <a:rPr lang="en-US" sz="1600" dirty="0">
                <a:solidFill>
                  <a:schemeClr val="accent3"/>
                </a:solidFill>
                <a:latin typeface="Average" panose="020B0604020202020204" charset="0"/>
              </a:rPr>
              <a:t>:</a:t>
            </a:r>
          </a:p>
          <a:p>
            <a:endParaRPr lang="en-US" dirty="0">
              <a:solidFill>
                <a:schemeClr val="accent3"/>
              </a:solidFill>
              <a:latin typeface="Averag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Average" panose="020B0604020202020204" charset="0"/>
              </a:rPr>
              <a:t>Reservations without a deposit are LESS likely to cancel</a:t>
            </a:r>
            <a:endParaRPr lang="en-US" dirty="0">
              <a:solidFill>
                <a:schemeClr val="accent3"/>
              </a:solidFill>
              <a:latin typeface="Average" panose="020B0604020202020204" charset="0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235499" y="250800"/>
            <a:ext cx="6945229" cy="755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Counterintuitive Results</a:t>
            </a:r>
            <a:endParaRPr sz="3000" dirty="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3356061" y="1006500"/>
            <a:ext cx="5408539" cy="3746616"/>
          </a:xfrm>
          <a:prstGeom prst="rect">
            <a:avLst/>
          </a:prstGeom>
          <a:noFill/>
          <a:ln>
            <a:noFill/>
          </a:ln>
          <a:effectLst>
            <a:outerShdw blurRad="57150" dist="114300" dir="27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CCDDA-3520-4494-BCC3-B8D352AD2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509543-BBE8-4E3F-B29D-6C6C77444423}"/>
              </a:ext>
            </a:extLst>
          </p:cNvPr>
          <p:cNvSpPr/>
          <p:nvPr/>
        </p:nvSpPr>
        <p:spPr>
          <a:xfrm>
            <a:off x="3678702" y="1792970"/>
            <a:ext cx="4368018" cy="436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371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Based on Random Forest Classifier:</a:t>
            </a: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Lower-income areas more volatile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Higher-income more stable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4" name="Google Shape;154;p22"/>
          <p:cNvGrpSpPr/>
          <p:nvPr/>
        </p:nvGrpSpPr>
        <p:grpSpPr>
          <a:xfrm>
            <a:off x="424825" y="2432139"/>
            <a:ext cx="8294359" cy="799416"/>
            <a:chOff x="424813" y="2075689"/>
            <a:chExt cx="8294359" cy="849900"/>
          </a:xfrm>
          <a:effectLst/>
        </p:grpSpPr>
        <p:sp>
          <p:nvSpPr>
            <p:cNvPr id="155" name="Google Shape;155;p22"/>
            <p:cNvSpPr/>
            <p:nvPr/>
          </p:nvSpPr>
          <p:spPr>
            <a:xfrm>
              <a:off x="3480430" y="2075689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24813" y="2075689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7" name="Google Shape;157;p22"/>
          <p:cNvSpPr txBox="1">
            <a:spLocks noGrp="1"/>
          </p:cNvSpPr>
          <p:nvPr>
            <p:ph type="body" idx="4294967295"/>
          </p:nvPr>
        </p:nvSpPr>
        <p:spPr>
          <a:xfrm>
            <a:off x="539675" y="2432250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lt1"/>
                </a:solidFill>
              </a:rPr>
              <a:t>Focus on domestic bookings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4294967295"/>
          </p:nvPr>
        </p:nvSpPr>
        <p:spPr>
          <a:xfrm>
            <a:off x="3480453" y="2432265"/>
            <a:ext cx="5111700" cy="79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en-US" sz="1600" dirty="0">
                <a:solidFill>
                  <a:schemeClr val="lt1"/>
                </a:solidFill>
              </a:rPr>
              <a:t>Minimize domestic reservation cancellations 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159" name="Google Shape;159;p22"/>
          <p:cNvGrpSpPr/>
          <p:nvPr/>
        </p:nvGrpSpPr>
        <p:grpSpPr>
          <a:xfrm>
            <a:off x="424825" y="3305505"/>
            <a:ext cx="8294359" cy="799447"/>
            <a:chOff x="424813" y="2974405"/>
            <a:chExt cx="8294359" cy="849933"/>
          </a:xfrm>
          <a:effectLst/>
        </p:grpSpPr>
        <p:sp>
          <p:nvSpPr>
            <p:cNvPr id="160" name="Google Shape;160;p22"/>
            <p:cNvSpPr/>
            <p:nvPr/>
          </p:nvSpPr>
          <p:spPr>
            <a:xfrm>
              <a:off x="3480430" y="2974438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24813" y="2974405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2"/>
          <p:cNvSpPr txBox="1">
            <a:spLocks noGrp="1"/>
          </p:cNvSpPr>
          <p:nvPr>
            <p:ph type="body" idx="4294967295"/>
          </p:nvPr>
        </p:nvSpPr>
        <p:spPr>
          <a:xfrm>
            <a:off x="539675" y="3305575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Limit Non-Refundable Rates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4294967295"/>
          </p:nvPr>
        </p:nvSpPr>
        <p:spPr>
          <a:xfrm>
            <a:off x="3480453" y="33091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Reduce the number of these risky bookings.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164" name="Google Shape;164;p22"/>
          <p:cNvGrpSpPr/>
          <p:nvPr/>
        </p:nvGrpSpPr>
        <p:grpSpPr>
          <a:xfrm>
            <a:off x="424825" y="1558773"/>
            <a:ext cx="8294370" cy="799416"/>
            <a:chOff x="424813" y="1177875"/>
            <a:chExt cx="8294370" cy="849900"/>
          </a:xfrm>
        </p:grpSpPr>
        <p:sp>
          <p:nvSpPr>
            <p:cNvPr id="165" name="Google Shape;165;p22"/>
            <p:cNvSpPr/>
            <p:nvPr/>
          </p:nvSpPr>
          <p:spPr>
            <a:xfrm>
              <a:off x="3480441" y="1177875"/>
              <a:ext cx="5238742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24813" y="1177875"/>
              <a:ext cx="2872557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7" name="Google Shape;167;p22"/>
          <p:cNvSpPr txBox="1">
            <a:spLocks noGrp="1"/>
          </p:cNvSpPr>
          <p:nvPr>
            <p:ph type="body" idx="4294967295"/>
          </p:nvPr>
        </p:nvSpPr>
        <p:spPr>
          <a:xfrm>
            <a:off x="539675" y="1559000"/>
            <a:ext cx="2422500" cy="799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Confirm Early Bookings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4294967295"/>
          </p:nvPr>
        </p:nvSpPr>
        <p:spPr>
          <a:xfrm>
            <a:off x="3483864" y="1558775"/>
            <a:ext cx="51438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Proactively contact bookings with large lead time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FAB8C-2BEA-4E71-A0F6-CE5079213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FF2A7C-8FF9-4594-B51E-64B38905448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93811-A5F9-4CB7-8BD2-C191ACBB3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072041" cy="3416400"/>
          </a:xfrm>
          <a:ln>
            <a:solidFill>
              <a:schemeClr val="tx2"/>
            </a:solidFill>
            <a:prstDash val="sysDot"/>
          </a:ln>
        </p:spPr>
        <p:txBody>
          <a:bodyPr/>
          <a:lstStyle/>
          <a:p>
            <a:pPr marL="139700" indent="0" algn="ctr">
              <a:buNone/>
            </a:pPr>
            <a:r>
              <a:rPr lang="en-US" sz="2000" dirty="0"/>
              <a:t>Hotel-specific factors affect results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800" dirty="0"/>
              <a:t>Location, guest type,  brand, etc.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800" dirty="0"/>
              <a:t>Reliably-available information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242712-40C7-4807-9C44-DE5835EC818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ln w="9525">
            <a:solidFill>
              <a:schemeClr val="tx2"/>
            </a:solidFill>
            <a:prstDash val="sysDot"/>
          </a:ln>
        </p:spPr>
        <p:txBody>
          <a:bodyPr/>
          <a:lstStyle/>
          <a:p>
            <a:pPr marL="139700" indent="0" algn="ctr">
              <a:spcAft>
                <a:spcPts val="600"/>
              </a:spcAft>
              <a:buNone/>
            </a:pPr>
            <a:r>
              <a:rPr lang="en-US" sz="2000" dirty="0"/>
              <a:t>Dependent on Historical Data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600" dirty="0"/>
              <a:t>Abnormal data (COVID-19) impairs modeling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600" dirty="0"/>
              <a:t>Unforeseeable events change predictions/forecasting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1D500F-C959-41E9-802A-5B06259E91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2F8174-A01B-4AB0-9371-555C3D04C692}"/>
              </a:ext>
            </a:extLst>
          </p:cNvPr>
          <p:cNvCxnSpPr>
            <a:cxnSpLocks/>
          </p:cNvCxnSpPr>
          <p:nvPr/>
        </p:nvCxnSpPr>
        <p:spPr>
          <a:xfrm>
            <a:off x="921327" y="1619603"/>
            <a:ext cx="27432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D17A5B-FC3A-4A0C-B8B0-47CEEFDD3C89}"/>
              </a:ext>
            </a:extLst>
          </p:cNvPr>
          <p:cNvCxnSpPr>
            <a:cxnSpLocks/>
          </p:cNvCxnSpPr>
          <p:nvPr/>
        </p:nvCxnSpPr>
        <p:spPr>
          <a:xfrm>
            <a:off x="5486400" y="1619603"/>
            <a:ext cx="275012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9956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 animBg="1"/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2"/>
          </p:nvPr>
        </p:nvSpPr>
        <p:spPr>
          <a:xfrm>
            <a:off x="4833302" y="1194466"/>
            <a:ext cx="3837000" cy="2754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700"/>
              <a:buChar char="●"/>
            </a:pPr>
            <a:r>
              <a:rPr lang="en-US" dirty="0"/>
              <a:t>Additional Demand Generators</a:t>
            </a:r>
            <a:endParaRPr dirty="0"/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  <a:buChar char="○"/>
            </a:pPr>
            <a:r>
              <a:rPr lang="en" dirty="0"/>
              <a:t>Holidays, recurring local events</a:t>
            </a:r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  <a:buChar char="○"/>
            </a:pPr>
            <a:endParaRPr lang="en" sz="1800" dirty="0"/>
          </a:p>
          <a:p>
            <a:pPr indent="-336550">
              <a:lnSpc>
                <a:spcPct val="100000"/>
              </a:lnSpc>
              <a:spcAft>
                <a:spcPts val="600"/>
              </a:spcAft>
              <a:buSzPts val="1700"/>
            </a:pPr>
            <a:r>
              <a:rPr lang="en-US" dirty="0"/>
              <a:t>Reduce reservation details</a:t>
            </a:r>
          </a:p>
          <a:p>
            <a:pPr lvl="1" indent="-3111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</a:pPr>
            <a:r>
              <a:rPr lang="en-US" dirty="0"/>
              <a:t>More generalizable to other hotels</a:t>
            </a:r>
          </a:p>
          <a:p>
            <a:pPr marL="60325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 lang="en-US" dirty="0"/>
          </a:p>
          <a:p>
            <a:pPr indent="-336550">
              <a:lnSpc>
                <a:spcPct val="100000"/>
              </a:lnSpc>
              <a:spcAft>
                <a:spcPts val="600"/>
              </a:spcAft>
              <a:buSzPts val="1700"/>
            </a:pPr>
            <a:r>
              <a:rPr lang="en-US" dirty="0"/>
              <a:t>Forecast bookings &amp; cancellations by room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30748-C216-4AAB-8660-BB8171732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 You!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4294967295"/>
          </p:nvPr>
        </p:nvSpPr>
        <p:spPr>
          <a:xfrm>
            <a:off x="5053051" y="1865087"/>
            <a:ext cx="2177400" cy="477000"/>
          </a:xfrm>
          <a:prstGeom prst="rect">
            <a:avLst/>
          </a:prstGeom>
          <a:effectLst>
            <a:outerShdw blurRad="57150" dist="19050" dir="3180000" algn="bl" rotWithShape="0">
              <a:schemeClr val="lt1">
                <a:alpha val="64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Benjamin McCarty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4294967295"/>
          </p:nvPr>
        </p:nvSpPr>
        <p:spPr>
          <a:xfrm>
            <a:off x="4572002" y="2571744"/>
            <a:ext cx="3139500" cy="1743000"/>
          </a:xfrm>
          <a:prstGeom prst="rect">
            <a:avLst/>
          </a:prstGeom>
          <a:effectLst>
            <a:outerShdw blurRad="57150" dist="19050" dir="192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Email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bmccarty505@gmail.com</a:t>
            </a:r>
            <a:endParaRPr sz="15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Github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github.com/BenJMcCarty</a:t>
            </a:r>
            <a:endParaRPr sz="12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LinkedIn</a:t>
            </a:r>
            <a:r>
              <a:rPr lang="en" sz="1300">
                <a:solidFill>
                  <a:schemeClr val="lt2"/>
                </a:solidFill>
              </a:rPr>
              <a:t>: </a:t>
            </a:r>
            <a:r>
              <a:rPr lang="en" sz="12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linkedin.com/in/bmccarty505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100" y="1200750"/>
            <a:ext cx="2742000" cy="27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86EDE-B940-41E4-9A81-A90B89059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64CFE-8AA8-4C34-B009-38308717CD8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BAA8A5-8D13-48C3-AFA0-2E24B8C87A5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“Heads in Beds” Philosophy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Guiding Questions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Reservation 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 Recommendations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Next Steps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98655-B46A-494F-8B80-89EFD4786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8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33400" y="822450"/>
            <a:ext cx="2181300" cy="1242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Oswald" panose="00000500000000000000" pitchFamily="2" charset="0"/>
              </a:rPr>
              <a:t>Goal</a:t>
            </a:r>
            <a:r>
              <a:rPr lang="en" sz="6000" dirty="0"/>
              <a:t>: </a:t>
            </a:r>
            <a:endParaRPr sz="6000"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838350" y="2169257"/>
            <a:ext cx="74673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42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predict cancellations and identify the top 3 reservation predictors.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F937E-553C-43D5-96BC-322EC685E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373F-1EF8-47DC-B0B5-6FD967BF2F9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“Heads in Beds”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D80E0-AE09-40BF-882B-4FA3C2314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11430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400" dirty="0"/>
              <a:t>Balancing revenue and costs:</a:t>
            </a:r>
          </a:p>
          <a:p>
            <a:pPr marL="11430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b="1" dirty="0"/>
              <a:t>Oversell rooms </a:t>
            </a:r>
            <a:r>
              <a:rPr lang="en-US" dirty="0"/>
              <a:t>– expect cancellations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b="1" dirty="0"/>
              <a:t>Minimize costs</a:t>
            </a:r>
            <a:r>
              <a:rPr lang="en-US" dirty="0"/>
              <a:t> – relocating reservation/loss of future business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06A9-2545-48AA-BC7F-DB11CFA1F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633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Guiding Questions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1371627" y="1312368"/>
            <a:ext cx="2745600" cy="3444194"/>
            <a:chOff x="431950" y="1289737"/>
            <a:chExt cx="2631225" cy="3431538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434275" y="1289737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Average" panose="020B0604020202020204" charset="0"/>
                </a:rPr>
                <a:t>Who Will Cancel?</a:t>
              </a: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1503914" y="1860654"/>
            <a:ext cx="2478600" cy="1908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</a:pPr>
            <a:r>
              <a:rPr lang="en-US" sz="1600" dirty="0">
                <a:solidFill>
                  <a:schemeClr val="lt2"/>
                </a:solidFill>
              </a:rPr>
              <a:t>Practical for same-day decisions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</a:pPr>
            <a:r>
              <a:rPr lang="en-US" sz="1600" dirty="0">
                <a:solidFill>
                  <a:schemeClr val="lt2"/>
                </a:solidFill>
              </a:rPr>
              <a:t>Useful for forecasting future demand</a:t>
            </a: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029200" y="1312368"/>
            <a:ext cx="2743200" cy="3429000"/>
            <a:chOff x="3320450" y="1304875"/>
            <a:chExt cx="2632500" cy="34164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Average" panose="020B0604020202020204" charset="0"/>
                </a:rPr>
                <a:t>Generalizations?</a:t>
              </a: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5161486" y="1860654"/>
            <a:ext cx="2478600" cy="1625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</a:pPr>
            <a:r>
              <a:rPr lang="en-US" sz="1600" dirty="0">
                <a:solidFill>
                  <a:schemeClr val="lt2"/>
                </a:solidFill>
              </a:rPr>
              <a:t>Simple/easily understood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</a:pPr>
            <a:r>
              <a:rPr lang="en-US" sz="1600" dirty="0">
                <a:solidFill>
                  <a:schemeClr val="lt2"/>
                </a:solidFill>
              </a:rPr>
              <a:t>May lead to biases about guests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DF4B3-D8F1-4C13-9366-25E925066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2386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  <p:bldP spid="1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Data Details</a:t>
            </a:r>
            <a:endParaRPr sz="48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939500" y="1248964"/>
            <a:ext cx="3837000" cy="94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Hotel reservation data from two anonymous European hotels</a:t>
            </a:r>
            <a:endParaRPr dirty="0"/>
          </a:p>
        </p:txBody>
      </p:sp>
      <p:sp>
        <p:nvSpPr>
          <p:cNvPr id="87" name="Google Shape;87;p16"/>
          <p:cNvSpPr txBox="1"/>
          <p:nvPr/>
        </p:nvSpPr>
        <p:spPr>
          <a:xfrm>
            <a:off x="4939500" y="2114100"/>
            <a:ext cx="3837000" cy="9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-US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early 120,000 reservations from 2015 to 2017</a:t>
            </a:r>
          </a:p>
        </p:txBody>
      </p:sp>
      <p:sp>
        <p:nvSpPr>
          <p:cNvPr id="88" name="Google Shape;88;p16"/>
          <p:cNvSpPr txBox="1"/>
          <p:nvPr/>
        </p:nvSpPr>
        <p:spPr>
          <a:xfrm>
            <a:off x="4939500" y="2893452"/>
            <a:ext cx="3837000" cy="9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Details including stay dates, rates, preferences, and more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2419B-3A75-4D31-829D-DF0B01B775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645900" y="1876440"/>
            <a:ext cx="7852200" cy="861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Models, Predictions, and Results</a:t>
            </a:r>
            <a:endParaRPr dirty="0"/>
          </a:p>
        </p:txBody>
      </p:sp>
      <p:cxnSp>
        <p:nvCxnSpPr>
          <p:cNvPr id="100" name="Google Shape;100;p18"/>
          <p:cNvCxnSpPr/>
          <p:nvPr/>
        </p:nvCxnSpPr>
        <p:spPr>
          <a:xfrm>
            <a:off x="3116850" y="2992740"/>
            <a:ext cx="29103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3BFEE-44E8-4369-BD14-A06E75AAB7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and their Results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417124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body" idx="4294967295"/>
          </p:nvPr>
        </p:nvSpPr>
        <p:spPr>
          <a:xfrm>
            <a:off x="491624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</a:rPr>
              <a:t>Baseline</a:t>
            </a: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294967295"/>
          </p:nvPr>
        </p:nvSpPr>
        <p:spPr>
          <a:xfrm>
            <a:off x="491624" y="1952108"/>
            <a:ext cx="2478600" cy="154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sz="1600" dirty="0"/>
              <a:t>50% precision </a:t>
            </a:r>
          </a:p>
          <a:p>
            <a:pPr marL="0" indent="0">
              <a:spcAft>
                <a:spcPts val="600"/>
              </a:spcAft>
              <a:buNone/>
            </a:pPr>
            <a:endParaRPr lang="en-US" sz="1600" dirty="0"/>
          </a:p>
          <a:p>
            <a:pPr marL="285750" indent="-285750">
              <a:spcAft>
                <a:spcPts val="600"/>
              </a:spcAft>
            </a:pPr>
            <a:r>
              <a:rPr lang="en-US" sz="1600" dirty="0"/>
              <a:t>Used for comparison with other models</a:t>
            </a:r>
            <a:endParaRPr sz="1600" dirty="0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918651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5987651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</a:rPr>
              <a:t>Random Forest Classifier</a:t>
            </a: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5987651" y="1952108"/>
            <a:ext cx="2478600" cy="1512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sz="1600" dirty="0"/>
              <a:t>88% precision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Best results overall</a:t>
            </a:r>
          </a:p>
          <a:p>
            <a:pPr marL="285750" indent="-285750">
              <a:spcAft>
                <a:spcPts val="600"/>
              </a:spcAft>
              <a:buFont typeface="Bahnschrift" panose="020B0502040204020203" pitchFamily="34" charset="0"/>
              <a:buChar char="-"/>
            </a:pPr>
            <a:r>
              <a:rPr lang="en-US" sz="1600" dirty="0"/>
              <a:t>More difficult to interpret results</a:t>
            </a: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175125" y="1304875"/>
            <a:ext cx="2628925" cy="3416400"/>
            <a:chOff x="431925" y="1304875"/>
            <a:chExt cx="2628925" cy="3416400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32496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700" dirty="0">
                <a:solidFill>
                  <a:schemeClr val="lt1"/>
                </a:solidFill>
              </a:rPr>
              <a:t>Logistic Regression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294967295"/>
          </p:nvPr>
        </p:nvSpPr>
        <p:spPr>
          <a:xfrm>
            <a:off x="3249625" y="1952108"/>
            <a:ext cx="2478600" cy="1924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sz="1600" dirty="0"/>
              <a:t>80% precision</a:t>
            </a:r>
          </a:p>
          <a:p>
            <a:pPr marL="285750" indent="-285750">
              <a:spcAft>
                <a:spcPts val="600"/>
              </a:spcAft>
            </a:pPr>
            <a:endParaRPr lang="en-US" sz="1400" dirty="0"/>
          </a:p>
          <a:p>
            <a:pPr marL="285750" indent="-285750">
              <a:spcAft>
                <a:spcPts val="1600"/>
              </a:spcAft>
              <a:buFont typeface="Bahnschrift" panose="020B0502040204020203" pitchFamily="34" charset="0"/>
              <a:buChar char="+"/>
            </a:pPr>
            <a:r>
              <a:rPr lang="en-US" sz="1600" dirty="0"/>
              <a:t>Easy to interpret likelihoods per characteristic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DF4B3-D8F1-4C13-9366-25E925066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76702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235499" y="250800"/>
            <a:ext cx="6945229" cy="755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Visualizing the Random Forest Classifier</a:t>
            </a:r>
            <a:endParaRPr sz="3000" dirty="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/>
          <a:srcRect/>
          <a:stretch/>
        </p:blipFill>
        <p:spPr>
          <a:xfrm>
            <a:off x="3356061" y="1006500"/>
            <a:ext cx="5408539" cy="3746616"/>
          </a:xfrm>
          <a:prstGeom prst="rect">
            <a:avLst/>
          </a:prstGeom>
          <a:noFill/>
          <a:ln>
            <a:noFill/>
          </a:ln>
          <a:effectLst>
            <a:outerShdw blurRad="57150" dist="114300" dir="27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CCDDA-3520-4494-BCC3-B8D352AD2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48419-4710-4722-95A1-DD04EB35D7E9}"/>
              </a:ext>
            </a:extLst>
          </p:cNvPr>
          <p:cNvSpPr txBox="1"/>
          <p:nvPr/>
        </p:nvSpPr>
        <p:spPr>
          <a:xfrm>
            <a:off x="379399" y="1092773"/>
            <a:ext cx="277879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u="sng" dirty="0">
                <a:solidFill>
                  <a:schemeClr val="accent3"/>
                </a:solidFill>
                <a:latin typeface="Average" panose="020B0604020202020204" charset="0"/>
              </a:rPr>
              <a:t>1. Country of Origin: Portugal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  <a:latin typeface="Averag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Portuguese reservations more likely to cancel than other countries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8385D-DC66-4701-9426-F30AFE63E1DA}"/>
              </a:ext>
            </a:extLst>
          </p:cNvPr>
          <p:cNvSpPr txBox="1"/>
          <p:nvPr/>
        </p:nvSpPr>
        <p:spPr>
          <a:xfrm>
            <a:off x="379399" y="2434434"/>
            <a:ext cx="27787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3"/>
                </a:solidFill>
                <a:latin typeface="Average" panose="020B0604020202020204" charset="0"/>
              </a:rPr>
              <a:t>2. Total Number of Requests</a:t>
            </a:r>
          </a:p>
          <a:p>
            <a:pPr lvl="8"/>
            <a:endParaRPr lang="en-US" dirty="0">
              <a:solidFill>
                <a:schemeClr val="accent3"/>
              </a:solidFill>
              <a:latin typeface="Average" panose="020B060402020202020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Fewer requests (especially no requests) more likely to cancel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B30D7-DD69-486F-A5EF-22A4E149FBBA}"/>
              </a:ext>
            </a:extLst>
          </p:cNvPr>
          <p:cNvSpPr txBox="1"/>
          <p:nvPr/>
        </p:nvSpPr>
        <p:spPr>
          <a:xfrm>
            <a:off x="379399" y="3554869"/>
            <a:ext cx="2778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3"/>
                </a:solidFill>
                <a:latin typeface="Average" panose="020B0604020202020204" charset="0"/>
              </a:rPr>
              <a:t>3. Lead Time</a:t>
            </a:r>
          </a:p>
          <a:p>
            <a:pPr lvl="8"/>
            <a:endParaRPr lang="en-US" dirty="0">
              <a:solidFill>
                <a:schemeClr val="accent3"/>
              </a:solidFill>
              <a:latin typeface="Average" panose="020B060402020202020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Higher lead time (earlier bookings) more likely to cancel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898F8-C5E0-4F08-ACB3-C5BAE52CB68F}"/>
              </a:ext>
            </a:extLst>
          </p:cNvPr>
          <p:cNvSpPr/>
          <p:nvPr/>
        </p:nvSpPr>
        <p:spPr>
          <a:xfrm>
            <a:off x="4375052" y="1174652"/>
            <a:ext cx="3523957" cy="232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93F45-A766-4E8B-A169-F80149CA037C}"/>
              </a:ext>
            </a:extLst>
          </p:cNvPr>
          <p:cNvSpPr/>
          <p:nvPr/>
        </p:nvSpPr>
        <p:spPr>
          <a:xfrm>
            <a:off x="3678702" y="1406769"/>
            <a:ext cx="4220307" cy="1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788BC-A346-423E-B0D3-6C6FCE657D04}"/>
              </a:ext>
            </a:extLst>
          </p:cNvPr>
          <p:cNvSpPr/>
          <p:nvPr/>
        </p:nvSpPr>
        <p:spPr>
          <a:xfrm>
            <a:off x="4424289" y="1574921"/>
            <a:ext cx="3362179" cy="232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7" grpId="0" animBg="1"/>
      <p:bldP spid="7" grpId="1" animBg="1"/>
      <p:bldP spid="8" grpId="0" animBg="1"/>
      <p:bldP spid="8" grpId="1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9.7"/>
</p:tagLst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1101</TotalTime>
  <Words>615</Words>
  <Application>Microsoft Office PowerPoint</Application>
  <PresentationFormat>On-screen Show (16:9)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Average</vt:lpstr>
      <vt:lpstr>Arial</vt:lpstr>
      <vt:lpstr>Oswald</vt:lpstr>
      <vt:lpstr>Bahnschrift</vt:lpstr>
      <vt:lpstr>Slate</vt:lpstr>
      <vt:lpstr>Hotel Cancel Culture</vt:lpstr>
      <vt:lpstr>Agenda</vt:lpstr>
      <vt:lpstr>Goal: </vt:lpstr>
      <vt:lpstr>“Heads in Beds” Philosophy</vt:lpstr>
      <vt:lpstr>Guiding Questions </vt:lpstr>
      <vt:lpstr>Data Details</vt:lpstr>
      <vt:lpstr>Models, Predictions, and Results</vt:lpstr>
      <vt:lpstr>Models and their Results </vt:lpstr>
      <vt:lpstr>Visualizing the Random Forest Classifier</vt:lpstr>
      <vt:lpstr>Counterintuitive Results</vt:lpstr>
      <vt:lpstr>Recommendations Based on Random Forest Classifier:</vt:lpstr>
      <vt:lpstr>Caveats</vt:lpstr>
      <vt:lpstr>What’s Next?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Cancel Culture</dc:title>
  <dc:creator>Benjamin McCarty</dc:creator>
  <cp:lastModifiedBy>Benjamin McCarty</cp:lastModifiedBy>
  <cp:revision>59</cp:revision>
  <dcterms:modified xsi:type="dcterms:W3CDTF">2021-09-16T20:24:10Z</dcterms:modified>
</cp:coreProperties>
</file>