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62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88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75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20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48B48-D42E-4265-9866-BC89DD5C143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6D60-154A-4F9B-BD05-3F83C149D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141" y="1261331"/>
            <a:ext cx="2623174" cy="3002662"/>
          </a:xfrm>
        </p:spPr>
        <p:txBody>
          <a:bodyPr>
            <a:normAutofit/>
          </a:bodyPr>
          <a:lstStyle/>
          <a:p>
            <a:pPr algn="l"/>
            <a:r>
              <a:rPr lang="en-US" sz="3800"/>
              <a:t>Predicting Housing Sale Prices for King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81EC6-4C32-452A-9E71-FD7323468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0781" y="4263992"/>
            <a:ext cx="2623175" cy="13258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James M. Irving, Ph.D.</a:t>
            </a:r>
          </a:p>
          <a:p>
            <a:pPr algn="l"/>
            <a:r>
              <a:rPr lang="en-US" dirty="0"/>
              <a:t>03/16/19</a:t>
            </a:r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6760FAC9-2D03-4C86-A279-5465A23F6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2" y="1596242"/>
            <a:ext cx="3665515" cy="3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9EA2-90D0-4FFE-99F2-462DA7DC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4F70-CC1D-4561-9DEC-3207833C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Analyzed p</a:t>
            </a:r>
            <a:r>
              <a:rPr lang="en-US" sz="2800" dirty="0"/>
              <a:t>rice of houses sold in King County from May, 2014 – May, 2015</a:t>
            </a:r>
          </a:p>
          <a:p>
            <a:pPr lvl="1"/>
            <a:r>
              <a:rPr lang="en-US" sz="2800" dirty="0"/>
              <a:t>18 – characteristics of the property:</a:t>
            </a:r>
          </a:p>
          <a:p>
            <a:pPr lvl="2"/>
            <a:r>
              <a:rPr lang="en-US" sz="2400" dirty="0"/>
              <a:t>Size of home, land</a:t>
            </a:r>
          </a:p>
          <a:p>
            <a:pPr lvl="2"/>
            <a:r>
              <a:rPr lang="en-US" sz="2400" dirty="0"/>
              <a:t>Size of neighboring properties</a:t>
            </a:r>
          </a:p>
          <a:p>
            <a:pPr lvl="2"/>
            <a:r>
              <a:rPr lang="en-US" sz="2400" dirty="0"/>
              <a:t>Housing condition, grade</a:t>
            </a:r>
          </a:p>
          <a:p>
            <a:pPr lvl="2"/>
            <a:r>
              <a:rPr lang="en-US" sz="2400" dirty="0"/>
              <a:t>Waterfront, view</a:t>
            </a:r>
          </a:p>
          <a:p>
            <a:pPr lvl="2"/>
            <a:r>
              <a:rPr lang="en-US" sz="2400" dirty="0"/>
              <a:t>Zip code, location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21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EF7C8F-F443-4427-9C0F-4E137B17B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35"/>
          <a:stretch/>
        </p:blipFill>
        <p:spPr>
          <a:xfrm>
            <a:off x="206693" y="752724"/>
            <a:ext cx="8327708" cy="57255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22CAE9-E205-4EB1-84D3-DABD7DA4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92324"/>
            <a:ext cx="8844174" cy="1320800"/>
          </a:xfrm>
        </p:spPr>
        <p:txBody>
          <a:bodyPr>
            <a:noAutofit/>
          </a:bodyPr>
          <a:lstStyle/>
          <a:p>
            <a:r>
              <a:rPr lang="en-US" sz="2800" dirty="0"/>
              <a:t>Multiple linear regression with </a:t>
            </a:r>
            <a:br>
              <a:rPr lang="en-US" sz="2800" dirty="0"/>
            </a:br>
            <a:r>
              <a:rPr lang="en-US" sz="2800" dirty="0"/>
              <a:t>Ordinary Least Squares (OLS) to predict house price</a:t>
            </a:r>
          </a:p>
        </p:txBody>
      </p:sp>
    </p:spTree>
    <p:extLst>
      <p:ext uri="{BB962C8B-B14F-4D97-AF65-F5344CB8AC3E}">
        <p14:creationId xmlns:p14="http://schemas.microsoft.com/office/powerpoint/2010/main" val="150601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DF27-85D6-40D6-8520-582D920B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43115"/>
            <a:ext cx="6347713" cy="13208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05905D-A3A7-44D5-9B97-8471791C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04623"/>
            <a:ext cx="2917645" cy="6215164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Applied Recursive Feature Elimination (RFE) to determine the best predictors of sales price:</a:t>
            </a:r>
          </a:p>
          <a:p>
            <a:pPr lvl="1"/>
            <a:r>
              <a:rPr lang="en-US" sz="1400" dirty="0"/>
              <a:t> Zip code</a:t>
            </a:r>
          </a:p>
          <a:p>
            <a:pPr lvl="1"/>
            <a:r>
              <a:rPr lang="en-US" sz="1400" dirty="0"/>
              <a:t>Housing grade</a:t>
            </a:r>
          </a:p>
          <a:p>
            <a:pPr lvl="1"/>
            <a:r>
              <a:rPr lang="en-US" sz="1400" dirty="0"/>
              <a:t>Size of Living Areas (ft</a:t>
            </a:r>
            <a:r>
              <a:rPr lang="en-US" sz="1400" baseline="30000" dirty="0"/>
              <a:t>2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Size of neighboring homes (ft</a:t>
            </a:r>
            <a:r>
              <a:rPr lang="en-US" sz="1400" baseline="30000" dirty="0"/>
              <a:t>2</a:t>
            </a:r>
            <a:r>
              <a:rPr lang="en-US" sz="1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1E6D1-9063-4887-AEA0-329D059FB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"/>
          <a:stretch/>
        </p:blipFill>
        <p:spPr>
          <a:xfrm>
            <a:off x="3005567" y="1304623"/>
            <a:ext cx="6138433" cy="43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8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B171-A069-46E1-8529-60AB09AA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8783847-EFA8-45F1-9599-A91AE7D576A1}"/>
              </a:ext>
            </a:extLst>
          </p:cNvPr>
          <p:cNvSpPr txBox="1">
            <a:spLocks/>
          </p:cNvSpPr>
          <p:nvPr/>
        </p:nvSpPr>
        <p:spPr>
          <a:xfrm>
            <a:off x="761999" y="1662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FINDINGS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29E8B1-2EE0-4685-8DB3-DAACC3911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2" y="530470"/>
            <a:ext cx="8147539" cy="6110655"/>
          </a:xfrm>
        </p:spPr>
      </p:pic>
    </p:spTree>
    <p:extLst>
      <p:ext uri="{BB962C8B-B14F-4D97-AF65-F5344CB8AC3E}">
        <p14:creationId xmlns:p14="http://schemas.microsoft.com/office/powerpoint/2010/main" val="309297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F4D3D9-366F-4609-8214-9DA3FAFB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major </a:t>
            </a:r>
            <a:r>
              <a:rPr lang="en-US" dirty="0"/>
              <a:t>determinants of sales price are beyond owner’s control</a:t>
            </a:r>
          </a:p>
          <a:p>
            <a:pPr lvl="1"/>
            <a:r>
              <a:rPr lang="en-US" dirty="0"/>
              <a:t>Size of neighbor’s living area.</a:t>
            </a:r>
          </a:p>
          <a:p>
            <a:pPr lvl="1"/>
            <a:r>
              <a:rPr lang="en-US" dirty="0"/>
              <a:t>Zip code</a:t>
            </a:r>
          </a:p>
          <a:p>
            <a:r>
              <a:rPr lang="en-US" dirty="0"/>
              <a:t>Investing in modifying your home will increase price</a:t>
            </a:r>
          </a:p>
          <a:p>
            <a:pPr lvl="1"/>
            <a:r>
              <a:rPr lang="en-US" dirty="0"/>
              <a:t>Increase square footage your living space. </a:t>
            </a:r>
          </a:p>
          <a:p>
            <a:pPr lvl="1"/>
            <a:r>
              <a:rPr lang="en-US" dirty="0"/>
              <a:t>Use high-quality construction material to increase the housing grade. </a:t>
            </a:r>
          </a:p>
          <a:p>
            <a:pPr lvl="2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2707FC-B958-4A16-9FF3-B3CD1E4C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to Increase Sales Price</a:t>
            </a:r>
          </a:p>
        </p:txBody>
      </p:sp>
    </p:spTree>
    <p:extLst>
      <p:ext uri="{BB962C8B-B14F-4D97-AF65-F5344CB8AC3E}">
        <p14:creationId xmlns:p14="http://schemas.microsoft.com/office/powerpoint/2010/main" val="1975240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152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Predicting Housing Sale Prices for King County</vt:lpstr>
      <vt:lpstr>FRAMEWORK &amp; DATA</vt:lpstr>
      <vt:lpstr>Multiple linear regression with  Ordinary Least Squares (OLS) to predict house price</vt:lpstr>
      <vt:lpstr>FINDINGS</vt:lpstr>
      <vt:lpstr>PowerPoint Presentation</vt:lpstr>
      <vt:lpstr>Strategy to Increase Sales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Sale Prices for King County</dc:title>
  <dc:creator>James Irving</dc:creator>
  <cp:lastModifiedBy>James Irving</cp:lastModifiedBy>
  <cp:revision>17</cp:revision>
  <dcterms:created xsi:type="dcterms:W3CDTF">2019-03-14T01:52:54Z</dcterms:created>
  <dcterms:modified xsi:type="dcterms:W3CDTF">2019-03-16T23:38:45Z</dcterms:modified>
</cp:coreProperties>
</file>