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9" r:id="rId3"/>
    <p:sldId id="258" r:id="rId4"/>
    <p:sldId id="260" r:id="rId5"/>
    <p:sldId id="261" r:id="rId6"/>
    <p:sldId id="279" r:id="rId7"/>
    <p:sldId id="266" r:id="rId8"/>
    <p:sldId id="269" r:id="rId9"/>
    <p:sldId id="283" r:id="rId10"/>
    <p:sldId id="284" r:id="rId11"/>
    <p:sldId id="267" r:id="rId12"/>
    <p:sldId id="270" r:id="rId13"/>
    <p:sldId id="276" r:id="rId14"/>
    <p:sldId id="278" r:id="rId15"/>
    <p:sldId id="268" r:id="rId16"/>
    <p:sldId id="277" r:id="rId17"/>
    <p:sldId id="271" r:id="rId18"/>
    <p:sldId id="265" r:id="rId19"/>
    <p:sldId id="264" r:id="rId20"/>
    <p:sldId id="281" r:id="rId21"/>
    <p:sldId id="262" r:id="rId22"/>
    <p:sldId id="263" r:id="rId23"/>
    <p:sldId id="272" r:id="rId24"/>
    <p:sldId id="273" r:id="rId25"/>
    <p:sldId id="280" r:id="rId26"/>
    <p:sldId id="287" r:id="rId27"/>
    <p:sldId id="275" r:id="rId28"/>
    <p:sldId id="286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7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12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896A8B8-A7CB-914F-A9DE-93D0CA668D65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FEABFF-17C0-8747-BDA1-2D8F678B9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  <a:p>
            <a:r>
              <a:rPr lang="en-US" sz="2400" dirty="0" err="1"/>
              <a:t>simon.lock@bristol.ac.uk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DE2C-8C36-4FC5-B6FA-40197341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95" y="1808187"/>
            <a:ext cx="4287409" cy="83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FC36A5-E3F0-477D-8FCB-322F7C690CE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6461D4-BE28-4156-93F2-CB67E0998D73}"/>
              </a:ext>
            </a:extLst>
          </p:cNvPr>
          <p:cNvGrpSpPr/>
          <p:nvPr/>
        </p:nvGrpSpPr>
        <p:grpSpPr>
          <a:xfrm>
            <a:off x="587022" y="-3879"/>
            <a:ext cx="7969956" cy="6861879"/>
            <a:chOff x="587022" y="-3879"/>
            <a:chExt cx="7969956" cy="68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0EC95E-DE0B-48CC-8351-0C8C787B0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9" t="2950" r="908"/>
            <a:stretch/>
          </p:blipFill>
          <p:spPr>
            <a:xfrm>
              <a:off x="587022" y="-3879"/>
              <a:ext cx="7969956" cy="68618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7C6597-CAA5-4A7C-A1EC-D9C8083F5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39" t="32883" r="45264" b="61529"/>
            <a:stretch/>
          </p:blipFill>
          <p:spPr>
            <a:xfrm>
              <a:off x="2166937" y="2461088"/>
              <a:ext cx="112890" cy="395111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85171-94B3-4DB4-AD62-C9A5D4912A5F}"/>
              </a:ext>
            </a:extLst>
          </p:cNvPr>
          <p:cNvSpPr/>
          <p:nvPr/>
        </p:nvSpPr>
        <p:spPr>
          <a:xfrm>
            <a:off x="1207382" y="2359377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A81A01-3F4F-4E00-A287-6DBF2D551446}"/>
              </a:ext>
            </a:extLst>
          </p:cNvPr>
          <p:cNvSpPr/>
          <p:nvPr/>
        </p:nvSpPr>
        <p:spPr>
          <a:xfrm>
            <a:off x="3696582" y="1236133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973F-008B-4E81-8256-FE8684C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Caution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1F94-396E-4C69-A540-9959D1BE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 when viewing the project timeline…</a:t>
            </a:r>
          </a:p>
          <a:p>
            <a:r>
              <a:rPr lang="en-GB" dirty="0"/>
              <a:t>It’s really easy to accidently drag activities around</a:t>
            </a:r>
          </a:p>
          <a:p>
            <a:r>
              <a:rPr lang="en-GB" dirty="0"/>
              <a:t>It’s wise to screenshot your timeline occasionally</a:t>
            </a:r>
          </a:p>
          <a:p>
            <a:pPr marL="0" indent="0">
              <a:buNone/>
            </a:pPr>
            <a:r>
              <a:rPr lang="en-GB" dirty="0"/>
              <a:t>  (in case you mess it up, or something goes wrong)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1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2E8-9411-4B03-8BC9-D68C9E19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BEE-E562-4A1D-A222-5A73CAB5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should record all meetings (both internal group meetings and external client meetings)</a:t>
            </a:r>
          </a:p>
          <a:p>
            <a:pPr marL="0" indent="0">
              <a:buNone/>
            </a:pPr>
            <a:r>
              <a:rPr lang="en-GB" dirty="0"/>
              <a:t>Be sure to capture the following information:</a:t>
            </a:r>
          </a:p>
          <a:p>
            <a:pPr marL="396000" lvl="0" indent="-252000"/>
            <a:r>
              <a:rPr lang="en-GB" dirty="0"/>
              <a:t>Invitees – Who was supposed to attend meeting (from the development team)</a:t>
            </a:r>
          </a:p>
          <a:p>
            <a:pPr marL="396000" lvl="0" indent="-252000"/>
            <a:r>
              <a:rPr lang="en-GB" dirty="0"/>
              <a:t>Attendees – Who actually attended meeting</a:t>
            </a:r>
          </a:p>
          <a:p>
            <a:pPr marL="396000" lvl="0" indent="-252000"/>
            <a:r>
              <a:rPr lang="en-GB" dirty="0"/>
              <a:t>Agenda – A very brief overview of what the  meeting is intended to be about</a:t>
            </a:r>
          </a:p>
          <a:p>
            <a:pPr marL="396000" lvl="0" indent="-252000"/>
            <a:r>
              <a:rPr lang="en-GB" dirty="0"/>
              <a:t>Minutes – Any major decisions or actions arising from the meeting (a bullet-point list is fine !)</a:t>
            </a:r>
          </a:p>
        </p:txBody>
      </p:sp>
    </p:spTree>
    <p:extLst>
      <p:ext uri="{BB962C8B-B14F-4D97-AF65-F5344CB8AC3E}">
        <p14:creationId xmlns:p14="http://schemas.microsoft.com/office/powerpoint/2010/main" val="341661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8592-9349-4E27-833F-43323C1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32E55-B684-4A9E-96BE-D29AE443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"/>
          <a:stretch/>
        </p:blipFill>
        <p:spPr>
          <a:xfrm>
            <a:off x="-4110" y="0"/>
            <a:ext cx="9148110" cy="6858000"/>
          </a:xfrm>
        </p:spPr>
      </p:pic>
    </p:spTree>
    <p:extLst>
      <p:ext uri="{BB962C8B-B14F-4D97-AF65-F5344CB8AC3E}">
        <p14:creationId xmlns:p14="http://schemas.microsoft.com/office/powerpoint/2010/main" val="274644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EF1-563E-4545-98BB-68ED52A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7BC3-1FC3-413D-B9BA-6B27208C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(code &amp; docs) must be version controlled</a:t>
            </a:r>
          </a:p>
          <a:p>
            <a:r>
              <a:rPr lang="en-GB" dirty="0"/>
              <a:t>This will support sharing and group collaboration</a:t>
            </a:r>
          </a:p>
          <a:p>
            <a:r>
              <a:rPr lang="en-GB" dirty="0"/>
              <a:t>Dan and I will also be able to track progress !</a:t>
            </a:r>
          </a:p>
          <a:p>
            <a:endParaRPr lang="en-GB" dirty="0"/>
          </a:p>
          <a:p>
            <a:r>
              <a:rPr lang="en-GB" dirty="0"/>
              <a:t>Documents should be written in “Mark Down”</a:t>
            </a:r>
          </a:p>
          <a:p>
            <a:r>
              <a:rPr lang="en-GB" dirty="0"/>
              <a:t>Use a different file for each section of the doc</a:t>
            </a:r>
          </a:p>
          <a:p>
            <a:r>
              <a:rPr lang="en-GB" dirty="0"/>
              <a:t>This will help collaboration and change tracking</a:t>
            </a:r>
          </a:p>
          <a:p>
            <a:endParaRPr lang="en-GB" dirty="0"/>
          </a:p>
          <a:p>
            <a:r>
              <a:rPr lang="en-GB" dirty="0"/>
              <a:t>Your chosen repo must support GIT or Subversion</a:t>
            </a:r>
          </a:p>
          <a:p>
            <a:r>
              <a:rPr lang="en-GB" dirty="0"/>
              <a:t>This allows it to be registered within OP…</a:t>
            </a:r>
          </a:p>
        </p:txBody>
      </p:sp>
    </p:spTree>
    <p:extLst>
      <p:ext uri="{BB962C8B-B14F-4D97-AF65-F5344CB8AC3E}">
        <p14:creationId xmlns:p14="http://schemas.microsoft.com/office/powerpoint/2010/main" val="361388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0B04-C4A3-498E-AC25-EBA35406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6" y="328965"/>
            <a:ext cx="8844542" cy="6004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2F125-D08B-446A-85FA-2F5E7AD41554}"/>
              </a:ext>
            </a:extLst>
          </p:cNvPr>
          <p:cNvSpPr txBox="1"/>
          <p:nvPr/>
        </p:nvSpPr>
        <p:spPr>
          <a:xfrm>
            <a:off x="4558267" y="3129801"/>
            <a:ext cx="3379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Git for public repos</a:t>
            </a:r>
          </a:p>
          <a:p>
            <a:r>
              <a:rPr lang="en-GB" sz="2400" dirty="0"/>
              <a:t>Subversion for private</a:t>
            </a:r>
          </a:p>
        </p:txBody>
      </p:sp>
    </p:spTree>
    <p:extLst>
      <p:ext uri="{BB962C8B-B14F-4D97-AF65-F5344CB8AC3E}">
        <p14:creationId xmlns:p14="http://schemas.microsoft.com/office/powerpoint/2010/main" val="372055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36A67-13EB-41A7-B51E-093695C7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1" y="1817104"/>
            <a:ext cx="8658998" cy="3868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07E6B-ACB0-4857-9C63-10BF07E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Repo to OP username mapping !!!</a:t>
            </a:r>
          </a:p>
        </p:txBody>
      </p:sp>
    </p:spTree>
    <p:extLst>
      <p:ext uri="{BB962C8B-B14F-4D97-AF65-F5344CB8AC3E}">
        <p14:creationId xmlns:p14="http://schemas.microsoft.com/office/powerpoint/2010/main" val="381092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don’t expect you to predict it all in week 1</a:t>
            </a:r>
          </a:p>
          <a:p>
            <a:r>
              <a:rPr lang="en-GB" dirty="0"/>
              <a:t>We do however expect you to update things in OP when they do become apparent</a:t>
            </a:r>
          </a:p>
          <a:p>
            <a:r>
              <a:rPr lang="en-GB" dirty="0"/>
              <a:t>Whole team should agree on significant changes</a:t>
            </a:r>
          </a:p>
          <a:p>
            <a:r>
              <a:rPr lang="en-GB" dirty="0"/>
              <a:t>E.g. Don’t just go in and hike up your effort hours !</a:t>
            </a:r>
          </a:p>
        </p:txBody>
      </p:sp>
    </p:spTree>
    <p:extLst>
      <p:ext uri="{BB962C8B-B14F-4D97-AF65-F5344CB8AC3E}">
        <p14:creationId xmlns:p14="http://schemas.microsoft.com/office/powerpoint/2010/main" val="3058422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data to continuously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WPs (how long they take, who is doing them)</a:t>
            </a:r>
          </a:p>
          <a:p>
            <a:r>
              <a:rPr lang="en-GB" dirty="0"/>
              <a:t>Meetings (their purpose and who attends them)</a:t>
            </a:r>
          </a:p>
          <a:p>
            <a:r>
              <a:rPr lang="en-GB" dirty="0"/>
              <a:t>Progress (percentage task completeness)</a:t>
            </a:r>
          </a:p>
          <a:p>
            <a:r>
              <a:rPr lang="en-GB" dirty="0"/>
              <a:t>Status (“New”, “In Progress”, “Closed” etc.)</a:t>
            </a:r>
          </a:p>
          <a:p>
            <a:r>
              <a:rPr lang="en-GB" dirty="0"/>
              <a:t>Releases (which WPs delivered in each release)</a:t>
            </a:r>
          </a:p>
          <a:p>
            <a:r>
              <a:rPr lang="en-GB" dirty="0"/>
              <a:t>Documents (everything hosted on Git)</a:t>
            </a:r>
          </a:p>
        </p:txBody>
      </p:sp>
    </p:spTree>
    <p:extLst>
      <p:ext uri="{BB962C8B-B14F-4D97-AF65-F5344CB8AC3E}">
        <p14:creationId xmlns:p14="http://schemas.microsoft.com/office/powerpoint/2010/main" val="385110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535-E76C-4629-B1EF-45A93985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not to worry too much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6D7C-DFF2-4380-80C0-71B952A4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Budgets (there is no money anyway)</a:t>
            </a:r>
          </a:p>
          <a:p>
            <a:r>
              <a:rPr lang="en-GB" dirty="0"/>
              <a:t>Don’t feel you need to use all work package types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1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FF0F-6F27-4357-A6FB-F497AA0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Project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A8EE-8925-47A2-AA96-A2DAE54A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online open-source project management tool</a:t>
            </a:r>
          </a:p>
          <a:p>
            <a:r>
              <a:rPr lang="en-GB" dirty="0"/>
              <a:t>Fairly basic set of functionality</a:t>
            </a:r>
          </a:p>
          <a:p>
            <a:r>
              <a:rPr lang="en-GB" dirty="0"/>
              <a:t>Provides all you need to plan and track projects</a:t>
            </a:r>
          </a:p>
          <a:p>
            <a:endParaRPr lang="en-GB" dirty="0"/>
          </a:p>
          <a:p>
            <a:r>
              <a:rPr lang="en-GB" dirty="0"/>
              <a:t>We have it installed on the SPE server</a:t>
            </a:r>
          </a:p>
          <a:p>
            <a:r>
              <a:rPr lang="en-GB" dirty="0"/>
              <a:t>Currently under “active development”</a:t>
            </a:r>
          </a:p>
          <a:p>
            <a:r>
              <a:rPr lang="en-GB" dirty="0"/>
              <a:t>Warning: May Contain Kittens !</a:t>
            </a:r>
          </a:p>
          <a:p>
            <a:r>
              <a:rPr lang="en-GB" dirty="0"/>
              <a:t>However stable enough to be used for SPE</a:t>
            </a:r>
          </a:p>
        </p:txBody>
      </p:sp>
    </p:spTree>
    <p:extLst>
      <p:ext uri="{BB962C8B-B14F-4D97-AF65-F5344CB8AC3E}">
        <p14:creationId xmlns:p14="http://schemas.microsoft.com/office/powerpoint/2010/main" val="22425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E2FF9-0E7A-43DC-A61F-BB886302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BIG </a:t>
            </a:r>
            <a:r>
              <a:rPr lang="en-GB"/>
              <a:t>payoff ?</a:t>
            </a:r>
            <a:br>
              <a:rPr lang="en-GB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9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DE3-84C6-4C3B-9755-3D6487B2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19C-498A-4DB4-98A7-F96A3EA7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 provides us with PROJECT TRANSPARENCY</a:t>
            </a:r>
          </a:p>
          <a:p>
            <a:pPr marL="0" indent="0">
              <a:buNone/>
            </a:pPr>
            <a:r>
              <a:rPr lang="en-GB" dirty="0"/>
              <a:t>We can see WHAT you are up to and WHEN</a:t>
            </a:r>
          </a:p>
          <a:p>
            <a:pPr marL="0" indent="0">
              <a:buNone/>
            </a:pPr>
            <a:r>
              <a:rPr lang="en-GB" dirty="0"/>
              <a:t>This has a number of “benefits”…</a:t>
            </a:r>
          </a:p>
          <a:p>
            <a:endParaRPr lang="en-GB" dirty="0"/>
          </a:p>
          <a:p>
            <a:r>
              <a:rPr lang="en-GB" dirty="0"/>
              <a:t>We can monitor the patterns and flow of work</a:t>
            </a:r>
          </a:p>
          <a:p>
            <a:r>
              <a:rPr lang="en-GB" dirty="0"/>
              <a:t>We can spot problems early on</a:t>
            </a:r>
          </a:p>
          <a:p>
            <a:r>
              <a:rPr lang="en-GB" dirty="0"/>
              <a:t>We can “encourage” when work is falling behind</a:t>
            </a:r>
          </a:p>
          <a:p>
            <a:r>
              <a:rPr lang="en-GB" dirty="0"/>
              <a:t>We can tell if people aren’t pulling their weight</a:t>
            </a:r>
          </a:p>
          <a:p>
            <a:r>
              <a:rPr lang="en-GB" dirty="0"/>
              <a:t>We can mark teams on process, as well as product</a:t>
            </a:r>
          </a:p>
        </p:txBody>
      </p:sp>
    </p:spTree>
    <p:extLst>
      <p:ext uri="{BB962C8B-B14F-4D97-AF65-F5344CB8AC3E}">
        <p14:creationId xmlns:p14="http://schemas.microsoft.com/office/powerpoint/2010/main" val="157410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3BB-C782-4634-A539-8D44F26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things we will be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52C-534F-4676-84E9-98071713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Detailed and realistic project plans</a:t>
            </a:r>
          </a:p>
          <a:p>
            <a:r>
              <a:rPr lang="en-GB" dirty="0"/>
              <a:t>Team and Individual engagement with OP</a:t>
            </a:r>
          </a:p>
          <a:p>
            <a:r>
              <a:rPr lang="en-GB" dirty="0"/>
              <a:t>Individual contribution to work packages</a:t>
            </a:r>
          </a:p>
          <a:p>
            <a:r>
              <a:rPr lang="en-GB" dirty="0"/>
              <a:t>Individual attendance at project meetings</a:t>
            </a:r>
          </a:p>
          <a:p>
            <a:r>
              <a:rPr lang="en-GB" dirty="0"/>
              <a:t>Keeping to due-dates, milestones and deadlines</a:t>
            </a:r>
          </a:p>
        </p:txBody>
      </p:sp>
    </p:spTree>
    <p:extLst>
      <p:ext uri="{BB962C8B-B14F-4D97-AF65-F5344CB8AC3E}">
        <p14:creationId xmlns:p14="http://schemas.microsoft.com/office/powerpoint/2010/main" val="153053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43E5-00F9-44CE-A3EF-B6F25803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Warning: Capture Data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3A4F-810B-40EF-B5E0-815BAC47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MUST use open-project to its full potential…</a:t>
            </a:r>
          </a:p>
          <a:p>
            <a:pPr lvl="0"/>
            <a:r>
              <a:rPr lang="en-GB" dirty="0"/>
              <a:t>If there is work to be done, it must appear as a work package (with a realistic estimate of hours)</a:t>
            </a:r>
          </a:p>
          <a:p>
            <a:pPr lvl="0"/>
            <a:r>
              <a:rPr lang="en-GB" dirty="0"/>
              <a:t>If you are doing some work, you must be recorded as the assignee</a:t>
            </a:r>
          </a:p>
          <a:p>
            <a:pPr lvl="0"/>
            <a:r>
              <a:rPr lang="en-GB" dirty="0"/>
              <a:t>When work is progressing, you must update the progress % and status (so we can see !)</a:t>
            </a:r>
          </a:p>
          <a:p>
            <a:pPr lvl="0"/>
            <a:r>
              <a:rPr lang="en-GB" dirty="0"/>
              <a:t>If there is a meeting, it must be entered</a:t>
            </a:r>
          </a:p>
          <a:p>
            <a:pPr lvl="0"/>
            <a:r>
              <a:rPr lang="en-GB" dirty="0"/>
              <a:t>If someone missed a meeting, it must be recorded</a:t>
            </a:r>
          </a:p>
        </p:txBody>
      </p:sp>
    </p:spTree>
    <p:extLst>
      <p:ext uri="{BB962C8B-B14F-4D97-AF65-F5344CB8AC3E}">
        <p14:creationId xmlns:p14="http://schemas.microsoft.com/office/powerpoint/2010/main" val="72241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A318-3592-45F2-A594-BA5036F1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7AE-DAC9-469B-A916-4E86AABE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Recording information accurately is essential so that we can keep track of progress and identify “under engagement”.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When we come to mark the projects at the end of the year, these issues will impact the individual grades students will be awarded.</a:t>
            </a:r>
          </a:p>
        </p:txBody>
      </p:sp>
    </p:spTree>
    <p:extLst>
      <p:ext uri="{BB962C8B-B14F-4D97-AF65-F5344CB8AC3E}">
        <p14:creationId xmlns:p14="http://schemas.microsoft.com/office/powerpoint/2010/main" val="213285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F2F2-3657-49D9-8998-F97C4B65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your own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7CE-38DF-42C5-A430-4012E142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hard to grasp how well you are doing</a:t>
            </a:r>
          </a:p>
          <a:p>
            <a:r>
              <a:rPr lang="en-GB" dirty="0"/>
              <a:t>How to compare your contribution against others</a:t>
            </a:r>
          </a:p>
          <a:p>
            <a:r>
              <a:rPr lang="en-GB" dirty="0"/>
              <a:t>Difficult to do without an overview of all work</a:t>
            </a:r>
          </a:p>
          <a:p>
            <a:endParaRPr lang="en-GB" dirty="0"/>
          </a:p>
          <a:p>
            <a:r>
              <a:rPr lang="en-GB" dirty="0"/>
              <a:t>This is where the analytics data comes in !</a:t>
            </a:r>
          </a:p>
          <a:p>
            <a:r>
              <a:rPr lang="en-GB" dirty="0"/>
              <a:t>We will provide weekly reports to your mentors</a:t>
            </a:r>
          </a:p>
          <a:p>
            <a:r>
              <a:rPr lang="en-GB" dirty="0"/>
              <a:t>Teams will discuss these in mentoring sessions</a:t>
            </a:r>
          </a:p>
          <a:p>
            <a:r>
              <a:rPr lang="en-GB" dirty="0"/>
              <a:t>Derive ratings for each individual’s contribution</a:t>
            </a:r>
          </a:p>
          <a:p>
            <a:r>
              <a:rPr lang="en-GB" dirty="0"/>
              <a:t>These will be recorded in OP as your “hourly rate”</a:t>
            </a:r>
          </a:p>
          <a:p>
            <a:r>
              <a:rPr lang="en-GB" dirty="0"/>
              <a:t>This allows you to compare yourself with all others !</a:t>
            </a:r>
          </a:p>
        </p:txBody>
      </p:sp>
    </p:spTree>
    <p:extLst>
      <p:ext uri="{BB962C8B-B14F-4D97-AF65-F5344CB8AC3E}">
        <p14:creationId xmlns:p14="http://schemas.microsoft.com/office/powerpoint/2010/main" val="248921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57CFB-65EE-4C2E-BB97-2A84439E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Appendix A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Adding Timeline Relationships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6487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761A2-A423-45F2-9BF5-F5CDE80D3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6"/>
          <a:stretch/>
        </p:blipFill>
        <p:spPr>
          <a:xfrm>
            <a:off x="1732528" y="1467556"/>
            <a:ext cx="5668003" cy="53904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859909" y="5407376"/>
            <a:ext cx="2597335" cy="9708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485B-A8FC-487F-8E99-37FD2A97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837"/>
            <a:ext cx="7886700" cy="966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dependency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6043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5672E-DCCC-4E2C-88E4-2F4EA7F0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" y="2210332"/>
            <a:ext cx="8846257" cy="409606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94221" y="425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70FCF9-2FAE-44B5-AA78-C9BE65F283A8}"/>
              </a:ext>
            </a:extLst>
          </p:cNvPr>
          <p:cNvSpPr/>
          <p:nvPr/>
        </p:nvSpPr>
        <p:spPr>
          <a:xfrm>
            <a:off x="4678355" y="552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BB3F1E-4084-4B33-8DCE-E3BB26F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6416"/>
            <a:ext cx="7886700" cy="9105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parent/child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8457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E66-44F2-46CB-9337-5380D18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using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57F6-32AB-48C1-93C2-ABE2FB0E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help you plan your project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an implicit communication tool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help you keep track of your team’s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teach you a bit about project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allow Dan and I to keep track of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transparency to aid marking process</a:t>
            </a:r>
          </a:p>
          <a:p>
            <a:pPr marL="0" indent="0">
              <a:buNone/>
            </a:pPr>
            <a:r>
              <a:rPr lang="en-GB" dirty="0"/>
              <a:t>     (what was your process like ? who did what ?)</a:t>
            </a:r>
          </a:p>
        </p:txBody>
      </p:sp>
    </p:spTree>
    <p:extLst>
      <p:ext uri="{BB962C8B-B14F-4D97-AF65-F5344CB8AC3E}">
        <p14:creationId xmlns:p14="http://schemas.microsoft.com/office/powerpoint/2010/main" val="123788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F36-1F7D-4CDE-BF60-C41AAA4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25D-7607-4802-985F-B9E999B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Open Project at this URL:</a:t>
            </a:r>
          </a:p>
          <a:p>
            <a:pPr marL="0" indent="0" algn="ctr">
              <a:buNone/>
            </a:pPr>
            <a:r>
              <a:rPr lang="en-GB" dirty="0"/>
              <a:t>https://openproject.spe-hub.net</a:t>
            </a:r>
          </a:p>
          <a:p>
            <a:pPr marL="0" indent="0" algn="ctr">
              <a:buNone/>
            </a:pPr>
            <a:endParaRPr lang="en-GB" sz="1000" dirty="0"/>
          </a:p>
          <a:p>
            <a:r>
              <a:rPr lang="en-GB" dirty="0"/>
              <a:t>Each team will have a project created for them</a:t>
            </a:r>
          </a:p>
          <a:p>
            <a:r>
              <a:rPr lang="en-GB" dirty="0"/>
              <a:t>You will be sent an invite to join OP</a:t>
            </a:r>
          </a:p>
          <a:p>
            <a:pPr marL="0" indent="0">
              <a:buNone/>
            </a:pPr>
            <a:r>
              <a:rPr lang="en-GB" dirty="0"/>
              <a:t>  (might want to check your spam folder !)</a:t>
            </a:r>
          </a:p>
          <a:p>
            <a:r>
              <a:rPr lang="en-GB" dirty="0"/>
              <a:t>You should already be added to your project !</a:t>
            </a:r>
          </a:p>
        </p:txBody>
      </p:sp>
    </p:spTree>
    <p:extLst>
      <p:ext uri="{BB962C8B-B14F-4D97-AF65-F5344CB8AC3E}">
        <p14:creationId xmlns:p14="http://schemas.microsoft.com/office/powerpoint/2010/main" val="109679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6A5C-927A-4B1E-AECE-3459DD4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“Getting started” within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0C54-C582-4332-AC9E-3E5779F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Fill out project description</a:t>
            </a:r>
          </a:p>
          <a:p>
            <a:r>
              <a:rPr lang="en-GB" dirty="0"/>
              <a:t>Change your project name to something useful</a:t>
            </a:r>
          </a:p>
          <a:p>
            <a:r>
              <a:rPr lang="en-GB" dirty="0"/>
              <a:t>Create a Git repository &amp; link it to you OP project</a:t>
            </a:r>
          </a:p>
          <a:p>
            <a:endParaRPr lang="en-GB" dirty="0"/>
          </a:p>
          <a:p>
            <a:r>
              <a:rPr lang="en-GB" dirty="0"/>
              <a:t>Create work packages (Phase/Task/Milestone)</a:t>
            </a:r>
          </a:p>
          <a:p>
            <a:r>
              <a:rPr lang="en-GB" dirty="0"/>
              <a:t>Add work package dependencies</a:t>
            </a:r>
          </a:p>
          <a:p>
            <a:r>
              <a:rPr lang="en-GB" dirty="0"/>
              <a:t>Create an activity timeline</a:t>
            </a:r>
          </a:p>
          <a:p>
            <a:r>
              <a:rPr lang="en-GB" dirty="0"/>
              <a:t>Schedule work packages (start and end dates)</a:t>
            </a:r>
          </a:p>
          <a:p>
            <a:endParaRPr lang="en-GB" dirty="0"/>
          </a:p>
          <a:p>
            <a:r>
              <a:rPr lang="en-GB" dirty="0"/>
              <a:t>Estimate effort required (in hours) for each WP</a:t>
            </a:r>
          </a:p>
          <a:p>
            <a:r>
              <a:rPr lang="en-GB" dirty="0"/>
              <a:t>Allocate team members to work packages</a:t>
            </a:r>
          </a:p>
        </p:txBody>
      </p:sp>
    </p:spTree>
    <p:extLst>
      <p:ext uri="{BB962C8B-B14F-4D97-AF65-F5344CB8AC3E}">
        <p14:creationId xmlns:p14="http://schemas.microsoft.com/office/powerpoint/2010/main" val="26965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EAB9-5C2C-4AD6-9F58-2739584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Work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CC13-AA58-4862-BFFB-03D8A658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project in OP is based around “work packages”</a:t>
            </a:r>
          </a:p>
          <a:p>
            <a:pPr marL="0" indent="0">
              <a:buNone/>
            </a:pPr>
            <a:r>
              <a:rPr lang="en-GB" dirty="0"/>
              <a:t>Many different types, but we recommend:</a:t>
            </a:r>
          </a:p>
          <a:p>
            <a:r>
              <a:rPr lang="en-GB" dirty="0"/>
              <a:t>Phase: Stage of project (e.g. domain investigation, initial design, MVP, release iteration, evaluation)</a:t>
            </a:r>
          </a:p>
          <a:p>
            <a:r>
              <a:rPr lang="en-GB" dirty="0"/>
              <a:t>Task: Bundle of dev work (e.g. “write config file reader”, “test wireframes”, “create timeline”)</a:t>
            </a:r>
          </a:p>
          <a:p>
            <a:r>
              <a:rPr lang="en-GB" dirty="0"/>
              <a:t>Feature: Atomic fragment of functionality (e.g. “add user function”, “backup database script”)</a:t>
            </a:r>
          </a:p>
          <a:p>
            <a:r>
              <a:rPr lang="en-GB" dirty="0"/>
              <a:t>Milestone: Key waypoint in development (e.g. “frontend / DB connected”, “app runs on phone”)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FB4E3-E48D-4BFB-8348-E82D5807A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58"/>
          <a:stretch/>
        </p:blipFill>
        <p:spPr>
          <a:xfrm>
            <a:off x="1114020" y="261938"/>
            <a:ext cx="6915959" cy="257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6FE2E-424D-4163-B5EC-407AC65D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10" b="41266"/>
          <a:stretch/>
        </p:blipFill>
        <p:spPr>
          <a:xfrm>
            <a:off x="1114019" y="2743202"/>
            <a:ext cx="6915959" cy="180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F57B8-9602-4614-9F44-0238690B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46" b="25799"/>
          <a:stretch/>
        </p:blipFill>
        <p:spPr>
          <a:xfrm>
            <a:off x="1114018" y="4836694"/>
            <a:ext cx="6915959" cy="1082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C83D2-A6C8-4DB8-A57F-2A702D44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95" b="5648"/>
          <a:stretch/>
        </p:blipFill>
        <p:spPr>
          <a:xfrm>
            <a:off x="1114017" y="6042609"/>
            <a:ext cx="6915959" cy="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AE3E3D-581C-4D54-93F6-D1BCE249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630"/>
            <a:ext cx="9119478" cy="45658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CF5B99-A024-4B0B-9B1C-889B241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Activity Timeline (Like a Gantt chart)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C98E4-06A5-41F8-9DAF-CF6D0BE65A5B}"/>
              </a:ext>
            </a:extLst>
          </p:cNvPr>
          <p:cNvSpPr txBox="1"/>
          <p:nvPr/>
        </p:nvSpPr>
        <p:spPr>
          <a:xfrm>
            <a:off x="938826" y="6262041"/>
            <a:ext cx="749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See additional guide to creating activity timelines</a:t>
            </a:r>
          </a:p>
        </p:txBody>
      </p:sp>
    </p:spTree>
    <p:extLst>
      <p:ext uri="{BB962C8B-B14F-4D97-AF65-F5344CB8AC3E}">
        <p14:creationId xmlns:p14="http://schemas.microsoft.com/office/powerpoint/2010/main" val="17320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2B6B-5186-4A8E-826B-AF9C74C6661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08D37-2E5B-4A5D-98CC-1B84E881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51" y="22578"/>
            <a:ext cx="635436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EBA6E-F51D-4665-86C8-96E00045A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r="908"/>
          <a:stretch/>
        </p:blipFill>
        <p:spPr>
          <a:xfrm>
            <a:off x="1361551" y="3409638"/>
            <a:ext cx="6354366" cy="3430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D1D17B-456B-43C3-A775-F322ED4C70D1}"/>
              </a:ext>
            </a:extLst>
          </p:cNvPr>
          <p:cNvSpPr txBox="1"/>
          <p:nvPr/>
        </p:nvSpPr>
        <p:spPr>
          <a:xfrm rot="16200000">
            <a:off x="-2121385" y="3128412"/>
            <a:ext cx="558518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dirty="0"/>
              <a:t>Building your own house</a:t>
            </a:r>
          </a:p>
        </p:txBody>
      </p:sp>
    </p:spTree>
    <p:extLst>
      <p:ext uri="{BB962C8B-B14F-4D97-AF65-F5344CB8AC3E}">
        <p14:creationId xmlns:p14="http://schemas.microsoft.com/office/powerpoint/2010/main" val="15025174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1069</Words>
  <Application>Microsoft Office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1_Office Theme</vt:lpstr>
      <vt:lpstr> An Introduction</vt:lpstr>
      <vt:lpstr>What is Open Project ?</vt:lpstr>
      <vt:lpstr>Why are we using it ?</vt:lpstr>
      <vt:lpstr>Open Project Setup</vt:lpstr>
      <vt:lpstr>“Getting started” within OP</vt:lpstr>
      <vt:lpstr>More About Work Packages</vt:lpstr>
      <vt:lpstr>PowerPoint Presentation</vt:lpstr>
      <vt:lpstr>Activity Timeline (Like a Gantt chart)</vt:lpstr>
      <vt:lpstr>PowerPoint Presentation</vt:lpstr>
      <vt:lpstr>PowerPoint Presentation</vt:lpstr>
      <vt:lpstr>Timeline Caution !</vt:lpstr>
      <vt:lpstr>Recording Meetings</vt:lpstr>
      <vt:lpstr>PowerPoint Presentation</vt:lpstr>
      <vt:lpstr>Work Repository</vt:lpstr>
      <vt:lpstr>PowerPoint Presentation</vt:lpstr>
      <vt:lpstr>Repo to OP username mapping !!!</vt:lpstr>
      <vt:lpstr>Change</vt:lpstr>
      <vt:lpstr>Essential data to continuously update</vt:lpstr>
      <vt:lpstr>Things not to worry too much about</vt:lpstr>
      <vt:lpstr>The BIG payoff ?  </vt:lpstr>
      <vt:lpstr>Monitoring</vt:lpstr>
      <vt:lpstr>Specific things we will be looking for</vt:lpstr>
      <vt:lpstr>Warning: Capture Data !</vt:lpstr>
      <vt:lpstr>Individual Assessment</vt:lpstr>
      <vt:lpstr>Tracking your own progress</vt:lpstr>
      <vt:lpstr>Appendix A  Adding Timeline Relationships </vt:lpstr>
      <vt:lpstr>Adding dependency relationships</vt:lpstr>
      <vt:lpstr>Adding parent/child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 – An Introduction</dc:title>
  <cp:lastModifiedBy>Simon Lock</cp:lastModifiedBy>
  <cp:revision>221</cp:revision>
  <dcterms:modified xsi:type="dcterms:W3CDTF">2018-10-03T11:28:29Z</dcterms:modified>
</cp:coreProperties>
</file>