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6" r:id="rId2"/>
    <p:sldId id="257" r:id="rId3"/>
    <p:sldId id="280" r:id="rId4"/>
    <p:sldId id="258" r:id="rId5"/>
    <p:sldId id="260" r:id="rId6"/>
    <p:sldId id="261" r:id="rId7"/>
    <p:sldId id="262" r:id="rId8"/>
    <p:sldId id="263" r:id="rId9"/>
    <p:sldId id="281" r:id="rId10"/>
    <p:sldId id="265" r:id="rId11"/>
    <p:sldId id="283" r:id="rId12"/>
    <p:sldId id="266" r:id="rId13"/>
    <p:sldId id="267" r:id="rId14"/>
    <p:sldId id="269" r:id="rId15"/>
    <p:sldId id="272" r:id="rId16"/>
    <p:sldId id="273" r:id="rId17"/>
    <p:sldId id="275" r:id="rId18"/>
    <p:sldId id="277" r:id="rId19"/>
    <p:sldId id="284" r:id="rId20"/>
    <p:sldId id="278" r:id="rId21"/>
    <p:sldId id="279" r:id="rId2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7"/>
    <p:restoredTop sz="94595"/>
  </p:normalViewPr>
  <p:slideViewPr>
    <p:cSldViewPr snapToGrid="0" snapToObjects="1">
      <p:cViewPr varScale="1">
        <p:scale>
          <a:sx n="68" d="100"/>
          <a:sy n="68" d="100"/>
        </p:scale>
        <p:origin x="12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0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896A8B8-A7CB-914F-A9DE-93D0CA668D65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4FEABFF-17C0-8747-BDA1-2D8F678B9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Software Process</a:t>
            </a:r>
            <a:br>
              <a:rPr lang="en-US"/>
            </a:br>
            <a:r>
              <a:rPr lang="en-US"/>
              <a:t>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Dr</a:t>
            </a:r>
            <a:r>
              <a:rPr lang="en-US" sz="2400" dirty="0"/>
              <a:t> Simon Lock</a:t>
            </a:r>
          </a:p>
          <a:p>
            <a:r>
              <a:rPr lang="en-US" sz="2400" dirty="0" err="1"/>
              <a:t>simon.lock@bristol.ac.uk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dis waterfall model as naïve and unrealistic</a:t>
            </a:r>
          </a:p>
          <a:p>
            <a:endParaRPr lang="en-GB" dirty="0"/>
          </a:p>
          <a:p>
            <a:r>
              <a:rPr lang="en-GB" dirty="0"/>
              <a:t>But remember - it's a simplification &amp; abstraction</a:t>
            </a:r>
          </a:p>
          <a:p>
            <a:r>
              <a:rPr lang="en-GB" dirty="0"/>
              <a:t>A tool to help explain activities of SW development</a:t>
            </a:r>
          </a:p>
          <a:p>
            <a:r>
              <a:rPr lang="en-GB" dirty="0"/>
              <a:t>Useful for undergrad Comp </a:t>
            </a:r>
            <a:r>
              <a:rPr lang="en-GB" dirty="0" err="1"/>
              <a:t>Sci</a:t>
            </a:r>
            <a:r>
              <a:rPr lang="en-GB" dirty="0"/>
              <a:t> courses !</a:t>
            </a:r>
          </a:p>
          <a:p>
            <a:endParaRPr lang="en-GB" dirty="0"/>
          </a:p>
          <a:p>
            <a:r>
              <a:rPr lang="en-GB" dirty="0"/>
              <a:t>It's not exactly what happens in the real world,</a:t>
            </a:r>
          </a:p>
          <a:p>
            <a:r>
              <a:rPr lang="en-GB" dirty="0"/>
              <a:t>But it's a good start in trying to understand 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5E06-842E-4FDF-8AE7-BAFC35CF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versus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DB4D-7900-476B-B856-BCAB0C62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may have heard of Agile Development</a:t>
            </a:r>
          </a:p>
          <a:p>
            <a:r>
              <a:rPr lang="en-GB" dirty="0"/>
              <a:t>Advocates of Agile often denigrate Waterfall</a:t>
            </a:r>
          </a:p>
          <a:p>
            <a:r>
              <a:rPr lang="en-GB" dirty="0"/>
              <a:t>“It’s old fashioned &amp; unrealistic” [see previous side]</a:t>
            </a:r>
          </a:p>
          <a:p>
            <a:endParaRPr lang="en-GB" dirty="0"/>
          </a:p>
          <a:p>
            <a:r>
              <a:rPr lang="en-GB" dirty="0"/>
              <a:t>Agile processes undertake all stages in parallel</a:t>
            </a:r>
          </a:p>
          <a:p>
            <a:r>
              <a:rPr lang="en-GB" dirty="0"/>
              <a:t>Using short-burst sprints to deliver functionality</a:t>
            </a:r>
          </a:p>
          <a:p>
            <a:endParaRPr lang="en-GB" dirty="0"/>
          </a:p>
          <a:p>
            <a:r>
              <a:rPr lang="en-GB" dirty="0"/>
              <a:t>All stages at the same time ?</a:t>
            </a:r>
          </a:p>
          <a:p>
            <a:r>
              <a:rPr lang="en-GB" dirty="0"/>
              <a:t>So you are eliciting requirements with one hand and writing code with </a:t>
            </a:r>
            <a:r>
              <a:rPr lang="en-GB"/>
              <a:t>the other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82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Development Activities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should the system do ?</a:t>
            </a:r>
          </a:p>
          <a:p>
            <a:r>
              <a:rPr lang="en-GB" dirty="0"/>
              <a:t>What are the needs of the users ?</a:t>
            </a:r>
          </a:p>
          <a:p>
            <a:r>
              <a:rPr lang="en-GB" dirty="0"/>
              <a:t>What are the needs of the host organisation ?</a:t>
            </a:r>
          </a:p>
          <a:p>
            <a:r>
              <a:rPr lang="en-GB" dirty="0"/>
              <a:t>What are interoperability needs of existing systems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We need to think about functional elements</a:t>
            </a:r>
          </a:p>
          <a:p>
            <a:pPr marL="0" indent="0">
              <a:buNone/>
            </a:pPr>
            <a:r>
              <a:rPr lang="en-GB" dirty="0"/>
              <a:t>  (stuff that system should do)</a:t>
            </a:r>
          </a:p>
          <a:p>
            <a:pPr marL="0" indent="0">
              <a:buNone/>
            </a:pPr>
            <a:r>
              <a:rPr lang="en-GB" dirty="0"/>
              <a:t>And also non-functional elements</a:t>
            </a:r>
          </a:p>
          <a:p>
            <a:pPr marL="0" indent="0">
              <a:buNone/>
            </a:pPr>
            <a:r>
              <a:rPr lang="en-GB" dirty="0"/>
              <a:t>  (quality aspects of system operation)</a:t>
            </a:r>
          </a:p>
          <a:p>
            <a:pPr marL="0" indent="0">
              <a:buNone/>
            </a:pPr>
            <a:r>
              <a:rPr lang="en-GB" dirty="0"/>
              <a:t>Security, Reliability, Ease of Use, Maintainability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we implement any requirements, we need an overall structure for the system</a:t>
            </a:r>
          </a:p>
          <a:p>
            <a:r>
              <a:rPr lang="en-GB" dirty="0"/>
              <a:t>What objects, architectures, files, databases, servers, services etc. should we create ?</a:t>
            </a:r>
          </a:p>
          <a:p>
            <a:endParaRPr lang="en-GB" dirty="0"/>
          </a:p>
          <a:p>
            <a:r>
              <a:rPr lang="en-GB" dirty="0"/>
              <a:t>Only then do we know the places where a requirement should be implemented</a:t>
            </a:r>
          </a:p>
          <a:p>
            <a:r>
              <a:rPr lang="en-GB" dirty="0"/>
              <a:t>Also helps divide up work between team members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You are familiar with programming, but there is more to implementation than just cutting code…</a:t>
            </a:r>
          </a:p>
          <a:p>
            <a:endParaRPr lang="en-GB" dirty="0"/>
          </a:p>
          <a:p>
            <a:r>
              <a:rPr lang="en-GB" dirty="0"/>
              <a:t>Parallel working and code sharing</a:t>
            </a:r>
          </a:p>
          <a:p>
            <a:r>
              <a:rPr lang="en-GB" dirty="0"/>
              <a:t>API partitioning and firewalling</a:t>
            </a:r>
          </a:p>
          <a:p>
            <a:r>
              <a:rPr lang="en-GB" dirty="0"/>
              <a:t>Versioning, integration and </a:t>
            </a:r>
            <a:r>
              <a:rPr lang="en-GB" dirty="0" err="1"/>
              <a:t>config</a:t>
            </a:r>
            <a:r>
              <a:rPr lang="en-GB" dirty="0"/>
              <a:t> management</a:t>
            </a:r>
          </a:p>
          <a:p>
            <a:r>
              <a:rPr lang="en-GB" dirty="0"/>
              <a:t>Development environments and automated build</a:t>
            </a:r>
          </a:p>
          <a:p>
            <a:r>
              <a:rPr lang="en-GB" dirty="0"/>
              <a:t>Docs and training material also need writing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 &amp;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Demonstrates that system meets needs of client</a:t>
            </a:r>
          </a:p>
          <a:p>
            <a:r>
              <a:rPr lang="en-GB" dirty="0"/>
              <a:t>Involves checking, reviewing, evaluating &amp; testing</a:t>
            </a:r>
          </a:p>
          <a:p>
            <a:endParaRPr lang="en-GB" dirty="0"/>
          </a:p>
          <a:p>
            <a:r>
              <a:rPr lang="en-GB" dirty="0"/>
              <a:t>Testing is the most commonly used V &amp; V activity</a:t>
            </a:r>
          </a:p>
          <a:p>
            <a:r>
              <a:rPr lang="en-GB" dirty="0"/>
              <a:t>So you’ll be doing plenty of that !</a:t>
            </a:r>
          </a:p>
          <a:p>
            <a:endParaRPr lang="en-GB" dirty="0"/>
          </a:p>
          <a:p>
            <a:r>
              <a:rPr lang="en-GB" dirty="0"/>
              <a:t>User evaluation is the most undervalued</a:t>
            </a:r>
          </a:p>
          <a:p>
            <a:r>
              <a:rPr lang="en-GB" dirty="0"/>
              <a:t>You’ll come up with excuses why you didn’t do 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we have a working system…</a:t>
            </a:r>
          </a:p>
          <a:p>
            <a:r>
              <a:rPr lang="en-GB" dirty="0"/>
              <a:t>We need to get it to the client</a:t>
            </a:r>
          </a:p>
          <a:p>
            <a:endParaRPr lang="en-GB" dirty="0"/>
          </a:p>
          <a:p>
            <a:r>
              <a:rPr lang="en-GB" dirty="0"/>
              <a:t>Could do it manually (send someone with a CD)</a:t>
            </a:r>
          </a:p>
          <a:p>
            <a:r>
              <a:rPr lang="en-GB" dirty="0"/>
              <a:t>Or more modern automatic “push” updates</a:t>
            </a:r>
          </a:p>
          <a:p>
            <a:endParaRPr lang="en-GB" dirty="0"/>
          </a:p>
          <a:p>
            <a:r>
              <a:rPr lang="en-GB" dirty="0"/>
              <a:t>Of particular interest is incremental delivery  &amp; continuous integration – more on these later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next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In later weeks we’ll consider stages in more detail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Remember: waterfall model is a big simplification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But it's nice way of structuring content of this unit :o)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A0B-7035-48DE-8ABB-43AE1871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for first client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4AA1-59DA-40FE-9525-0659E90E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Get to know your main point of contact</a:t>
            </a:r>
          </a:p>
          <a:p>
            <a:r>
              <a:rPr lang="en-GB" dirty="0"/>
              <a:t>Make sure you have their contact details</a:t>
            </a:r>
          </a:p>
          <a:p>
            <a:endParaRPr lang="en-GB" sz="1100" dirty="0"/>
          </a:p>
          <a:p>
            <a:r>
              <a:rPr lang="en-GB" dirty="0"/>
              <a:t>Find out what </a:t>
            </a:r>
            <a:r>
              <a:rPr lang="en-GB" i="1" u="sng" dirty="0"/>
              <a:t>they</a:t>
            </a:r>
            <a:r>
              <a:rPr lang="en-GB" dirty="0"/>
              <a:t> think the business problem is</a:t>
            </a:r>
          </a:p>
          <a:p>
            <a:r>
              <a:rPr lang="en-GB" dirty="0"/>
              <a:t>Listen politely to what </a:t>
            </a:r>
            <a:r>
              <a:rPr lang="en-GB" i="1" u="sng" dirty="0"/>
              <a:t>they</a:t>
            </a:r>
            <a:r>
              <a:rPr lang="en-GB" dirty="0"/>
              <a:t> think solution should be</a:t>
            </a:r>
          </a:p>
          <a:p>
            <a:r>
              <a:rPr lang="en-GB" dirty="0"/>
              <a:t>Try to identify the limits (“outer edge”) of solution</a:t>
            </a:r>
          </a:p>
          <a:p>
            <a:endParaRPr lang="en-GB" sz="1100" dirty="0"/>
          </a:p>
          <a:p>
            <a:r>
              <a:rPr lang="en-GB" dirty="0"/>
              <a:t>Arrange a demo of any existing systems</a:t>
            </a:r>
          </a:p>
          <a:p>
            <a:r>
              <a:rPr lang="en-GB" dirty="0"/>
              <a:t>See if you can get a tour of their site or activities</a:t>
            </a:r>
          </a:p>
          <a:p>
            <a:endParaRPr lang="en-GB" sz="1100" dirty="0"/>
          </a:p>
          <a:p>
            <a:r>
              <a:rPr lang="en-GB" dirty="0"/>
              <a:t>Give client a feel for the release schedule</a:t>
            </a:r>
          </a:p>
          <a:p>
            <a:r>
              <a:rPr lang="en-GB" dirty="0"/>
              <a:t>Make arrangements for the next meeting</a:t>
            </a:r>
          </a:p>
        </p:txBody>
      </p:sp>
    </p:spTree>
    <p:extLst>
      <p:ext uri="{BB962C8B-B14F-4D97-AF65-F5344CB8AC3E}">
        <p14:creationId xmlns:p14="http://schemas.microsoft.com/office/powerpoint/2010/main" val="34077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Slightly Weird Metaphor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Developing software is a bit like cooking...</a:t>
            </a:r>
          </a:p>
          <a:p>
            <a:pPr algn="ctr"/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Chefs (developers)</a:t>
            </a:r>
          </a:p>
          <a:p>
            <a:pPr marL="0" indent="0" algn="ctr">
              <a:buNone/>
            </a:pPr>
            <a:r>
              <a:rPr lang="en-GB" sz="2800" dirty="0"/>
              <a:t>follow a recipe (process)</a:t>
            </a:r>
          </a:p>
          <a:p>
            <a:pPr marL="0" indent="0" algn="ctr">
              <a:buNone/>
            </a:pPr>
            <a:r>
              <a:rPr lang="en-GB" sz="2800" dirty="0"/>
              <a:t>to cook a meal for a hungry diner (client)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All very well talking about theory of working with clients</a:t>
            </a:r>
          </a:p>
          <a:p>
            <a:r>
              <a:rPr lang="en-GB" dirty="0"/>
              <a:t>But reality of dealing with them is a different ballgame</a:t>
            </a:r>
          </a:p>
          <a:p>
            <a:endParaRPr lang="en-GB" dirty="0"/>
          </a:p>
          <a:p>
            <a:r>
              <a:rPr lang="en-GB" dirty="0"/>
              <a:t>It’s worth taking a look at how things work in real world</a:t>
            </a:r>
          </a:p>
          <a:p>
            <a:r>
              <a:rPr lang="en-GB" dirty="0"/>
              <a:t>Illustrated with some examples from previous projects</a:t>
            </a:r>
          </a:p>
          <a:p>
            <a:endParaRPr lang="en-GB" dirty="0"/>
          </a:p>
          <a:p>
            <a:r>
              <a:rPr lang="en-GB" dirty="0"/>
              <a:t>It would be indelicate to mention the clients by name</a:t>
            </a:r>
          </a:p>
          <a:p>
            <a:r>
              <a:rPr lang="en-GB" dirty="0"/>
              <a:t>But you might be able to guess who they are ;o)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18 years developing interactive applications</a:t>
            </a:r>
          </a:p>
          <a:p>
            <a:pPr marL="0" indent="0" algn="ctr">
              <a:buNone/>
            </a:pPr>
            <a:r>
              <a:rPr lang="en-GB" dirty="0"/>
              <a:t>for commercial, public sector and arts clients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Director of </a:t>
            </a:r>
            <a:r>
              <a:rPr lang="en-GB" dirty="0" err="1"/>
              <a:t>BigDog</a:t>
            </a:r>
            <a:r>
              <a:rPr lang="en-GB" dirty="0"/>
              <a:t> Interactive [2000-2011]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Technical Producer at Institute for Digital Art and Technology (</a:t>
            </a:r>
            <a:r>
              <a:rPr lang="en-GB" dirty="0" err="1"/>
              <a:t>i</a:t>
            </a:r>
            <a:r>
              <a:rPr lang="en-GB" dirty="0"/>
              <a:t>-DAT) [2011-2017]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Slightly Weird Metaphor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Best chance of success is when you have: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Good chefs</a:t>
            </a:r>
          </a:p>
          <a:p>
            <a:pPr marL="0" indent="0" algn="ctr">
              <a:buNone/>
            </a:pPr>
            <a:r>
              <a:rPr lang="en-GB" sz="2800" dirty="0"/>
              <a:t>Who can follow clearly defined recipes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Diners who make up their minds what to eat!</a:t>
            </a:r>
          </a:p>
        </p:txBody>
      </p:sp>
    </p:spTree>
    <p:extLst>
      <p:ext uri="{BB962C8B-B14F-4D97-AF65-F5344CB8AC3E}">
        <p14:creationId xmlns:p14="http://schemas.microsoft.com/office/powerpoint/2010/main" val="19447504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 to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Good food can sometimes still be produced by experienced chefs even with a very poor recipe</a:t>
            </a:r>
          </a:p>
          <a:p>
            <a:pPr marL="0" indent="0">
              <a:buNone/>
            </a:pPr>
            <a:r>
              <a:rPr lang="en-GB" dirty="0"/>
              <a:t>We need to be careful not to be tricked into thinking that the recipe was a good one 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Even excellent recipes can be totally useless if your chefs aren't up to the job</a:t>
            </a:r>
          </a:p>
          <a:p>
            <a:pPr marL="0" indent="0">
              <a:buNone/>
            </a:pPr>
            <a:r>
              <a:rPr lang="en-GB" dirty="0"/>
              <a:t>Don't go thinking that because you have a good process, you can get away hiring just anybody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Restaurant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restaurants run different types of kitchen</a:t>
            </a:r>
          </a:p>
          <a:p>
            <a:r>
              <a:rPr lang="en-GB" dirty="0"/>
              <a:t>You won't expect a burger bar to cook in the same way has a high-end restaurant</a:t>
            </a:r>
          </a:p>
          <a:p>
            <a:endParaRPr lang="en-GB" dirty="0"/>
          </a:p>
          <a:p>
            <a:r>
              <a:rPr lang="en-GB" dirty="0"/>
              <a:t>Similarly, developers build in different ways for different products and markets</a:t>
            </a:r>
          </a:p>
          <a:p>
            <a:r>
              <a:rPr lang="en-GB" dirty="0"/>
              <a:t>You won't expect fly-by-wire aircraft to be built in the same way as social media mobile apps 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"desktop" applications </a:t>
            </a:r>
          </a:p>
          <a:p>
            <a:r>
              <a:rPr lang="en-GB" dirty="0"/>
              <a:t>Transaction-based networked applications </a:t>
            </a:r>
          </a:p>
          <a:p>
            <a:r>
              <a:rPr lang="en-GB" dirty="0"/>
              <a:t>Embedded control systems</a:t>
            </a:r>
          </a:p>
          <a:p>
            <a:r>
              <a:rPr lang="en-GB" dirty="0"/>
              <a:t>Data collection and monitoring systems</a:t>
            </a:r>
          </a:p>
          <a:p>
            <a:r>
              <a:rPr lang="en-GB" dirty="0"/>
              <a:t>Batch processing systems </a:t>
            </a:r>
          </a:p>
          <a:p>
            <a:r>
              <a:rPr lang="en-GB" dirty="0"/>
              <a:t>Entertainment and education applications</a:t>
            </a:r>
          </a:p>
          <a:p>
            <a:r>
              <a:rPr lang="en-GB" dirty="0"/>
              <a:t>Systems for modelling and simulation</a:t>
            </a:r>
          </a:p>
          <a:p>
            <a:r>
              <a:rPr lang="en-GB" dirty="0" err="1"/>
              <a:t>etc</a:t>
            </a:r>
            <a:r>
              <a:rPr lang="en-GB" dirty="0"/>
              <a:t>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“THE” Software Development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such thing as "THE" software dev process</a:t>
            </a:r>
          </a:p>
          <a:p>
            <a:r>
              <a:rPr lang="en-GB" dirty="0"/>
              <a:t>Different domains rely upon different processes</a:t>
            </a:r>
          </a:p>
          <a:p>
            <a:r>
              <a:rPr lang="en-GB" dirty="0"/>
              <a:t>Different companies have own in-house standards</a:t>
            </a:r>
          </a:p>
          <a:p>
            <a:r>
              <a:rPr lang="en-GB" dirty="0"/>
              <a:t>Similar concepts can have different names</a:t>
            </a:r>
          </a:p>
          <a:p>
            <a:r>
              <a:rPr lang="en-GB" dirty="0"/>
              <a:t>Different experts advocate own way of working</a:t>
            </a:r>
          </a:p>
          <a:p>
            <a:r>
              <a:rPr lang="en-GB" dirty="0"/>
              <a:t>All will try and convince you that theirs is the best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limited (if any) agreement/standardisation</a:t>
            </a:r>
          </a:p>
          <a:p>
            <a:r>
              <a:rPr lang="en-GB" dirty="0"/>
              <a:t>We’ll try to put across something coherent</a:t>
            </a:r>
          </a:p>
          <a:p>
            <a:r>
              <a:rPr lang="en-GB" dirty="0"/>
              <a:t>Present some key concepts and processes</a:t>
            </a:r>
          </a:p>
          <a:p>
            <a:r>
              <a:rPr lang="en-GB" dirty="0"/>
              <a:t>Might differ from what you do when you graduate</a:t>
            </a:r>
          </a:p>
          <a:p>
            <a:r>
              <a:rPr lang="en-GB" dirty="0"/>
              <a:t>But majority of the fundamentals you will recognise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" y="1686198"/>
            <a:ext cx="8643979" cy="485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28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939</Words>
  <Application>Microsoft Office PowerPoint</Application>
  <PresentationFormat>On-screen Show (4:3)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1_Office Theme</vt:lpstr>
      <vt:lpstr>Software Process An Introduction</vt:lpstr>
      <vt:lpstr>Slightly Weird Metaphor</vt:lpstr>
      <vt:lpstr>Slightly Weird Metaphor</vt:lpstr>
      <vt:lpstr>Important Points to Note</vt:lpstr>
      <vt:lpstr>Types of Restaurant</vt:lpstr>
      <vt:lpstr>Types of System</vt:lpstr>
      <vt:lpstr>“THE” Software Development Process</vt:lpstr>
      <vt:lpstr>Standardisation</vt:lpstr>
      <vt:lpstr>Waterfall Model</vt:lpstr>
      <vt:lpstr>Realism</vt:lpstr>
      <vt:lpstr>Waterfall versus Agile</vt:lpstr>
      <vt:lpstr>Key Development Activities  </vt:lpstr>
      <vt:lpstr>Requirements</vt:lpstr>
      <vt:lpstr>Design</vt:lpstr>
      <vt:lpstr>Implementation</vt:lpstr>
      <vt:lpstr>Verification &amp; Validation</vt:lpstr>
      <vt:lpstr>Deployment</vt:lpstr>
      <vt:lpstr>What next ?</vt:lpstr>
      <vt:lpstr>Tips for first client meeting</vt:lpstr>
      <vt:lpstr>Case Studies</vt:lpstr>
      <vt:lpstr>My 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 – An Introduction</dc:title>
  <cp:lastModifiedBy>Simon Lock</cp:lastModifiedBy>
  <cp:revision>98</cp:revision>
  <dcterms:modified xsi:type="dcterms:W3CDTF">2018-10-05T14:51:05Z</dcterms:modified>
</cp:coreProperties>
</file>