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76" r:id="rId4"/>
    <p:sldId id="277" r:id="rId5"/>
    <p:sldId id="259" r:id="rId6"/>
    <p:sldId id="260" r:id="rId7"/>
    <p:sldId id="263" r:id="rId8"/>
    <p:sldId id="264" r:id="rId9"/>
    <p:sldId id="265" r:id="rId10"/>
    <p:sldId id="266" r:id="rId11"/>
    <p:sldId id="274" r:id="rId12"/>
    <p:sldId id="275" r:id="rId13"/>
    <p:sldId id="278" r:id="rId14"/>
    <p:sldId id="270" r:id="rId15"/>
    <p:sldId id="271" r:id="rId16"/>
    <p:sldId id="272" r:id="rId17"/>
    <p:sldId id="273" r:id="rId1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/>
    <p:restoredTop sz="94595"/>
  </p:normalViewPr>
  <p:slideViewPr>
    <p:cSldViewPr snapToGrid="0" snapToObjects="1">
      <p:cViewPr varScale="1">
        <p:scale>
          <a:sx n="68" d="100"/>
          <a:sy n="68" d="100"/>
        </p:scale>
        <p:origin x="12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6FB4-F7CD-744F-BB15-F5A2C07F613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939-7CB4-A341-885B-1F22604EF9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6FB4-F7CD-744F-BB15-F5A2C07F613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939-7CB4-A341-885B-1F22604EF9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6FB4-F7CD-744F-BB15-F5A2C07F613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939-7CB4-A341-885B-1F22604EF9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6FB4-F7CD-744F-BB15-F5A2C07F613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939-7CB4-A341-885B-1F22604EF9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6FB4-F7CD-744F-BB15-F5A2C07F613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939-7CB4-A341-885B-1F22604EF9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6FB4-F7CD-744F-BB15-F5A2C07F613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939-7CB4-A341-885B-1F22604EF9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6FB4-F7CD-744F-BB15-F5A2C07F613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939-7CB4-A341-885B-1F22604EF9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6FB4-F7CD-744F-BB15-F5A2C07F613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939-7CB4-A341-885B-1F22604EF9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6FB4-F7CD-744F-BB15-F5A2C07F613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939-7CB4-A341-885B-1F22604EF9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6FB4-F7CD-744F-BB15-F5A2C07F613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939-7CB4-A341-885B-1F22604EF9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6FB4-F7CD-744F-BB15-F5A2C07F613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939-7CB4-A341-885B-1F22604EF9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1B7A6FB4-F7CD-744F-BB15-F5A2C07F6139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8FB4939-7CB4-A341-885B-1F22604EF9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3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Requirements Engineering – Part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Restaurant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D0612D-4919-4DB0-8EE9-FA28F22E4B90}"/>
              </a:ext>
            </a:extLst>
          </p:cNvPr>
          <p:cNvSpPr/>
          <p:nvPr/>
        </p:nvSpPr>
        <p:spPr>
          <a:xfrm>
            <a:off x="2904" y="1657539"/>
            <a:ext cx="9141095" cy="5200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B1685D-0A21-49EB-9A07-8340CB8E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 1: Identify Actors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F16BD6-C263-407D-92A6-2F28425B3DBE}"/>
              </a:ext>
            </a:extLst>
          </p:cNvPr>
          <p:cNvGrpSpPr/>
          <p:nvPr/>
        </p:nvGrpSpPr>
        <p:grpSpPr>
          <a:xfrm>
            <a:off x="741621" y="2965069"/>
            <a:ext cx="1292400" cy="2430702"/>
            <a:chOff x="741621" y="2965069"/>
            <a:chExt cx="1292400" cy="2430702"/>
          </a:xfrm>
        </p:grpSpPr>
        <p:sp>
          <p:nvSpPr>
            <p:cNvPr id="6" name="CustomShape 3">
              <a:extLst>
                <a:ext uri="{FF2B5EF4-FFF2-40B4-BE49-F238E27FC236}">
                  <a16:creationId xmlns:a16="http://schemas.microsoft.com/office/drawing/2014/main" id="{A4AB398F-5DC7-4913-AEFE-98053DA1B639}"/>
                </a:ext>
              </a:extLst>
            </p:cNvPr>
            <p:cNvSpPr/>
            <p:nvPr/>
          </p:nvSpPr>
          <p:spPr>
            <a:xfrm>
              <a:off x="741621" y="4828411"/>
              <a:ext cx="1292400" cy="567360"/>
            </a:xfrm>
            <a:prstGeom prst="rect">
              <a:avLst/>
            </a:prstGeom>
            <a:ln>
              <a:noFill/>
            </a:ln>
          </p:spPr>
          <p:txBody>
            <a:bodyPr lIns="90000" tIns="45000" rIns="90000" bIns="45000"/>
            <a:lstStyle/>
            <a:p>
              <a:pPr algn="ctr"/>
              <a:r>
                <a:rPr lang="en-GB" sz="2000" b="1">
                  <a:latin typeface="Arial"/>
                  <a:ea typeface="ＭＳ Ｐゴシック"/>
                </a:rPr>
                <a:t>Waiter</a:t>
              </a:r>
              <a:endParaRPr/>
            </a:p>
          </p:txBody>
        </p:sp>
        <p:pic>
          <p:nvPicPr>
            <p:cNvPr id="1026" name="Picture 2" descr="Image result for uml actor">
              <a:extLst>
                <a:ext uri="{FF2B5EF4-FFF2-40B4-BE49-F238E27FC236}">
                  <a16:creationId xmlns:a16="http://schemas.microsoft.com/office/drawing/2014/main" id="{B666E17B-BBE6-4545-AE30-873A4D2ECA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40" r="17302" b="22963"/>
            <a:stretch/>
          </p:blipFill>
          <p:spPr bwMode="auto">
            <a:xfrm>
              <a:off x="899563" y="2965069"/>
              <a:ext cx="976515" cy="1739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BA55066-07B8-4E23-BF92-6A80C2A6CDEE}"/>
              </a:ext>
            </a:extLst>
          </p:cNvPr>
          <p:cNvGrpSpPr/>
          <p:nvPr/>
        </p:nvGrpSpPr>
        <p:grpSpPr>
          <a:xfrm>
            <a:off x="2853021" y="2965069"/>
            <a:ext cx="1292400" cy="2430702"/>
            <a:chOff x="2853021" y="2965069"/>
            <a:chExt cx="1292400" cy="2430702"/>
          </a:xfrm>
        </p:grpSpPr>
        <p:sp>
          <p:nvSpPr>
            <p:cNvPr id="8" name="CustomShape 4">
              <a:extLst>
                <a:ext uri="{FF2B5EF4-FFF2-40B4-BE49-F238E27FC236}">
                  <a16:creationId xmlns:a16="http://schemas.microsoft.com/office/drawing/2014/main" id="{B5E37354-E7AC-4797-82D6-EE8E5F51406A}"/>
                </a:ext>
              </a:extLst>
            </p:cNvPr>
            <p:cNvSpPr/>
            <p:nvPr/>
          </p:nvSpPr>
          <p:spPr>
            <a:xfrm>
              <a:off x="2853021" y="4828411"/>
              <a:ext cx="1292400" cy="567360"/>
            </a:xfrm>
            <a:prstGeom prst="rect">
              <a:avLst/>
            </a:prstGeom>
            <a:ln>
              <a:noFill/>
            </a:ln>
          </p:spPr>
          <p:txBody>
            <a:bodyPr lIns="90000" tIns="45000" rIns="90000" bIns="45000"/>
            <a:lstStyle/>
            <a:p>
              <a:pPr algn="ctr"/>
              <a:r>
                <a:rPr lang="en-GB" sz="2000" b="1">
                  <a:latin typeface="Arial"/>
                  <a:ea typeface="ＭＳ Ｐゴシック"/>
                </a:rPr>
                <a:t>Chef</a:t>
              </a:r>
              <a:endParaRPr/>
            </a:p>
          </p:txBody>
        </p:sp>
        <p:pic>
          <p:nvPicPr>
            <p:cNvPr id="13" name="Picture 2" descr="Image result for uml actor">
              <a:extLst>
                <a:ext uri="{FF2B5EF4-FFF2-40B4-BE49-F238E27FC236}">
                  <a16:creationId xmlns:a16="http://schemas.microsoft.com/office/drawing/2014/main" id="{70F0A889-B91E-4BD0-82C8-472CE11F16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40" r="17302" b="22963"/>
            <a:stretch/>
          </p:blipFill>
          <p:spPr bwMode="auto">
            <a:xfrm>
              <a:off x="3010963" y="2965069"/>
              <a:ext cx="976515" cy="1739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F4115A3-7D8C-4056-B712-EE89A12C6973}"/>
              </a:ext>
            </a:extLst>
          </p:cNvPr>
          <p:cNvGrpSpPr/>
          <p:nvPr/>
        </p:nvGrpSpPr>
        <p:grpSpPr>
          <a:xfrm>
            <a:off x="4964421" y="2965069"/>
            <a:ext cx="1292400" cy="2430702"/>
            <a:chOff x="4964421" y="2965069"/>
            <a:chExt cx="1292400" cy="2430702"/>
          </a:xfrm>
        </p:grpSpPr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D010E4B7-E584-4058-91BD-210F77E14E13}"/>
                </a:ext>
              </a:extLst>
            </p:cNvPr>
            <p:cNvSpPr/>
            <p:nvPr/>
          </p:nvSpPr>
          <p:spPr>
            <a:xfrm>
              <a:off x="4964421" y="4828411"/>
              <a:ext cx="1292400" cy="567360"/>
            </a:xfrm>
            <a:prstGeom prst="rect">
              <a:avLst/>
            </a:prstGeom>
            <a:ln>
              <a:noFill/>
            </a:ln>
          </p:spPr>
          <p:txBody>
            <a:bodyPr lIns="90000" tIns="45000" rIns="90000" bIns="45000"/>
            <a:lstStyle/>
            <a:p>
              <a:pPr algn="ctr"/>
              <a:r>
                <a:rPr lang="en-GB" sz="2000" b="1">
                  <a:latin typeface="Arial"/>
                  <a:ea typeface="ＭＳ Ｐゴシック"/>
                </a:rPr>
                <a:t>Cashier</a:t>
              </a:r>
              <a:endParaRPr/>
            </a:p>
          </p:txBody>
        </p:sp>
        <p:pic>
          <p:nvPicPr>
            <p:cNvPr id="18" name="Picture 2" descr="Image result for uml actor">
              <a:extLst>
                <a:ext uri="{FF2B5EF4-FFF2-40B4-BE49-F238E27FC236}">
                  <a16:creationId xmlns:a16="http://schemas.microsoft.com/office/drawing/2014/main" id="{9BDBD885-0380-41E5-842E-E215A30276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40" r="17302" b="22963"/>
            <a:stretch/>
          </p:blipFill>
          <p:spPr bwMode="auto">
            <a:xfrm>
              <a:off x="5156524" y="2965069"/>
              <a:ext cx="976515" cy="1739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08AF957-A460-4544-A781-1409EC3D6B42}"/>
              </a:ext>
            </a:extLst>
          </p:cNvPr>
          <p:cNvGrpSpPr/>
          <p:nvPr/>
        </p:nvGrpSpPr>
        <p:grpSpPr>
          <a:xfrm>
            <a:off x="7075821" y="2965069"/>
            <a:ext cx="1292400" cy="2430702"/>
            <a:chOff x="7075821" y="2965069"/>
            <a:chExt cx="1292400" cy="2430702"/>
          </a:xfrm>
        </p:grpSpPr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E4E54471-5FFE-489A-8981-C1BE6A27B4D4}"/>
                </a:ext>
              </a:extLst>
            </p:cNvPr>
            <p:cNvSpPr/>
            <p:nvPr/>
          </p:nvSpPr>
          <p:spPr>
            <a:xfrm>
              <a:off x="7075821" y="4828411"/>
              <a:ext cx="1292400" cy="567360"/>
            </a:xfrm>
            <a:prstGeom prst="rect">
              <a:avLst/>
            </a:prstGeom>
            <a:ln>
              <a:noFill/>
            </a:ln>
          </p:spPr>
          <p:txBody>
            <a:bodyPr lIns="90000" tIns="45000" rIns="90000" bIns="45000"/>
            <a:lstStyle/>
            <a:p>
              <a:pPr algn="ctr"/>
              <a:r>
                <a:rPr lang="en-GB" sz="2000" b="1">
                  <a:latin typeface="Arial"/>
                  <a:ea typeface="ＭＳ Ｐゴシック"/>
                </a:rPr>
                <a:t>Client</a:t>
              </a:r>
              <a:endParaRPr/>
            </a:p>
          </p:txBody>
        </p:sp>
        <p:pic>
          <p:nvPicPr>
            <p:cNvPr id="19" name="Picture 2" descr="Image result for uml actor">
              <a:extLst>
                <a:ext uri="{FF2B5EF4-FFF2-40B4-BE49-F238E27FC236}">
                  <a16:creationId xmlns:a16="http://schemas.microsoft.com/office/drawing/2014/main" id="{12A75A01-A55E-4FEC-857D-89FB0E6FCE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40" r="17302" b="22963"/>
            <a:stretch/>
          </p:blipFill>
          <p:spPr bwMode="auto">
            <a:xfrm>
              <a:off x="7233763" y="2965069"/>
              <a:ext cx="976515" cy="1739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32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EF8221-5D3C-453C-BE2B-5BAA597CCDAB}"/>
              </a:ext>
            </a:extLst>
          </p:cNvPr>
          <p:cNvSpPr/>
          <p:nvPr/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114B4E-3B3E-4B34-9939-5EE82C769E20}"/>
              </a:ext>
            </a:extLst>
          </p:cNvPr>
          <p:cNvGrpSpPr/>
          <p:nvPr/>
        </p:nvGrpSpPr>
        <p:grpSpPr>
          <a:xfrm>
            <a:off x="289984" y="242652"/>
            <a:ext cx="6572455" cy="6246925"/>
            <a:chOff x="4630366" y="3094608"/>
            <a:chExt cx="3048000" cy="3048000"/>
          </a:xfrm>
        </p:grpSpPr>
        <p:pic>
          <p:nvPicPr>
            <p:cNvPr id="1026" name="Picture 2" descr="https://upload.wikimedia.org/wikipedia/commons/thumb/1/1d/Use_case_restaurant_model.svg/320px-Use_case_restaurant_model.svg.png">
              <a:extLst>
                <a:ext uri="{FF2B5EF4-FFF2-40B4-BE49-F238E27FC236}">
                  <a16:creationId xmlns:a16="http://schemas.microsoft.com/office/drawing/2014/main" id="{FE7C65AD-82CE-4BBB-98A1-C58B49E5E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0366" y="3094608"/>
              <a:ext cx="3048000" cy="30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362E71-4A88-4E4A-9C6C-439D9A617155}"/>
                </a:ext>
              </a:extLst>
            </p:cNvPr>
            <p:cNvSpPr/>
            <p:nvPr/>
          </p:nvSpPr>
          <p:spPr>
            <a:xfrm>
              <a:off x="6060334" y="4419591"/>
              <a:ext cx="1112824" cy="16083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0D8EAE-A709-4B0F-A001-FA2482A994E4}"/>
                </a:ext>
              </a:extLst>
            </p:cNvPr>
            <p:cNvSpPr/>
            <p:nvPr/>
          </p:nvSpPr>
          <p:spPr>
            <a:xfrm>
              <a:off x="6060334" y="3360799"/>
              <a:ext cx="1112824" cy="34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8FDC08-85D0-4FD1-8F0B-F7274025FA41}"/>
                </a:ext>
              </a:extLst>
            </p:cNvPr>
            <p:cNvSpPr/>
            <p:nvPr/>
          </p:nvSpPr>
          <p:spPr>
            <a:xfrm>
              <a:off x="6500265" y="3440615"/>
              <a:ext cx="622917" cy="34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DE1998-1F2B-437A-B656-5E510A409AF9}"/>
                </a:ext>
              </a:extLst>
            </p:cNvPr>
            <p:cNvSpPr/>
            <p:nvPr/>
          </p:nvSpPr>
          <p:spPr>
            <a:xfrm>
              <a:off x="5531449" y="4356655"/>
              <a:ext cx="622917" cy="410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FC4A4E-5854-4E5F-80CC-04926507B855}"/>
                </a:ext>
              </a:extLst>
            </p:cNvPr>
            <p:cNvSpPr/>
            <p:nvPr/>
          </p:nvSpPr>
          <p:spPr>
            <a:xfrm>
              <a:off x="5929605" y="4337730"/>
              <a:ext cx="275336" cy="2582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FFE92D-6BAB-4703-A41B-27FCEBDE157F}"/>
                </a:ext>
              </a:extLst>
            </p:cNvPr>
            <p:cNvCxnSpPr>
              <a:cxnSpLocks/>
            </p:cNvCxnSpPr>
            <p:nvPr/>
          </p:nvCxnSpPr>
          <p:spPr>
            <a:xfrm>
              <a:off x="5807396" y="4347777"/>
              <a:ext cx="0" cy="5171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819D116-1967-4EF4-8A85-8C24358A4D59}"/>
                </a:ext>
              </a:extLst>
            </p:cNvPr>
            <p:cNvCxnSpPr>
              <a:cxnSpLocks/>
            </p:cNvCxnSpPr>
            <p:nvPr/>
          </p:nvCxnSpPr>
          <p:spPr>
            <a:xfrm>
              <a:off x="6060334" y="4169828"/>
              <a:ext cx="4399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6750DF-7274-40C5-B33C-AA28B8F8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677" y="242653"/>
            <a:ext cx="2314990" cy="2547798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Stage 2: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Identify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Goals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sz="2200" dirty="0">
                <a:solidFill>
                  <a:schemeClr val="tx1"/>
                </a:solidFill>
              </a:rPr>
              <a:t>(and actions)</a:t>
            </a:r>
            <a:br>
              <a:rPr lang="en-GB" dirty="0">
                <a:solidFill>
                  <a:schemeClr val="tx1"/>
                </a:solidFill>
              </a:rPr>
            </a:b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497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CF1E-5034-48F3-A7E8-3CB534D8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3: Identify “Flow” steps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01586-FA85-4E17-8E45-076F80DF6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Let's consider the “Order Food” goal</a:t>
            </a:r>
          </a:p>
          <a:p>
            <a:endParaRPr lang="en-GB" sz="300" dirty="0"/>
          </a:p>
          <a:p>
            <a:pPr marL="0" indent="0">
              <a:buNone/>
            </a:pPr>
            <a:r>
              <a:rPr lang="en-GB" dirty="0"/>
              <a:t>Basic flow - Normal sequence of steps to achieve goal:</a:t>
            </a:r>
          </a:p>
          <a:p>
            <a:pPr lvl="1"/>
            <a:r>
              <a:rPr lang="en-GB" dirty="0"/>
              <a:t>Consider menu</a:t>
            </a:r>
          </a:p>
          <a:p>
            <a:pPr lvl="1"/>
            <a:r>
              <a:rPr lang="en-GB" dirty="0"/>
              <a:t>Select starter and then main</a:t>
            </a:r>
          </a:p>
          <a:p>
            <a:pPr lvl="1"/>
            <a:r>
              <a:rPr lang="en-GB" dirty="0"/>
              <a:t>Attract waiter</a:t>
            </a:r>
          </a:p>
          <a:p>
            <a:pPr lvl="1"/>
            <a:r>
              <a:rPr lang="en-GB" dirty="0"/>
              <a:t>Place order</a:t>
            </a:r>
          </a:p>
          <a:p>
            <a:pPr lvl="1"/>
            <a:r>
              <a:rPr lang="en-GB" dirty="0"/>
              <a:t>Waiter passes order to chef</a:t>
            </a:r>
          </a:p>
          <a:p>
            <a:pPr lvl="1"/>
            <a:r>
              <a:rPr lang="en-GB" dirty="0"/>
              <a:t>Chef confirms order</a:t>
            </a:r>
          </a:p>
          <a:p>
            <a:pPr marL="0" indent="0">
              <a:buNone/>
            </a:pPr>
            <a:r>
              <a:rPr lang="en-GB" dirty="0"/>
              <a:t>Alternative flow - Other common sequence of steps:</a:t>
            </a:r>
          </a:p>
          <a:p>
            <a:pPr lvl="1"/>
            <a:r>
              <a:rPr lang="en-GB" dirty="0"/>
              <a:t>Sometimes you choose the main course first, then starter !</a:t>
            </a:r>
          </a:p>
          <a:p>
            <a:pPr marL="0" indent="0">
              <a:buNone/>
            </a:pPr>
            <a:r>
              <a:rPr lang="en-GB" dirty="0"/>
              <a:t>Exceptional flow - Cope with undesirable behaviour:</a:t>
            </a:r>
          </a:p>
          <a:p>
            <a:pPr lvl="1"/>
            <a:r>
              <a:rPr lang="en-GB" dirty="0"/>
              <a:t>You see the price of the food and slip away quietly !</a:t>
            </a:r>
          </a:p>
        </p:txBody>
      </p:sp>
    </p:spTree>
    <p:extLst>
      <p:ext uri="{BB962C8B-B14F-4D97-AF65-F5344CB8AC3E}">
        <p14:creationId xmlns:p14="http://schemas.microsoft.com/office/powerpoint/2010/main" val="323606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4: Specify Atomic </a:t>
            </a:r>
            <a:r>
              <a:rPr lang="en-US" dirty="0" err="1"/>
              <a:t>Reqs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step can then be considered in detail</a:t>
            </a:r>
          </a:p>
          <a:p>
            <a:r>
              <a:rPr lang="en-GB" dirty="0"/>
              <a:t>Atomic functional &amp; non-functional </a:t>
            </a:r>
            <a:r>
              <a:rPr lang="en-GB" dirty="0" err="1"/>
              <a:t>reqs</a:t>
            </a:r>
            <a:r>
              <a:rPr lang="en-GB" dirty="0"/>
              <a:t> defined</a:t>
            </a:r>
          </a:p>
          <a:p>
            <a:r>
              <a:rPr lang="en-GB" dirty="0"/>
              <a:t>For example: "restaurant client shall be able to browse though all available starters"</a:t>
            </a:r>
          </a:p>
          <a:p>
            <a:r>
              <a:rPr lang="en-GB" dirty="0"/>
              <a:t>Recorded in a suitable notation</a:t>
            </a:r>
          </a:p>
          <a:p>
            <a:pPr marL="0" indent="0">
              <a:buNone/>
            </a:pPr>
            <a:r>
              <a:rPr lang="en-GB" dirty="0"/>
              <a:t>  (natural lang., graphical model, mathematical)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Detail and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Specifying all the atomic requirements in detail is a very time consuming and expensive activity</a:t>
            </a:r>
          </a:p>
          <a:p>
            <a:r>
              <a:rPr lang="en-GB" dirty="0"/>
              <a:t>Some light-weight development processes leave atomic </a:t>
            </a:r>
            <a:r>
              <a:rPr lang="en-GB" dirty="0" err="1"/>
              <a:t>reqs</a:t>
            </a:r>
            <a:r>
              <a:rPr lang="en-GB" dirty="0"/>
              <a:t> implicit (i.e. Stage 4 is not done at all !)</a:t>
            </a:r>
          </a:p>
          <a:p>
            <a:r>
              <a:rPr lang="en-GB" dirty="0"/>
              <a:t>Others fully specify just critical aspects of system</a:t>
            </a:r>
          </a:p>
          <a:p>
            <a:endParaRPr lang="en-GB" dirty="0"/>
          </a:p>
          <a:p>
            <a:r>
              <a:rPr lang="en-GB" dirty="0"/>
              <a:t>Depends on type of system &amp; formality of process</a:t>
            </a:r>
          </a:p>
          <a:p>
            <a:r>
              <a:rPr lang="en-GB" dirty="0"/>
              <a:t>Building a dating app is very different from a drive-by-wire system in an intelligent vehicle !</a:t>
            </a:r>
          </a:p>
          <a:p>
            <a:r>
              <a:rPr lang="en-GB" dirty="0"/>
              <a:t>You have to decide what level is right for you :o)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 the face of it, Agile seems to totally ignore the specification of requirements :o(</a:t>
            </a:r>
          </a:p>
          <a:p>
            <a:endParaRPr lang="en-GB" dirty="0"/>
          </a:p>
          <a:p>
            <a:r>
              <a:rPr lang="en-GB" dirty="0"/>
              <a:t>Don't be fooled – </a:t>
            </a:r>
            <a:r>
              <a:rPr lang="en-GB" dirty="0" err="1"/>
              <a:t>reqs</a:t>
            </a:r>
            <a:r>
              <a:rPr lang="en-GB" dirty="0"/>
              <a:t> are specified in detail !</a:t>
            </a:r>
          </a:p>
          <a:p>
            <a:r>
              <a:rPr lang="en-GB" dirty="0"/>
              <a:t>The notation used is automated test scripts !!!</a:t>
            </a:r>
          </a:p>
          <a:p>
            <a:r>
              <a:rPr lang="en-GB" dirty="0"/>
              <a:t>Tests are created before coding begins (like </a:t>
            </a:r>
            <a:r>
              <a:rPr lang="en-GB" dirty="0" err="1"/>
              <a:t>reqs</a:t>
            </a:r>
            <a:r>
              <a:rPr lang="en-GB" dirty="0"/>
              <a:t>) </a:t>
            </a:r>
          </a:p>
          <a:p>
            <a:r>
              <a:rPr lang="en-GB" dirty="0"/>
              <a:t>The system is continually verified against them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/>
              <a:t>Tests ARE formally specified atomic requirements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Next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Once we have identified (at least some) </a:t>
            </a:r>
            <a:r>
              <a:rPr lang="en-GB" dirty="0" err="1"/>
              <a:t>reqs</a:t>
            </a:r>
            <a:endParaRPr lang="en-GB" dirty="0"/>
          </a:p>
          <a:p>
            <a:r>
              <a:rPr lang="en-GB" dirty="0"/>
              <a:t>The next step is to build something to fulfil them</a:t>
            </a:r>
          </a:p>
          <a:p>
            <a:endParaRPr lang="en-GB" dirty="0"/>
          </a:p>
          <a:p>
            <a:r>
              <a:rPr lang="en-GB" dirty="0"/>
              <a:t>We could just lash down some code without delay</a:t>
            </a:r>
          </a:p>
          <a:p>
            <a:r>
              <a:rPr lang="en-GB" dirty="0"/>
              <a:t>Better to devise an elegant high-level structure first</a:t>
            </a:r>
          </a:p>
          <a:p>
            <a:r>
              <a:rPr lang="en-GB" dirty="0"/>
              <a:t>A good overall design helps greatly in maximising Maintainability, Efficiency, Security etc.</a:t>
            </a:r>
          </a:p>
          <a:p>
            <a:endParaRPr lang="en-GB" dirty="0"/>
          </a:p>
          <a:p>
            <a:r>
              <a:rPr lang="en-GB" dirty="0"/>
              <a:t>This will be the topic of the next segment of this unit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It's no good going to all that effort collecting </a:t>
            </a:r>
            <a:r>
              <a:rPr lang="en-GB" dirty="0" err="1"/>
              <a:t>reqs</a:t>
            </a:r>
            <a:endParaRPr lang="en-GB" dirty="0"/>
          </a:p>
          <a:p>
            <a:r>
              <a:rPr lang="en-GB" dirty="0"/>
              <a:t>If you then just go away and forget them !</a:t>
            </a:r>
          </a:p>
          <a:p>
            <a:r>
              <a:rPr lang="en-GB" dirty="0"/>
              <a:t>Clearly we need to record them in some way</a:t>
            </a:r>
          </a:p>
          <a:p>
            <a:r>
              <a:rPr lang="en-GB" dirty="0"/>
              <a:t>So they’re understandable to all members of team</a:t>
            </a:r>
          </a:p>
          <a:p>
            <a:r>
              <a:rPr lang="en-GB" dirty="0"/>
              <a:t>And also system stakeholders (to aid in validation)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as 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Formalised / explicit requirements documents may be part of contract between developer and client</a:t>
            </a:r>
          </a:p>
          <a:p>
            <a:endParaRPr lang="en-GB" dirty="0"/>
          </a:p>
          <a:p>
            <a:r>
              <a:rPr lang="en-GB" dirty="0"/>
              <a:t>Basis of the agreement on what is to be delivered</a:t>
            </a:r>
          </a:p>
          <a:p>
            <a:endParaRPr lang="en-GB" dirty="0"/>
          </a:p>
          <a:p>
            <a:r>
              <a:rPr lang="en-GB" dirty="0"/>
              <a:t>More importantly, what is beyond scope of project</a:t>
            </a:r>
          </a:p>
          <a:p>
            <a:endParaRPr lang="en-GB" dirty="0"/>
          </a:p>
          <a:p>
            <a:r>
              <a:rPr lang="en-GB" dirty="0"/>
              <a:t>An issue which Agile methods tend to gloss over !</a:t>
            </a:r>
          </a:p>
        </p:txBody>
      </p:sp>
    </p:spTree>
    <p:extLst>
      <p:ext uri="{BB962C8B-B14F-4D97-AF65-F5344CB8AC3E}">
        <p14:creationId xmlns:p14="http://schemas.microsoft.com/office/powerpoint/2010/main" val="40914064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CA083-D2CF-43B8-B22B-B09B12CC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9249E8-EB4D-46BF-927A-1A9F77DCE5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04" b="4541"/>
          <a:stretch/>
        </p:blipFill>
        <p:spPr>
          <a:xfrm>
            <a:off x="0" y="1484239"/>
            <a:ext cx="9144000" cy="53803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5CD0D53-66C3-4A14-ABEB-1963663FBE31}"/>
              </a:ext>
            </a:extLst>
          </p:cNvPr>
          <p:cNvSpPr/>
          <p:nvPr/>
        </p:nvSpPr>
        <p:spPr>
          <a:xfrm>
            <a:off x="221942" y="2618913"/>
            <a:ext cx="8673483" cy="8100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ADEA84-A6CE-49EC-946A-724B2CD2779E}"/>
              </a:ext>
            </a:extLst>
          </p:cNvPr>
          <p:cNvSpPr/>
          <p:nvPr/>
        </p:nvSpPr>
        <p:spPr>
          <a:xfrm>
            <a:off x="221941" y="4484703"/>
            <a:ext cx="8673483" cy="8100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65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Natural Language </a:t>
            </a:r>
            <a:r>
              <a:rPr lang="en-US" dirty="0" err="1"/>
              <a:t>Reqs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Give each requirement a unique identifier (alphanumeric)</a:t>
            </a:r>
          </a:p>
          <a:p>
            <a:r>
              <a:rPr lang="en-GB" dirty="0"/>
              <a:t>Use text highlighting to identify key elements</a:t>
            </a:r>
          </a:p>
          <a:p>
            <a:r>
              <a:rPr lang="en-GB" dirty="0"/>
              <a:t>Use language in a consistent way</a:t>
            </a:r>
          </a:p>
          <a:p>
            <a:r>
              <a:rPr lang="en-GB" dirty="0"/>
              <a:t>Use "shall" or “must” for mandatory requirements</a:t>
            </a:r>
          </a:p>
          <a:p>
            <a:r>
              <a:rPr lang="en-GB" dirty="0"/>
              <a:t>Use "should" for desirable requirements</a:t>
            </a:r>
          </a:p>
          <a:p>
            <a:r>
              <a:rPr lang="en-GB" dirty="0"/>
              <a:t>Avoid the use of technical jargon</a:t>
            </a:r>
          </a:p>
          <a:p>
            <a:r>
              <a:rPr lang="en-GB" dirty="0"/>
              <a:t>Ensure </a:t>
            </a:r>
            <a:r>
              <a:rPr lang="en-GB" dirty="0" err="1"/>
              <a:t>reqs</a:t>
            </a:r>
            <a:r>
              <a:rPr lang="en-GB" dirty="0"/>
              <a:t> are atomic (can't be broken down)</a:t>
            </a:r>
          </a:p>
          <a:p>
            <a:r>
              <a:rPr lang="en-GB" dirty="0"/>
              <a:t>Where appropriate, include a rationale for why a requirement is necessary (to aid prioritisation)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SENSE-3.2 The system shall measure the blood sugar level every 10 minutes. (Changes in blood sugar are relatively slow so more frequent measurement is unnecessary; less frequent measurement could lead to unnecessarily high sugar levels.)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SAFE-5.6 The system shall run a self-test routine every minute with the conditions to be tested defined in Table 1. (A self-test routine can discover hardware and software problems and alert the user to the fact the normal operation may be impossible.)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Attributes of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Validity: Do requirements represent what stakeholders actually want/need ?</a:t>
            </a:r>
          </a:p>
          <a:p>
            <a:r>
              <a:rPr lang="en-GB" dirty="0"/>
              <a:t>Consistency: Are there conflicts between </a:t>
            </a:r>
            <a:r>
              <a:rPr lang="en-GB" dirty="0" err="1"/>
              <a:t>reqs</a:t>
            </a:r>
            <a:r>
              <a:rPr lang="en-GB" dirty="0"/>
              <a:t> ?</a:t>
            </a:r>
          </a:p>
          <a:p>
            <a:r>
              <a:rPr lang="en-GB" dirty="0"/>
              <a:t>Completeness: Have all features been included ?</a:t>
            </a:r>
          </a:p>
          <a:p>
            <a:r>
              <a:rPr lang="en-GB" dirty="0"/>
              <a:t>Realism: Can the requirements be implemented given available resources and technology ?</a:t>
            </a:r>
          </a:p>
          <a:p>
            <a:r>
              <a:rPr lang="en-GB" dirty="0"/>
              <a:t>Verifiability: Can requirements be “ticked off” ?</a:t>
            </a:r>
          </a:p>
          <a:p>
            <a:r>
              <a:rPr lang="en-GB" dirty="0" err="1"/>
              <a:t>Comprehendability</a:t>
            </a:r>
            <a:r>
              <a:rPr lang="en-GB" dirty="0"/>
              <a:t>: Can </a:t>
            </a:r>
            <a:r>
              <a:rPr lang="en-GB" dirty="0" err="1"/>
              <a:t>req</a:t>
            </a:r>
            <a:r>
              <a:rPr lang="en-GB" dirty="0"/>
              <a:t> be understood ?</a:t>
            </a:r>
          </a:p>
          <a:p>
            <a:r>
              <a:rPr lang="en-GB" dirty="0"/>
              <a:t>Traceability: Is the origin of </a:t>
            </a:r>
            <a:r>
              <a:rPr lang="en-GB" dirty="0" err="1"/>
              <a:t>req</a:t>
            </a:r>
            <a:r>
              <a:rPr lang="en-GB" dirty="0"/>
              <a:t> clearly recorded 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Structuring the Process of Elicitation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It's hard to go about elicitation without support</a:t>
            </a:r>
          </a:p>
          <a:p>
            <a:r>
              <a:rPr lang="en-GB" dirty="0"/>
              <a:t>A big gap between real world and atomic </a:t>
            </a:r>
            <a:r>
              <a:rPr lang="en-GB" dirty="0" err="1"/>
              <a:t>reqs</a:t>
            </a:r>
            <a:r>
              <a:rPr lang="en-GB" dirty="0"/>
              <a:t> !</a:t>
            </a:r>
          </a:p>
          <a:p>
            <a:r>
              <a:rPr lang="en-GB" dirty="0"/>
              <a:t>Developers often use "Use Cases" to aid transition</a:t>
            </a:r>
          </a:p>
          <a:p>
            <a:r>
              <a:rPr lang="en-GB" dirty="0"/>
              <a:t>Useful thought tool to structure elicitation activities</a:t>
            </a:r>
          </a:p>
          <a:p>
            <a:r>
              <a:rPr lang="en-GB" dirty="0"/>
              <a:t>Provides top-down systematic decomposition…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in Use Case </a:t>
            </a:r>
            <a:r>
              <a:rPr lang="en-US" dirty="0" err="1"/>
              <a:t>Req</a:t>
            </a:r>
            <a:r>
              <a:rPr lang="en-US" dirty="0"/>
              <a:t>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1: Identify "actors" - those interacting with system</a:t>
            </a:r>
          </a:p>
          <a:p>
            <a:pPr marL="0" indent="0">
              <a:buNone/>
            </a:pPr>
            <a:r>
              <a:rPr lang="en-GB" dirty="0"/>
              <a:t>2: Identify top-level use-case goals of the actors</a:t>
            </a:r>
          </a:p>
          <a:p>
            <a:pPr marL="0" indent="0">
              <a:buNone/>
            </a:pPr>
            <a:r>
              <a:rPr lang="en-GB" dirty="0"/>
              <a:t>3: Break down these goals into individual steps</a:t>
            </a:r>
          </a:p>
          <a:p>
            <a:pPr marL="0" indent="0">
              <a:buNone/>
            </a:pPr>
            <a:r>
              <a:rPr lang="en-GB" dirty="0"/>
              <a:t>4: Specify atomic requirements for each step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790</Words>
  <Application>Microsoft Office PowerPoint</Application>
  <PresentationFormat>On-screen Show (4:3)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ＭＳ Ｐゴシック</vt:lpstr>
      <vt:lpstr>Arial</vt:lpstr>
      <vt:lpstr>Century Gothic</vt:lpstr>
      <vt:lpstr>1_Office Theme</vt:lpstr>
      <vt:lpstr>Requirements Engineering – Part 2</vt:lpstr>
      <vt:lpstr>Documenting Requirements</vt:lpstr>
      <vt:lpstr>Requirements as Contract</vt:lpstr>
      <vt:lpstr>Notations</vt:lpstr>
      <vt:lpstr>Tips for Natural Language Reqs</vt:lpstr>
      <vt:lpstr>Example Requirements</vt:lpstr>
      <vt:lpstr>Quality Attributes of Requirements</vt:lpstr>
      <vt:lpstr>Structuring the Process of Elicitation</vt:lpstr>
      <vt:lpstr>Stages in Use Case Req Specification</vt:lpstr>
      <vt:lpstr>Example: Restaurant  </vt:lpstr>
      <vt:lpstr>Stage 1: Identify Actors</vt:lpstr>
      <vt:lpstr>Stage 2: Identify Goals (and actions) </vt:lpstr>
      <vt:lpstr>Stage 3: Identify “Flow” steps</vt:lpstr>
      <vt:lpstr>Stage 4: Specify Atomic Reqs</vt:lpstr>
      <vt:lpstr>Detail and Complexity</vt:lpstr>
      <vt:lpstr>Agile</vt:lpstr>
      <vt:lpstr>What Next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Lock</dc:creator>
  <cp:lastModifiedBy>Simon Lock</cp:lastModifiedBy>
  <cp:revision>82</cp:revision>
  <dcterms:modified xsi:type="dcterms:W3CDTF">2018-10-24T17:11:13Z</dcterms:modified>
</cp:coreProperties>
</file>