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59" r:id="rId5"/>
    <p:sldId id="258" r:id="rId6"/>
    <p:sldId id="257" r:id="rId7"/>
    <p:sldId id="272" r:id="rId8"/>
    <p:sldId id="262" r:id="rId9"/>
    <p:sldId id="267" r:id="rId10"/>
    <p:sldId id="273" r:id="rId11"/>
    <p:sldId id="274" r:id="rId12"/>
    <p:sldId id="265" r:id="rId13"/>
    <p:sldId id="275" r:id="rId14"/>
    <p:sldId id="269" r:id="rId15"/>
    <p:sldId id="263" r:id="rId16"/>
    <p:sldId id="270" r:id="rId17"/>
    <p:sldId id="26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D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-2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48-1293-4B2A-BA8D-C9228298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58B0-FA33-443A-94FB-4CE8B24B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CFEF4-E97B-48A4-B082-D5DF6ABF6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C0E6AB-0B19-4CFD-B61E-5C6E4B150EE7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0A1515-70D5-47D3-A27C-614BB51D79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BB28-3EA2-4883-AA2F-684226572CAA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53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F36F-ACC9-4EBC-9D9D-5FB40D1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7F5A2-86E0-4F38-BF62-8F958A75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38B5-AB5B-4C3E-99F8-1F5D2A8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1E74-1F53-4C8B-A4C0-7C94D5E2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19E2-E9D6-487B-8E17-36F86AA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3AB8-149B-47E3-8F62-30997B09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51F4-6DD2-4833-8D5B-AC26DE15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7C0-7538-46EC-AEDD-3347A6E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D258-1783-4ADC-8086-5B36125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DC3E-7C13-4605-8CFB-7D6BCAF6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CB6D-5859-4E6A-AF60-29D22D8F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CC1F-0580-410B-981A-221A1E8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8ECE-E620-4BB8-A214-996DE3F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674-4DB4-4845-BDC6-B01B5C2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15827-A905-45E0-BA1F-138B4B4A8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C3A6CF-4FD5-47D0-BDC2-8A925339AA03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624FB7-3890-46F2-8D66-95234623F1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0469C-7B4C-471C-9D7B-8929E639DEF8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0309B3-A7DF-4235-B348-1D9D7182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4" y="157657"/>
            <a:ext cx="8032531" cy="1389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EEC-1569-4144-AB1A-B2A6170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B9E5-BC19-465D-8971-743CBA75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8DC3-642E-4468-8888-FE3264B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E66E-55A4-4890-92A1-EA86E885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F33-7515-467E-B876-11A79187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AE13-F97D-4F66-950B-A3B6D408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8FC-252F-4145-820F-42EC0629E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E3F9-6C6C-4748-8B2A-B3AE3264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6C6-C4FC-495A-8215-BFA8E20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570-B668-4ED2-A429-EC62CDF5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F4376-BA24-4048-834D-56BDFC2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9DE-77C8-4C1B-B4FF-3D0B573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B69B-A15B-4959-9A6C-9749C3D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DC84-3F9C-432A-ACFA-E4019F93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7CD8-9ABA-447F-8E67-B84943B9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9DF-3AF3-49AE-89B2-AA6BE0E0E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D76E-A0B6-4D01-A7F8-E1169D8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218B-0DD7-49AC-8B88-5DACABB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B5871-8A81-4D3B-A62E-B305B95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F8D-5FAF-4306-AA13-325A0343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5A9F-973A-4F32-A260-1DFAE96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55D3-E45D-4BC2-95BC-8F111E7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95F6-E782-418D-8036-EE15D37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BA48-C03C-4D95-89FE-C02FB5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6418-C703-4C34-991D-F3051A7D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1C2A-872F-4E4B-9709-A5B51CC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EAA-488E-4466-880C-CA0D407B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DC44-F1C3-4774-B233-7E73B535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F0ED-910D-4F46-8CD2-A9F34A43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AF60-4713-4576-8AF8-1B9CFBC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F374-FEB5-4597-B23F-D2FCDB2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68EC-EC43-4EEA-833D-17A657C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99D-928D-46C2-AA84-448DDD31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44D8-AEE2-4EDB-972C-5784FF60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A120-E437-416C-99AB-99ED0A75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1A7F-B7B9-47B0-BD8C-DDB4A27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40A9-94DD-4652-A5D5-370BBBD3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2AA19-9627-4384-8EA2-AD698BD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C9E2-804E-4C88-ABCF-1889730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D68E-03C2-4727-ABC0-65336C0C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0D3-FB20-45A5-B8C2-95163520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6AB-836A-4AF7-9BA8-9BB5ACF1F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CF88-CCC9-4049-884D-F08F6BC5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slock/SPE201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BF8A-96FA-4FFF-9320-67381BA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8"/>
            <a:ext cx="9144000" cy="2301241"/>
          </a:xfrm>
        </p:spPr>
        <p:txBody>
          <a:bodyPr/>
          <a:lstStyle/>
          <a:p>
            <a:r>
              <a:rPr lang="en-GB" dirty="0"/>
              <a:t>Software Product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784C-E7CB-421A-BE61-F1652BC4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40"/>
            <a:ext cx="9144000" cy="1356360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Dr Daniel Schien and Dr Simon Lock</a:t>
            </a:r>
          </a:p>
        </p:txBody>
      </p:sp>
    </p:spTree>
    <p:extLst>
      <p:ext uri="{BB962C8B-B14F-4D97-AF65-F5344CB8AC3E}">
        <p14:creationId xmlns:p14="http://schemas.microsoft.com/office/powerpoint/2010/main" val="6037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A5EB0-ADC6-42E0-8858-F8A93EDA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or Subversion repositories for code / document sharing</a:t>
            </a:r>
          </a:p>
          <a:p>
            <a:r>
              <a:rPr lang="en-GB" dirty="0"/>
              <a:t>Your favourite editor (might make sense to agree on one for team)</a:t>
            </a:r>
          </a:p>
          <a:p>
            <a:r>
              <a:rPr lang="en-GB" dirty="0"/>
              <a:t>We recommend Maven as a build tool</a:t>
            </a:r>
          </a:p>
          <a:p>
            <a:r>
              <a:rPr lang="en-GB" dirty="0"/>
              <a:t>Open Project for project management support (more next lecture !)</a:t>
            </a:r>
          </a:p>
          <a:p>
            <a:r>
              <a:rPr lang="en-GB" dirty="0"/>
              <a:t>You may like to explore other communication and collaboration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52EBD-48C2-4674-9177-AF232D88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Support Tools</a:t>
            </a:r>
          </a:p>
        </p:txBody>
      </p:sp>
    </p:spTree>
    <p:extLst>
      <p:ext uri="{BB962C8B-B14F-4D97-AF65-F5344CB8AC3E}">
        <p14:creationId xmlns:p14="http://schemas.microsoft.com/office/powerpoint/2010/main" val="30492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ACE17-E07D-459C-B113-5D7BAF0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Light-touch documentation portfolio</a:t>
            </a:r>
          </a:p>
          <a:p>
            <a:r>
              <a:rPr lang="en-GB" dirty="0"/>
              <a:t>The nature and quality of your development process</a:t>
            </a:r>
          </a:p>
          <a:p>
            <a:r>
              <a:rPr lang="en-GB" dirty="0"/>
              <a:t>Team dynamics and relationship with client</a:t>
            </a:r>
          </a:p>
          <a:p>
            <a:r>
              <a:rPr lang="en-GB" dirty="0"/>
              <a:t>The quality and extent of your finished product</a:t>
            </a:r>
          </a:p>
          <a:p>
            <a:r>
              <a:rPr lang="en-GB" dirty="0"/>
              <a:t>"Viva" style presentation and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F4CEC-8CF0-4AEE-BDDD-6DAD2EBB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413406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E4C16-4CAA-49C0-8C37-55DB228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Choose your project preferences</a:t>
            </a:r>
          </a:p>
          <a:p>
            <a:r>
              <a:rPr lang="en-GB" dirty="0"/>
              <a:t>Teams allocated</a:t>
            </a:r>
          </a:p>
          <a:p>
            <a:r>
              <a:rPr lang="en-GB" dirty="0"/>
              <a:t>Meet with your client to being analysis</a:t>
            </a:r>
          </a:p>
          <a:p>
            <a:r>
              <a:rPr lang="en-GB" dirty="0"/>
              <a:t>Submit Requirements &amp; Design document</a:t>
            </a:r>
          </a:p>
          <a:p>
            <a:r>
              <a:rPr lang="en-GB" dirty="0"/>
              <a:t>Deploy “Minimum Viable Product” release</a:t>
            </a:r>
          </a:p>
          <a:p>
            <a:r>
              <a:rPr lang="en-GB" dirty="0"/>
              <a:t>Deploy “Beta Version” release</a:t>
            </a:r>
          </a:p>
          <a:p>
            <a:r>
              <a:rPr lang="en-GB" dirty="0"/>
              <a:t>Deploy “Final Version” release</a:t>
            </a:r>
          </a:p>
          <a:p>
            <a:r>
              <a:rPr lang="en-GB" dirty="0"/>
              <a:t>Submit full portfolio</a:t>
            </a:r>
          </a:p>
          <a:p>
            <a:r>
              <a:rPr lang="en-GB" dirty="0"/>
              <a:t>Viva Presentation &amp;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CEFB7-2157-4C49-A7B5-5B9B0FC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34848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2E0E4-FCC8-462D-9994-2D92B6E1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is a team effort - you must work together</a:t>
            </a:r>
          </a:p>
          <a:p>
            <a:r>
              <a:rPr lang="en-GB" dirty="0"/>
              <a:t>Your group mark will be determined by the output of the entire team</a:t>
            </a:r>
          </a:p>
          <a:p>
            <a:r>
              <a:rPr lang="en-GB" dirty="0"/>
              <a:t>Your individual grade will determined by your contribution to the group</a:t>
            </a:r>
          </a:p>
          <a:p>
            <a:r>
              <a:rPr lang="en-GB" dirty="0"/>
              <a:t>An individual cannot out-perform the team envelop and get a better grade</a:t>
            </a:r>
          </a:p>
          <a:p>
            <a:r>
              <a:rPr lang="en-GB" dirty="0"/>
              <a:t>But they can under-perform and get a worse one</a:t>
            </a:r>
          </a:p>
          <a:p>
            <a:r>
              <a:rPr lang="en-GB" dirty="0"/>
              <a:t>Your individual grade will be based on your engagement with the projects</a:t>
            </a:r>
          </a:p>
          <a:p>
            <a:r>
              <a:rPr lang="en-GB" dirty="0"/>
              <a:t>(as assessed by a number of metrics - to be explained in the next lecture)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8C713-26C7-46F2-AAB2-5899731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Effort</a:t>
            </a:r>
          </a:p>
        </p:txBody>
      </p:sp>
    </p:spTree>
    <p:extLst>
      <p:ext uri="{BB962C8B-B14F-4D97-AF65-F5344CB8AC3E}">
        <p14:creationId xmlns:p14="http://schemas.microsoft.com/office/powerpoint/2010/main" val="22080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5ECF3-A361-4BCC-8BD8-F5CEE65C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315783"/>
            <a:ext cx="8609076" cy="4888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FD63B7-4AF2-4CE9-AC52-C42C0DA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from Rich and Beth</a:t>
            </a:r>
          </a:p>
        </p:txBody>
      </p:sp>
    </p:spTree>
    <p:extLst>
      <p:ext uri="{BB962C8B-B14F-4D97-AF65-F5344CB8AC3E}">
        <p14:creationId xmlns:p14="http://schemas.microsoft.com/office/powerpoint/2010/main" val="152526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88277-33DA-4451-A53E-6A5C1AE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Week 01: Introduction</a:t>
            </a:r>
          </a:p>
          <a:p>
            <a:r>
              <a:rPr lang="en-GB" dirty="0"/>
              <a:t>Week 02: Software Process</a:t>
            </a:r>
          </a:p>
          <a:p>
            <a:r>
              <a:rPr lang="en-GB" dirty="0"/>
              <a:t>Week 03: Integration, Verification &amp; Validation</a:t>
            </a:r>
          </a:p>
          <a:p>
            <a:r>
              <a:rPr lang="en-GB" dirty="0"/>
              <a:t>Week 04: Requirements Engineering</a:t>
            </a:r>
          </a:p>
          <a:p>
            <a:r>
              <a:rPr lang="en-GB" dirty="0"/>
              <a:t>Week 05: Object Oriented Design</a:t>
            </a:r>
          </a:p>
          <a:p>
            <a:r>
              <a:rPr lang="en-GB" dirty="0"/>
              <a:t>Week 06: Java Server Implementation</a:t>
            </a:r>
          </a:p>
          <a:p>
            <a:r>
              <a:rPr lang="en-GB" dirty="0"/>
              <a:t>Week 07: User Interface Design</a:t>
            </a:r>
          </a:p>
          <a:p>
            <a:r>
              <a:rPr lang="en-GB" dirty="0"/>
              <a:t>Week 08: CS Explore</a:t>
            </a:r>
          </a:p>
          <a:p>
            <a:r>
              <a:rPr lang="en-GB" dirty="0"/>
              <a:t>Week 09: </a:t>
            </a:r>
            <a:r>
              <a:rPr lang="en-GB" dirty="0" err="1"/>
              <a:t>Datafeeds</a:t>
            </a:r>
            <a:r>
              <a:rPr lang="en-GB" dirty="0"/>
              <a:t> and Databases</a:t>
            </a:r>
          </a:p>
          <a:p>
            <a:r>
              <a:rPr lang="en-GB" dirty="0"/>
              <a:t>Week 10: Web Dashboard Elements</a:t>
            </a:r>
          </a:p>
          <a:p>
            <a:r>
              <a:rPr lang="en-GB" dirty="0"/>
              <a:t>Week 11: Evaluation and Feedback</a:t>
            </a:r>
          </a:p>
          <a:p>
            <a:r>
              <a:rPr lang="en-GB" dirty="0"/>
              <a:t>Week 12: Progress and recap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A817D-8BE2-4692-9AAA-A13AA1C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FB1F1D-C18B-4F8D-AC36-4766E536E259}"/>
              </a:ext>
            </a:extLst>
          </p:cNvPr>
          <p:cNvGrpSpPr/>
          <p:nvPr/>
        </p:nvGrpSpPr>
        <p:grpSpPr>
          <a:xfrm>
            <a:off x="6096000" y="768096"/>
            <a:ext cx="3881165" cy="3154710"/>
            <a:chOff x="6096000" y="768096"/>
            <a:chExt cx="3881165" cy="31547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B8EF1-A3F4-4A96-824B-F0A1693CC494}"/>
                </a:ext>
              </a:extLst>
            </p:cNvPr>
            <p:cNvSpPr txBox="1"/>
            <p:nvPr/>
          </p:nvSpPr>
          <p:spPr>
            <a:xfrm>
              <a:off x="6096000" y="768096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2F0270-AC11-4BEC-A3E1-FCA41AB6BC46}"/>
                </a:ext>
              </a:extLst>
            </p:cNvPr>
            <p:cNvSpPr txBox="1"/>
            <p:nvPr/>
          </p:nvSpPr>
          <p:spPr>
            <a:xfrm>
              <a:off x="6998208" y="2357643"/>
              <a:ext cx="297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Process Knowledge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394DD-6607-43A4-ABF0-45952E3F1768}"/>
              </a:ext>
            </a:extLst>
          </p:cNvPr>
          <p:cNvGrpSpPr/>
          <p:nvPr/>
        </p:nvGrpSpPr>
        <p:grpSpPr>
          <a:xfrm>
            <a:off x="6096000" y="3017520"/>
            <a:ext cx="3247746" cy="3154710"/>
            <a:chOff x="6096000" y="3017520"/>
            <a:chExt cx="3247746" cy="31547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61242-FBFE-453F-804E-C38000169036}"/>
                </a:ext>
              </a:extLst>
            </p:cNvPr>
            <p:cNvSpPr txBox="1"/>
            <p:nvPr/>
          </p:nvSpPr>
          <p:spPr>
            <a:xfrm>
              <a:off x="6096000" y="3017520"/>
              <a:ext cx="80467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00" dirty="0">
                  <a:latin typeface="Abadi Extra Light" panose="020B0204020104020204" pitchFamily="34" charset="0"/>
                </a:rPr>
                <a:t>}</a:t>
              </a:r>
              <a:endParaRPr lang="en-GB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3EF4C9-BC7E-48D2-9386-88175333FEA9}"/>
                </a:ext>
              </a:extLst>
            </p:cNvPr>
            <p:cNvSpPr txBox="1"/>
            <p:nvPr/>
          </p:nvSpPr>
          <p:spPr>
            <a:xfrm>
              <a:off x="7026701" y="4594875"/>
              <a:ext cx="2317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Technical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A71BCE-C39C-47CF-AF61-37171264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5" y="1754809"/>
            <a:ext cx="2839896" cy="4365575"/>
          </a:xfrm>
        </p:spPr>
        <p:txBody>
          <a:bodyPr>
            <a:normAutofit/>
          </a:bodyPr>
          <a:lstStyle/>
          <a:p>
            <a:r>
              <a:rPr lang="en-GB" sz="4000" dirty="0"/>
              <a:t>Lecture</a:t>
            </a:r>
            <a:br>
              <a:rPr lang="en-GB" sz="4000" dirty="0"/>
            </a:br>
            <a:r>
              <a:rPr lang="en-GB" sz="4000" dirty="0"/>
              <a:t>materials</a:t>
            </a:r>
            <a:br>
              <a:rPr lang="en-GB" sz="4000" dirty="0"/>
            </a:br>
            <a:r>
              <a:rPr lang="en-GB" sz="4000" dirty="0"/>
              <a:t>available</a:t>
            </a:r>
            <a:br>
              <a:rPr lang="en-GB" sz="4000" dirty="0"/>
            </a:br>
            <a:r>
              <a:rPr lang="en-GB" sz="4000" dirty="0"/>
              <a:t>“through”</a:t>
            </a:r>
            <a:br>
              <a:rPr lang="en-GB" sz="4000" dirty="0"/>
            </a:br>
            <a:r>
              <a:rPr lang="en-GB" sz="4000" dirty="0"/>
              <a:t>Blackboard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BE0A9-2382-4ABB-83AA-CC0D65CB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27"/>
          <a:stretch/>
        </p:blipFill>
        <p:spPr>
          <a:xfrm>
            <a:off x="3184915" y="0"/>
            <a:ext cx="9007085" cy="6858000"/>
          </a:xfrm>
          <a:prstGeom prst="rect">
            <a:avLst/>
          </a:prstGeom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B6653899-B82B-41BE-8A5A-5FD1A74C7073}"/>
              </a:ext>
            </a:extLst>
          </p:cNvPr>
          <p:cNvSpPr/>
          <p:nvPr/>
        </p:nvSpPr>
        <p:spPr>
          <a:xfrm>
            <a:off x="7997952" y="5705856"/>
            <a:ext cx="2426208" cy="41452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1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F535D-087A-486A-93BB-563F93F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Lectures per week</a:t>
            </a:r>
          </a:p>
          <a:p>
            <a:r>
              <a:rPr lang="en-GB" dirty="0"/>
              <a:t>Weekly practical session exercises</a:t>
            </a:r>
          </a:p>
          <a:p>
            <a:r>
              <a:rPr lang="en-GB" dirty="0"/>
              <a:t>Meetings with mentors</a:t>
            </a:r>
          </a:p>
          <a:p>
            <a:r>
              <a:rPr lang="en-GB" dirty="0"/>
              <a:t>Meetings with clients</a:t>
            </a:r>
          </a:p>
          <a:p>
            <a:r>
              <a:rPr lang="en-GB" dirty="0"/>
              <a:t>Co-located working as a team</a:t>
            </a:r>
          </a:p>
          <a:p>
            <a:r>
              <a:rPr lang="en-GB" dirty="0"/>
              <a:t>"Reserved" Wednesday mornings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F7EB9-531F-4C71-B630-32B1C22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</p:spTree>
    <p:extLst>
      <p:ext uri="{BB962C8B-B14F-4D97-AF65-F5344CB8AC3E}">
        <p14:creationId xmlns:p14="http://schemas.microsoft.com/office/powerpoint/2010/main" val="49491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5146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19389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ABE63-9B49-47FB-889E-94C62A81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as part of an </a:t>
            </a:r>
            <a:r>
              <a:rPr lang="en-GB" b="1" i="1" dirty="0"/>
              <a:t>integrated development team</a:t>
            </a:r>
          </a:p>
          <a:p>
            <a:r>
              <a:rPr lang="en-GB" dirty="0"/>
              <a:t>To build a </a:t>
            </a:r>
            <a:r>
              <a:rPr lang="en-GB" b="1" i="1" dirty="0"/>
              <a:t>real-world</a:t>
            </a:r>
            <a:r>
              <a:rPr lang="en-GB" dirty="0"/>
              <a:t> software system</a:t>
            </a:r>
          </a:p>
          <a:p>
            <a:r>
              <a:rPr lang="en-GB" dirty="0"/>
              <a:t>Of significant </a:t>
            </a:r>
            <a:r>
              <a:rPr lang="en-GB" b="1" i="1" dirty="0"/>
              <a:t>size</a:t>
            </a:r>
            <a:r>
              <a:rPr lang="en-GB" dirty="0"/>
              <a:t> and </a:t>
            </a:r>
            <a:r>
              <a:rPr lang="en-GB" b="1" i="1" dirty="0"/>
              <a:t>complexity</a:t>
            </a:r>
          </a:p>
          <a:p>
            <a:r>
              <a:rPr lang="en-GB" dirty="0"/>
              <a:t>For a </a:t>
            </a:r>
            <a:r>
              <a:rPr lang="en-GB" b="1" i="1" dirty="0"/>
              <a:t>real client</a:t>
            </a:r>
            <a:r>
              <a:rPr lang="en-GB" dirty="0"/>
              <a:t> organisation with </a:t>
            </a:r>
            <a:r>
              <a:rPr lang="en-GB" b="1" i="1" dirty="0"/>
              <a:t>real business problems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Public sector organisations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Small and Large Businesses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Academics/ Departments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Charities &amp; Social Enterprise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82B1D-C671-43E7-8E6C-0F7E5B0D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 outcomes of this unit</a:t>
            </a:r>
          </a:p>
        </p:txBody>
      </p:sp>
    </p:spTree>
    <p:extLst>
      <p:ext uri="{BB962C8B-B14F-4D97-AF65-F5344CB8AC3E}">
        <p14:creationId xmlns:p14="http://schemas.microsoft.com/office/powerpoint/2010/main" val="23649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0EF02-4EED-41A3-879B-1AE8D960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NOT just another programming unit</a:t>
            </a:r>
          </a:p>
          <a:p>
            <a:pPr marL="0" indent="0">
              <a:buNone/>
            </a:pPr>
            <a:r>
              <a:rPr lang="en-GB" dirty="0"/>
              <a:t>   (Where you get a text description and just need to code it up)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disciplined systems engineering</a:t>
            </a:r>
          </a:p>
          <a:p>
            <a:r>
              <a:rPr lang="en-GB" dirty="0"/>
              <a:t>It is not a "death or glory" </a:t>
            </a:r>
            <a:r>
              <a:rPr lang="en-GB" dirty="0" err="1"/>
              <a:t>hackfest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lone maverick hackers heroically conjuring up mysterious code</a:t>
            </a:r>
          </a:p>
          <a:p>
            <a:r>
              <a:rPr lang="en-GB" dirty="0"/>
              <a:t>This is managed and repeatable </a:t>
            </a:r>
            <a:r>
              <a:rPr lang="en-GB" b="1" i="1" dirty="0"/>
              <a:t>engineering</a:t>
            </a:r>
            <a:r>
              <a:rPr lang="en-GB" dirty="0"/>
              <a:t> of complex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2C762-F7AC-4323-A7CE-11B20FA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unit is NOT about</a:t>
            </a:r>
          </a:p>
        </p:txBody>
      </p:sp>
    </p:spTree>
    <p:extLst>
      <p:ext uri="{BB962C8B-B14F-4D97-AF65-F5344CB8AC3E}">
        <p14:creationId xmlns:p14="http://schemas.microsoft.com/office/powerpoint/2010/main" val="3488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EB4F2-B39F-4AE7-BBA1-512C7C1C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1" r="56413" b="62065"/>
          <a:stretch/>
        </p:blipFill>
        <p:spPr>
          <a:xfrm>
            <a:off x="142665" y="2382004"/>
            <a:ext cx="2198200" cy="2363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6265A-91F8-456C-88B2-39668052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73" r="51636" b="31422"/>
          <a:stretch/>
        </p:blipFill>
        <p:spPr>
          <a:xfrm>
            <a:off x="4727639" y="2396623"/>
            <a:ext cx="2439167" cy="24691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6349EB3-43DF-4155-8B95-9A97B83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code currently be like…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FA598-C5A6-4F8A-BD65-1894E3F34FA7}"/>
              </a:ext>
            </a:extLst>
          </p:cNvPr>
          <p:cNvGrpSpPr/>
          <p:nvPr/>
        </p:nvGrpSpPr>
        <p:grpSpPr>
          <a:xfrm>
            <a:off x="9484331" y="2158056"/>
            <a:ext cx="2550218" cy="2978401"/>
            <a:chOff x="9484331" y="2370714"/>
            <a:chExt cx="2550218" cy="29784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BA32A4-06A5-4DA5-86FE-9F88331F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74" t="68146" r="5760" b="763"/>
            <a:stretch/>
          </p:blipFill>
          <p:spPr>
            <a:xfrm>
              <a:off x="9484331" y="2848968"/>
              <a:ext cx="2550218" cy="25001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75EA42-E590-4375-BB42-34349C7EB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0" t="74725" r="57087" b="14572"/>
            <a:stretch/>
          </p:blipFill>
          <p:spPr>
            <a:xfrm>
              <a:off x="9717024" y="2370714"/>
              <a:ext cx="1645920" cy="71720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D2EA5-FC8F-4FC7-8ACF-27FF5117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4" t="8541" r="5760" b="62065"/>
          <a:stretch/>
        </p:blipFill>
        <p:spPr>
          <a:xfrm>
            <a:off x="2340865" y="2396623"/>
            <a:ext cx="2550218" cy="2363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97726-FABA-4B1A-A295-236F8F21A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8" t="37873" r="5760" b="31422"/>
          <a:stretch/>
        </p:blipFill>
        <p:spPr>
          <a:xfrm>
            <a:off x="7241004" y="2396623"/>
            <a:ext cx="2243327" cy="2469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E05E50-44A7-4C5E-8E9A-ED172E55340F}"/>
              </a:ext>
            </a:extLst>
          </p:cNvPr>
          <p:cNvSpPr txBox="1"/>
          <p:nvPr/>
        </p:nvSpPr>
        <p:spPr>
          <a:xfrm>
            <a:off x="1428002" y="5325748"/>
            <a:ext cx="911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“Managed and repeatable engineering of complex systems ?”</a:t>
            </a:r>
          </a:p>
        </p:txBody>
      </p:sp>
    </p:spTree>
    <p:extLst>
      <p:ext uri="{BB962C8B-B14F-4D97-AF65-F5344CB8AC3E}">
        <p14:creationId xmlns:p14="http://schemas.microsoft.com/office/powerpoint/2010/main" val="3957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27CA6C-15FD-45B5-8D9B-1CA46F6D03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7A63-EA75-4961-99AD-F2E9F0D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65"/>
          <a:stretch/>
        </p:blipFill>
        <p:spPr>
          <a:xfrm>
            <a:off x="116961" y="127593"/>
            <a:ext cx="11843195" cy="2639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F5040-87BF-47F7-BC56-C3BD03B2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3" b="38186"/>
          <a:stretch/>
        </p:blipFill>
        <p:spPr>
          <a:xfrm>
            <a:off x="116960" y="2809833"/>
            <a:ext cx="11843195" cy="19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77C1-A66C-46C9-960C-3088E1902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33" b="588"/>
          <a:stretch/>
        </p:blipFill>
        <p:spPr>
          <a:xfrm>
            <a:off x="116961" y="4297556"/>
            <a:ext cx="11855302" cy="2420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0118E-3D38-4931-994E-8BBDC071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29" r="92289" b="38186"/>
          <a:stretch/>
        </p:blipFill>
        <p:spPr>
          <a:xfrm>
            <a:off x="116959" y="3908424"/>
            <a:ext cx="913264" cy="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3DCD1-58B8-422D-A141-215D4B3D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Planning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Object-Oriented Design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System Integration</a:t>
            </a:r>
          </a:p>
          <a:p>
            <a:r>
              <a:rPr lang="en-GB" dirty="0"/>
              <a:t>Releases &amp; Deployment</a:t>
            </a:r>
          </a:p>
          <a:p>
            <a:r>
              <a:rPr lang="en-GB" dirty="0"/>
              <a:t>Working as a Team</a:t>
            </a:r>
          </a:p>
          <a:p>
            <a:r>
              <a:rPr lang="en-GB" dirty="0"/>
              <a:t>Cultivating client relationship</a:t>
            </a:r>
          </a:p>
          <a:p>
            <a:r>
              <a:rPr lang="en-GB" dirty="0"/>
              <a:t>Evaluation &amp; Feedback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B1199-0F5E-4CFC-BB71-FAB18E60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Essential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A04B3-7343-4E64-94A7-EC52CE80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of Dan and Simon as CEOs of a large development company</a:t>
            </a:r>
          </a:p>
          <a:p>
            <a:r>
              <a:rPr lang="en-GB" dirty="0"/>
              <a:t>Managing over 30 projects</a:t>
            </a:r>
          </a:p>
          <a:p>
            <a:r>
              <a:rPr lang="en-GB" dirty="0"/>
              <a:t>We have drafted in mentors as middle management</a:t>
            </a:r>
          </a:p>
          <a:p>
            <a:r>
              <a:rPr lang="en-GB" dirty="0"/>
              <a:t>Not technical support, but for monitoring and guidance</a:t>
            </a:r>
          </a:p>
          <a:p>
            <a:r>
              <a:rPr lang="en-GB" dirty="0"/>
              <a:t>You will meet with them every 2 weeks (or so)</a:t>
            </a:r>
          </a:p>
          <a:p>
            <a:r>
              <a:rPr lang="en-GB" dirty="0"/>
              <a:t>They will push out information</a:t>
            </a:r>
          </a:p>
          <a:p>
            <a:r>
              <a:rPr lang="en-GB" dirty="0"/>
              <a:t>Engage you in discussion</a:t>
            </a:r>
          </a:p>
          <a:p>
            <a:r>
              <a:rPr lang="en-GB" dirty="0"/>
              <a:t>Gather feedback to pass back to Dan and Simon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CA458-6214-4C47-8C73-8596C07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13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370D6-6F6D-48FD-9CAB-4A9DC0D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different approaches to forming teams</a:t>
            </a:r>
          </a:p>
          <a:p>
            <a:r>
              <a:rPr lang="en-GB" dirty="0"/>
              <a:t>We have found the best way is to let students cluster around projects</a:t>
            </a:r>
          </a:p>
          <a:p>
            <a:r>
              <a:rPr lang="en-GB" dirty="0"/>
              <a:t>In the practical session (next) we will release the projects</a:t>
            </a:r>
          </a:p>
          <a:p>
            <a:r>
              <a:rPr lang="en-GB" dirty="0"/>
              <a:t>Using our custom SPE content management system !!!</a:t>
            </a:r>
          </a:p>
          <a:p>
            <a:r>
              <a:rPr lang="en-GB" dirty="0"/>
              <a:t>You may browse them and indicate your preferences</a:t>
            </a:r>
          </a:p>
          <a:p>
            <a:r>
              <a:rPr lang="en-GB" dirty="0"/>
              <a:t>In true spirt of Com Sci we’ll use an algorithm to determine best fit</a:t>
            </a:r>
          </a:p>
          <a:p>
            <a:r>
              <a:rPr lang="en-GB" dirty="0"/>
              <a:t>Pareto optimality - for the greater good !</a:t>
            </a:r>
          </a:p>
          <a:p>
            <a:r>
              <a:rPr lang="en-GB" dirty="0"/>
              <a:t>No guaranteed allocation (</a:t>
            </a:r>
            <a:r>
              <a:rPr lang="en-GB" dirty="0" err="1"/>
              <a:t>soz</a:t>
            </a:r>
            <a:r>
              <a:rPr lang="en-GB" dirty="0"/>
              <a:t> 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CDB1E-A1BE-4BB7-A1EE-FB4F707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Teams</a:t>
            </a:r>
          </a:p>
        </p:txBody>
      </p:sp>
    </p:spTree>
    <p:extLst>
      <p:ext uri="{BB962C8B-B14F-4D97-AF65-F5344CB8AC3E}">
        <p14:creationId xmlns:p14="http://schemas.microsoft.com/office/powerpoint/2010/main" val="18775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C6982-9691-4E9D-B6B7-B41EE3DD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consistency across the cohort if we hope to provide support</a:t>
            </a:r>
          </a:p>
          <a:p>
            <a:r>
              <a:rPr lang="en-GB" dirty="0"/>
              <a:t>You are free to choose libraries / frameworks as appropriate</a:t>
            </a:r>
          </a:p>
          <a:p>
            <a:r>
              <a:rPr lang="en-GB" dirty="0"/>
              <a:t>But Java must be your main implementation language:</a:t>
            </a:r>
          </a:p>
          <a:p>
            <a:pPr lvl="1"/>
            <a:r>
              <a:rPr lang="en-GB" dirty="0"/>
              <a:t>Android mobile Apps</a:t>
            </a:r>
          </a:p>
          <a:p>
            <a:pPr lvl="1"/>
            <a:r>
              <a:rPr lang="en-GB" dirty="0"/>
              <a:t>Java Server-side application framework (Spring Boot !)</a:t>
            </a:r>
          </a:p>
          <a:p>
            <a:r>
              <a:rPr lang="en-GB" dirty="0"/>
              <a:t>Naturally, for web UIs you will have to use HTML/JS/CSS</a:t>
            </a:r>
          </a:p>
          <a:p>
            <a:r>
              <a:rPr lang="en-GB" dirty="0"/>
              <a:t>Discuss with us if any of this is impractical for your client/domain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BADA-F74F-443E-A39A-7BEF5F0B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69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709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Office Theme</vt:lpstr>
      <vt:lpstr>Software Product Engineering</vt:lpstr>
      <vt:lpstr>Key learning outcomes of this unit</vt:lpstr>
      <vt:lpstr>What this unit is NOT about</vt:lpstr>
      <vt:lpstr>Your code currently be like…</vt:lpstr>
      <vt:lpstr>PowerPoint Presentation</vt:lpstr>
      <vt:lpstr>Essential Skills</vt:lpstr>
      <vt:lpstr>Organisational Structure</vt:lpstr>
      <vt:lpstr>Forming Teams</vt:lpstr>
      <vt:lpstr>Implementation Technologies</vt:lpstr>
      <vt:lpstr>Development Support Tools</vt:lpstr>
      <vt:lpstr>Assessment</vt:lpstr>
      <vt:lpstr>Milestones</vt:lpstr>
      <vt:lpstr>Team Effort</vt:lpstr>
      <vt:lpstr>Support from Rich and Beth</vt:lpstr>
      <vt:lpstr>Syllabus</vt:lpstr>
      <vt:lpstr>Lecture materials available “through” Blackboard</vt:lpstr>
      <vt:lpstr>Timetable</vt:lpstr>
      <vt:lpstr>Questions ?</vt:lpstr>
      <vt:lpstr>Let’s see some examples…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Engineering</dc:title>
  <dc:creator>Simon Lock</dc:creator>
  <cp:lastModifiedBy>Simon Lock</cp:lastModifiedBy>
  <cp:revision>57</cp:revision>
  <dcterms:created xsi:type="dcterms:W3CDTF">2018-09-30T13:12:36Z</dcterms:created>
  <dcterms:modified xsi:type="dcterms:W3CDTF">2018-09-30T15:42:12Z</dcterms:modified>
</cp:coreProperties>
</file>