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sldIdLst>
    <p:sldId id="256" r:id="rId2"/>
    <p:sldId id="257" r:id="rId3"/>
    <p:sldId id="259" r:id="rId4"/>
    <p:sldId id="260" r:id="rId5"/>
    <p:sldId id="261" r:id="rId6"/>
    <p:sldId id="262" r:id="rId7"/>
    <p:sldId id="281" r:id="rId8"/>
    <p:sldId id="264" r:id="rId9"/>
    <p:sldId id="265" r:id="rId10"/>
    <p:sldId id="266" r:id="rId11"/>
    <p:sldId id="267" r:id="rId12"/>
    <p:sldId id="268" r:id="rId13"/>
    <p:sldId id="269" r:id="rId14"/>
    <p:sldId id="270" r:id="rId15"/>
    <p:sldId id="271" r:id="rId16"/>
    <p:sldId id="282" r:id="rId17"/>
    <p:sldId id="273" r:id="rId18"/>
    <p:sldId id="279" r:id="rId19"/>
    <p:sldId id="275" r:id="rId20"/>
    <p:sldId id="283" r:id="rId21"/>
    <p:sldId id="277" r:id="rId22"/>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51"/>
    <p:restoredTop sz="94595"/>
  </p:normalViewPr>
  <p:slideViewPr>
    <p:cSldViewPr snapToGrid="0" snapToObjects="1">
      <p:cViewPr varScale="1">
        <p:scale>
          <a:sx n="68" d="100"/>
          <a:sy n="68" d="100"/>
        </p:scale>
        <p:origin x="1243"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6EE3A9F5-4176-9347-9FD2-519B2F6399EF}" type="datetimeFigureOut">
              <a:rPr lang="en-US" smtClean="0"/>
              <a:t>10/19/2018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4A051C-5142-F44A-B000-1B40EFC2786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E3A9F5-4176-9347-9FD2-519B2F6399EF}" type="datetimeFigureOut">
              <a:rPr lang="en-US" smtClean="0"/>
              <a:t>10/19/2018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4A051C-5142-F44A-B000-1B40EFC2786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E3A9F5-4176-9347-9FD2-519B2F6399EF}" type="datetimeFigureOut">
              <a:rPr lang="en-US" smtClean="0"/>
              <a:t>10/19/2018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4A051C-5142-F44A-B000-1B40EFC27867}"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1150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ormAutofit/>
          </a:bodyPr>
          <a:lstStyle>
            <a:lvl1pPr>
              <a:defRPr sz="2400"/>
            </a:lvl1pPr>
            <a:lvl2pPr>
              <a:defRPr sz="20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EE3A9F5-4176-9347-9FD2-519B2F6399EF}" type="datetimeFigureOut">
              <a:rPr lang="en-US" smtClean="0"/>
              <a:t>10/19/2018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4A051C-5142-F44A-B000-1B40EFC2786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E3A9F5-4176-9347-9FD2-519B2F6399EF}" type="datetimeFigureOut">
              <a:rPr lang="en-US" smtClean="0"/>
              <a:t>10/19/2018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4A051C-5142-F44A-B000-1B40EFC2786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EE3A9F5-4176-9347-9FD2-519B2F6399EF}" type="datetimeFigureOut">
              <a:rPr lang="en-US" smtClean="0"/>
              <a:t>10/19/2018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4A051C-5142-F44A-B000-1B40EFC2786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EE3A9F5-4176-9347-9FD2-519B2F6399EF}" type="datetimeFigureOut">
              <a:rPr lang="en-US" smtClean="0"/>
              <a:t>10/19/2018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4A051C-5142-F44A-B000-1B40EFC2786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EE3A9F5-4176-9347-9FD2-519B2F6399EF}" type="datetimeFigureOut">
              <a:rPr lang="en-US" smtClean="0"/>
              <a:t>10/19/2018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4A051C-5142-F44A-B000-1B40EFC2786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E3A9F5-4176-9347-9FD2-519B2F6399EF}" type="datetimeFigureOut">
              <a:rPr lang="en-US" smtClean="0"/>
              <a:t>10/19/2018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4A051C-5142-F44A-B000-1B40EFC2786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6EE3A9F5-4176-9347-9FD2-519B2F6399EF}" type="datetimeFigureOut">
              <a:rPr lang="en-US" smtClean="0"/>
              <a:t>10/19/2018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4A051C-5142-F44A-B000-1B40EFC2786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6EE3A9F5-4176-9347-9FD2-519B2F6399EF}" type="datetimeFigureOut">
              <a:rPr lang="en-US" smtClean="0"/>
              <a:t>10/19/2018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4A051C-5142-F44A-B000-1B40EFC2786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bg1"/>
                </a:solidFill>
              </a:defRPr>
            </a:lvl1pPr>
          </a:lstStyle>
          <a:p>
            <a:fld id="{6EE3A9F5-4176-9347-9FD2-519B2F6399EF}" type="datetimeFigureOut">
              <a:rPr lang="en-US" smtClean="0"/>
              <a:pPr/>
              <a:t>10/19/2018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bg1"/>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bg1"/>
                </a:solidFill>
              </a:defRPr>
            </a:lvl1pPr>
          </a:lstStyle>
          <a:p>
            <a:fld id="{F14A051C-5142-F44A-B000-1B40EFC27867}" type="slidenum">
              <a:rPr lang="en-US" smtClean="0"/>
              <a:pPr/>
              <a:t>‹#›</a:t>
            </a:fld>
            <a:endParaRPr lang="en-US"/>
          </a:p>
        </p:txBody>
      </p:sp>
    </p:spTree>
    <p:extLst>
      <p:ext uri="{BB962C8B-B14F-4D97-AF65-F5344CB8AC3E}">
        <p14:creationId xmlns:p14="http://schemas.microsoft.com/office/powerpoint/2010/main" val="389776062"/>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txStyles>
    <p:titleStyle>
      <a:lvl1pPr algn="l" defTabSz="685800" rtl="0" eaLnBrk="1" latinLnBrk="0" hangingPunct="1">
        <a:lnSpc>
          <a:spcPct val="90000"/>
        </a:lnSpc>
        <a:spcBef>
          <a:spcPct val="0"/>
        </a:spcBef>
        <a:buNone/>
        <a:defRPr sz="3300" kern="1200">
          <a:solidFill>
            <a:schemeClr val="bg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a:buChar char="•"/>
        <a:defRPr sz="2100" kern="1200">
          <a:solidFill>
            <a:schemeClr val="bg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bg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bg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bg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bg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Media/driver-manual.pdf"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Requirements Engineering – Part 1</a:t>
            </a:r>
          </a:p>
        </p:txBody>
      </p:sp>
      <p:sp>
        <p:nvSpPr>
          <p:cNvPr id="4" name="Subtitle 3">
            <a:extLst>
              <a:ext uri="{FF2B5EF4-FFF2-40B4-BE49-F238E27FC236}">
                <a16:creationId xmlns:a16="http://schemas.microsoft.com/office/drawing/2014/main" id="{E26329C2-8005-4B9D-BA3F-2DD042AA8C96}"/>
              </a:ext>
            </a:extLst>
          </p:cNvPr>
          <p:cNvSpPr>
            <a:spLocks noGrp="1"/>
          </p:cNvSpPr>
          <p:nvPr>
            <p:ph type="subTitle" idx="1"/>
          </p:nvPr>
        </p:nvSpPr>
        <p:spPr/>
        <p:txBody>
          <a:bodyPr>
            <a:normAutofit/>
          </a:bodyPr>
          <a:lstStyle/>
          <a:p>
            <a:endParaRPr lang="en-GB" sz="2400" dirty="0"/>
          </a:p>
          <a:p>
            <a:r>
              <a:rPr lang="en-GB" sz="2400" dirty="0"/>
              <a:t>Dr Simon Lock</a:t>
            </a:r>
          </a:p>
        </p:txBody>
      </p:sp>
    </p:spTree>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Eliciting Requirements</a:t>
            </a:r>
            <a:endParaRPr lang="en-US" dirty="0"/>
          </a:p>
        </p:txBody>
      </p:sp>
      <p:sp>
        <p:nvSpPr>
          <p:cNvPr id="3" name="Content Placeholder 2"/>
          <p:cNvSpPr>
            <a:spLocks noGrp="1"/>
          </p:cNvSpPr>
          <p:nvPr>
            <p:ph idx="1"/>
          </p:nvPr>
        </p:nvSpPr>
        <p:spPr/>
        <p:txBody>
          <a:bodyPr>
            <a:normAutofit fontScale="92500"/>
          </a:bodyPr>
          <a:lstStyle/>
          <a:p>
            <a:r>
              <a:rPr lang="en-GB" dirty="0"/>
              <a:t>How do we actually go about "digging up" </a:t>
            </a:r>
            <a:r>
              <a:rPr lang="en-GB" dirty="0" err="1"/>
              <a:t>reqs</a:t>
            </a:r>
            <a:r>
              <a:rPr lang="en-GB" dirty="0"/>
              <a:t> ?</a:t>
            </a:r>
          </a:p>
          <a:p>
            <a:r>
              <a:rPr lang="en-GB" dirty="0"/>
              <a:t>We can't just "know" them, we have to "discover" them</a:t>
            </a:r>
          </a:p>
          <a:p>
            <a:r>
              <a:rPr lang="en-GB" dirty="0"/>
              <a:t>They can be </a:t>
            </a:r>
            <a:r>
              <a:rPr lang="en-GB" b="1" i="1" dirty="0"/>
              <a:t>elicited</a:t>
            </a:r>
            <a:r>
              <a:rPr lang="en-GB" dirty="0"/>
              <a:t> using a variety of techniques:</a:t>
            </a:r>
          </a:p>
          <a:p>
            <a:endParaRPr lang="en-GB" sz="1500" dirty="0"/>
          </a:p>
          <a:p>
            <a:pPr lvl="1"/>
            <a:r>
              <a:rPr lang="en-GB" sz="2200" dirty="0"/>
              <a:t>Reading organisational documentation</a:t>
            </a:r>
          </a:p>
          <a:p>
            <a:pPr lvl="1"/>
            <a:r>
              <a:rPr lang="en-GB" sz="2200" dirty="0"/>
              <a:t>Interviewing various stakeholders</a:t>
            </a:r>
          </a:p>
          <a:p>
            <a:pPr lvl="1"/>
            <a:r>
              <a:rPr lang="en-GB" sz="2200" dirty="0"/>
              <a:t>Observation of "lived" work practices</a:t>
            </a:r>
          </a:p>
          <a:p>
            <a:pPr lvl="1"/>
            <a:r>
              <a:rPr lang="en-GB" sz="2200" dirty="0"/>
              <a:t>Analysis of existing systems</a:t>
            </a:r>
          </a:p>
          <a:p>
            <a:pPr lvl="1"/>
            <a:r>
              <a:rPr lang="en-GB" sz="2200" dirty="0"/>
              <a:t>Evaluative approaches (simulations and exercises)</a:t>
            </a:r>
          </a:p>
          <a:p>
            <a:pPr lvl="1"/>
            <a:endParaRPr lang="en-GB" dirty="0"/>
          </a:p>
          <a:p>
            <a:r>
              <a:rPr lang="en-GB" dirty="0"/>
              <a:t>Often we will get requirements from all of these sources</a:t>
            </a:r>
          </a:p>
          <a:p>
            <a:r>
              <a:rPr lang="en-GB" dirty="0"/>
              <a:t>You may find some/all of them useful in your projects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Documentation</a:t>
            </a:r>
            <a:endParaRPr lang="en-US" dirty="0"/>
          </a:p>
        </p:txBody>
      </p:sp>
      <p:sp>
        <p:nvSpPr>
          <p:cNvPr id="3" name="Content Placeholder 2"/>
          <p:cNvSpPr>
            <a:spLocks noGrp="1"/>
          </p:cNvSpPr>
          <p:nvPr>
            <p:ph idx="1"/>
          </p:nvPr>
        </p:nvSpPr>
        <p:spPr/>
        <p:txBody>
          <a:bodyPr>
            <a:normAutofit/>
          </a:bodyPr>
          <a:lstStyle/>
          <a:p>
            <a:r>
              <a:rPr lang="en-GB" dirty="0"/>
              <a:t>Organisations often have much documentation…</a:t>
            </a:r>
          </a:p>
          <a:p>
            <a:r>
              <a:rPr lang="en-GB" dirty="0"/>
              <a:t>Process descriptions, Regulations, Manuals etc.</a:t>
            </a:r>
          </a:p>
          <a:p>
            <a:r>
              <a:rPr lang="en-GB" dirty="0"/>
              <a:t>If we can get hold of these and pick them apart</a:t>
            </a:r>
            <a:r>
              <a:rPr lang="mr-IN" dirty="0"/>
              <a:t>…</a:t>
            </a:r>
            <a:endParaRPr lang="en-GB" dirty="0"/>
          </a:p>
          <a:p>
            <a:r>
              <a:rPr lang="en-GB" dirty="0"/>
              <a:t>We can understand how organisation operates</a:t>
            </a:r>
          </a:p>
          <a:p>
            <a:r>
              <a:rPr lang="en-GB" dirty="0"/>
              <a:t>And then specify </a:t>
            </a:r>
            <a:r>
              <a:rPr lang="en-GB" dirty="0" err="1"/>
              <a:t>reqs</a:t>
            </a:r>
            <a:r>
              <a:rPr lang="en-GB" dirty="0"/>
              <a:t> to support that operation</a:t>
            </a:r>
          </a:p>
          <a:p>
            <a:endParaRPr lang="en-GB" dirty="0"/>
          </a:p>
          <a:p>
            <a:r>
              <a:rPr lang="en-GB" dirty="0"/>
              <a:t>Be aware - people don't always follow official </a:t>
            </a:r>
            <a:r>
              <a:rPr lang="en-GB" dirty="0" err="1"/>
              <a:t>regs</a:t>
            </a:r>
            <a:endParaRPr lang="en-GB" dirty="0"/>
          </a:p>
          <a:p>
            <a:r>
              <a:rPr lang="en-GB" dirty="0"/>
              <a:t>Identifying work-arounds in use is essential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Documentation Example</a:t>
            </a:r>
            <a:endParaRPr lang="en-US" dirty="0"/>
          </a:p>
        </p:txBody>
      </p:sp>
      <p:sp>
        <p:nvSpPr>
          <p:cNvPr id="3" name="Content Placeholder 2"/>
          <p:cNvSpPr>
            <a:spLocks noGrp="1"/>
          </p:cNvSpPr>
          <p:nvPr>
            <p:ph idx="1"/>
          </p:nvPr>
        </p:nvSpPr>
        <p:spPr/>
        <p:txBody>
          <a:bodyPr/>
          <a:lstStyle/>
          <a:p>
            <a:pPr defTabSz="914400">
              <a:lnSpc>
                <a:spcPct val="100000"/>
              </a:lnSpc>
              <a:spcBef>
                <a:spcPts val="0"/>
              </a:spcBef>
            </a:pPr>
            <a:r>
              <a:rPr lang="en-GB" dirty="0"/>
              <a:t>Let’s suppose that we were implementing an automated control system for driverless trains</a:t>
            </a:r>
          </a:p>
          <a:p>
            <a:pPr defTabSz="914400">
              <a:lnSpc>
                <a:spcPct val="100000"/>
              </a:lnSpc>
              <a:spcBef>
                <a:spcPts val="0"/>
              </a:spcBef>
            </a:pPr>
            <a:r>
              <a:rPr lang="en-GB" dirty="0"/>
              <a:t>Clearly we should understand lots about domain !</a:t>
            </a:r>
          </a:p>
          <a:p>
            <a:pPr defTabSz="914400">
              <a:lnSpc>
                <a:spcPct val="100000"/>
              </a:lnSpc>
              <a:spcBef>
                <a:spcPts val="0"/>
              </a:spcBef>
            </a:pPr>
            <a:endParaRPr lang="en-GB" dirty="0"/>
          </a:p>
          <a:p>
            <a:pPr defTabSz="914400">
              <a:lnSpc>
                <a:spcPct val="100000"/>
              </a:lnSpc>
              <a:spcBef>
                <a:spcPts val="0"/>
              </a:spcBef>
            </a:pPr>
            <a:r>
              <a:rPr lang="en-GB" dirty="0"/>
              <a:t>The Driver Manual issued by the Rail Safety and Standards Board would be essential reading</a:t>
            </a:r>
          </a:p>
          <a:p>
            <a:pPr marL="0" indent="0" defTabSz="914400">
              <a:lnSpc>
                <a:spcPct val="100000"/>
              </a:lnSpc>
              <a:spcBef>
                <a:spcPts val="0"/>
              </a:spcBef>
              <a:buNone/>
            </a:pPr>
            <a:r>
              <a:rPr lang="en-GB" dirty="0"/>
              <a:t>  (see </a:t>
            </a:r>
            <a:r>
              <a:rPr lang="en-GB" dirty="0">
                <a:hlinkClick r:id="rId2" action="ppaction://hlinkfile"/>
              </a:rPr>
              <a:t>media folder</a:t>
            </a:r>
            <a:r>
              <a:rPr lang="en-GB" dirty="0"/>
              <a:t>)</a:t>
            </a:r>
          </a:p>
          <a:p>
            <a:pPr defTabSz="914400">
              <a:lnSpc>
                <a:spcPct val="100000"/>
              </a:lnSpc>
              <a:spcBef>
                <a:spcPts val="0"/>
              </a:spcBef>
            </a:pPr>
            <a:endParaRPr lang="en-GB" dirty="0"/>
          </a:p>
          <a:p>
            <a:pPr defTabSz="914400">
              <a:lnSpc>
                <a:spcPct val="100000"/>
              </a:lnSpc>
              <a:spcBef>
                <a:spcPts val="0"/>
              </a:spcBef>
            </a:pPr>
            <a:r>
              <a:rPr lang="en-GB" dirty="0"/>
              <a:t>At nearly 1000 pages, plenty of info in there !</a:t>
            </a:r>
          </a:p>
        </p:txBody>
      </p:sp>
    </p:spTree>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Interview</a:t>
            </a:r>
            <a:endParaRPr lang="en-US" dirty="0"/>
          </a:p>
        </p:txBody>
      </p:sp>
      <p:sp>
        <p:nvSpPr>
          <p:cNvPr id="3" name="Content Placeholder 2"/>
          <p:cNvSpPr>
            <a:spLocks noGrp="1"/>
          </p:cNvSpPr>
          <p:nvPr>
            <p:ph idx="1"/>
          </p:nvPr>
        </p:nvSpPr>
        <p:spPr/>
        <p:txBody>
          <a:bodyPr>
            <a:normAutofit/>
          </a:bodyPr>
          <a:lstStyle/>
          <a:p>
            <a:r>
              <a:rPr lang="en-GB" dirty="0"/>
              <a:t>An obvious way to find out about organisation is to talk to stakeholders (workers, manager, customers)</a:t>
            </a:r>
          </a:p>
          <a:p>
            <a:r>
              <a:rPr lang="en-GB" dirty="0"/>
              <a:t>This may be an formal chat over coffee</a:t>
            </a:r>
          </a:p>
          <a:p>
            <a:r>
              <a:rPr lang="en-GB" dirty="0"/>
              <a:t>Or a formal, planned, structured interview</a:t>
            </a:r>
          </a:p>
          <a:p>
            <a:endParaRPr lang="en-GB" dirty="0"/>
          </a:p>
          <a:p>
            <a:r>
              <a:rPr lang="en-GB" dirty="0"/>
              <a:t>Be open-minded &amp; avoid pre-conceived notions</a:t>
            </a:r>
          </a:p>
          <a:p>
            <a:r>
              <a:rPr lang="en-GB" dirty="0"/>
              <a:t>You can prompt the interviewee to get discussions going using a “springboard” question</a:t>
            </a:r>
          </a:p>
          <a:p>
            <a:r>
              <a:rPr lang="en-GB" dirty="0"/>
              <a:t>But do try to listen to the stakeholders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519A163-A35B-44AF-B54F-DDC47D53EE40}"/>
              </a:ext>
            </a:extLst>
          </p:cNvPr>
          <p:cNvSpPr>
            <a:spLocks noGrp="1"/>
          </p:cNvSpPr>
          <p:nvPr>
            <p:ph type="title"/>
          </p:nvPr>
        </p:nvSpPr>
        <p:spPr/>
        <p:txBody>
          <a:bodyPr/>
          <a:lstStyle/>
          <a:p>
            <a:pPr algn="ctr"/>
            <a:r>
              <a:rPr lang="en-GB" dirty="0"/>
              <a:t>Interview Video</a:t>
            </a:r>
            <a:br>
              <a:rPr lang="en-GB" dirty="0"/>
            </a:br>
            <a:br>
              <a:rPr lang="en-GB" dirty="0"/>
            </a:br>
            <a:endParaRPr lang="en-GB"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Observation</a:t>
            </a:r>
            <a:endParaRPr lang="en-US" dirty="0"/>
          </a:p>
        </p:txBody>
      </p:sp>
      <p:sp>
        <p:nvSpPr>
          <p:cNvPr id="3" name="Content Placeholder 2"/>
          <p:cNvSpPr>
            <a:spLocks noGrp="1"/>
          </p:cNvSpPr>
          <p:nvPr>
            <p:ph idx="1"/>
          </p:nvPr>
        </p:nvSpPr>
        <p:spPr/>
        <p:txBody>
          <a:bodyPr/>
          <a:lstStyle/>
          <a:p>
            <a:r>
              <a:rPr lang="en-GB" dirty="0"/>
              <a:t>Another way to identify </a:t>
            </a:r>
            <a:r>
              <a:rPr lang="en-GB" dirty="0" err="1"/>
              <a:t>reqs</a:t>
            </a:r>
            <a:r>
              <a:rPr lang="en-GB" dirty="0"/>
              <a:t> is by observation</a:t>
            </a:r>
          </a:p>
          <a:p>
            <a:r>
              <a:rPr lang="en-GB" dirty="0"/>
              <a:t>Watch the "lived" practices within an organisation</a:t>
            </a:r>
          </a:p>
          <a:p>
            <a:r>
              <a:rPr lang="en-GB" dirty="0"/>
              <a:t>Social &amp; organisational factors may be observed</a:t>
            </a:r>
          </a:p>
          <a:p>
            <a:endParaRPr lang="en-GB" dirty="0"/>
          </a:p>
          <a:p>
            <a:r>
              <a:rPr lang="en-GB" dirty="0"/>
              <a:t>Some social scientists (ethnographers) are explicitly trained in the observation and analysis of work</a:t>
            </a:r>
          </a:p>
          <a:p>
            <a:endParaRPr lang="en-GB" dirty="0"/>
          </a:p>
          <a:p>
            <a:r>
              <a:rPr lang="en-GB" dirty="0"/>
              <a:t>But it is possible to undertake our own studies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1DDFE7F-1B02-48E8-9BB9-44C8AC2EA9C9}"/>
              </a:ext>
            </a:extLst>
          </p:cNvPr>
          <p:cNvSpPr>
            <a:spLocks noGrp="1"/>
          </p:cNvSpPr>
          <p:nvPr>
            <p:ph type="title"/>
          </p:nvPr>
        </p:nvSpPr>
        <p:spPr/>
        <p:txBody>
          <a:bodyPr/>
          <a:lstStyle/>
          <a:p>
            <a:pPr algn="ctr"/>
            <a:r>
              <a:rPr lang="en-GB" dirty="0"/>
              <a:t>Talk-through Video</a:t>
            </a:r>
            <a:br>
              <a:rPr lang="en-GB" dirty="0"/>
            </a:br>
            <a:br>
              <a:rPr lang="en-GB" dirty="0"/>
            </a:br>
            <a:endParaRPr lang="en-GB" dirty="0"/>
          </a:p>
        </p:txBody>
      </p:sp>
    </p:spTree>
    <p:extLst>
      <p:ext uri="{BB962C8B-B14F-4D97-AF65-F5344CB8AC3E}">
        <p14:creationId xmlns:p14="http://schemas.microsoft.com/office/powerpoint/2010/main" val="15759139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Analysis</a:t>
            </a:r>
            <a:endParaRPr lang="en-US" dirty="0"/>
          </a:p>
        </p:txBody>
      </p:sp>
      <p:sp>
        <p:nvSpPr>
          <p:cNvPr id="3" name="Content Placeholder 2"/>
          <p:cNvSpPr>
            <a:spLocks noGrp="1"/>
          </p:cNvSpPr>
          <p:nvPr>
            <p:ph idx="1"/>
          </p:nvPr>
        </p:nvSpPr>
        <p:spPr/>
        <p:txBody>
          <a:bodyPr/>
          <a:lstStyle/>
          <a:p>
            <a:r>
              <a:rPr lang="en-GB" dirty="0"/>
              <a:t>Existing systems encapsulate work practices</a:t>
            </a:r>
          </a:p>
          <a:p>
            <a:r>
              <a:rPr lang="en-GB" dirty="0"/>
              <a:t>If we analyse / deconstruct them we gain insight</a:t>
            </a:r>
          </a:p>
          <a:p>
            <a:r>
              <a:rPr lang="en-GB" dirty="0"/>
              <a:t>Reverse engineering system to derive requirements</a:t>
            </a:r>
          </a:p>
          <a:p>
            <a:endParaRPr lang="en-GB" dirty="0"/>
          </a:p>
          <a:p>
            <a:r>
              <a:rPr lang="en-GB" dirty="0"/>
              <a:t>Assumes that existing systems are good !</a:t>
            </a:r>
          </a:p>
          <a:p>
            <a:r>
              <a:rPr lang="en-GB" dirty="0"/>
              <a:t>If they are good, why build something new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Driverless Train Example</a:t>
            </a:r>
          </a:p>
        </p:txBody>
      </p:sp>
      <p:sp>
        <p:nvSpPr>
          <p:cNvPr id="3" name="Content Placeholder 2"/>
          <p:cNvSpPr>
            <a:spLocks noGrp="1"/>
          </p:cNvSpPr>
          <p:nvPr>
            <p:ph idx="1"/>
          </p:nvPr>
        </p:nvSpPr>
        <p:spPr/>
        <p:txBody>
          <a:bodyPr/>
          <a:lstStyle/>
          <a:p>
            <a:r>
              <a:rPr lang="en-US" dirty="0"/>
              <a:t>We could </a:t>
            </a:r>
            <a:r>
              <a:rPr lang="en-US" dirty="0" err="1"/>
              <a:t>analyse</a:t>
            </a:r>
            <a:r>
              <a:rPr lang="en-US" dirty="0"/>
              <a:t> existing systems from rail domain</a:t>
            </a:r>
          </a:p>
          <a:p>
            <a:r>
              <a:rPr lang="en-US" dirty="0"/>
              <a:t>They don’t need to exactly match / replicate</a:t>
            </a:r>
          </a:p>
          <a:p>
            <a:r>
              <a:rPr lang="en-US" dirty="0"/>
              <a:t>Can glean useful information from related systems</a:t>
            </a:r>
          </a:p>
          <a:p>
            <a:endParaRPr lang="en-US" dirty="0"/>
          </a:p>
          <a:p>
            <a:r>
              <a:rPr lang="en-US" dirty="0"/>
              <a:t>Semi-autonomous driver support systems (e.g. TPS)</a:t>
            </a:r>
          </a:p>
          <a:p>
            <a:r>
              <a:rPr lang="en-US" dirty="0"/>
              <a:t>Higher-level supervision and management systems</a:t>
            </a:r>
          </a:p>
          <a:p>
            <a:r>
              <a:rPr lang="en-US" dirty="0"/>
              <a:t>Driverless systems of other domains (road, air etc.)</a:t>
            </a:r>
          </a:p>
        </p:txBody>
      </p:sp>
    </p:spTree>
    <p:extLst>
      <p:ext uri="{BB962C8B-B14F-4D97-AF65-F5344CB8AC3E}">
        <p14:creationId xmlns:p14="http://schemas.microsoft.com/office/powerpoint/2010/main" val="10259262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Evaluative Approaches</a:t>
            </a:r>
            <a:endParaRPr lang="en-US" dirty="0"/>
          </a:p>
        </p:txBody>
      </p:sp>
      <p:sp>
        <p:nvSpPr>
          <p:cNvPr id="3" name="Content Placeholder 2"/>
          <p:cNvSpPr>
            <a:spLocks noGrp="1"/>
          </p:cNvSpPr>
          <p:nvPr>
            <p:ph idx="1"/>
          </p:nvPr>
        </p:nvSpPr>
        <p:spPr/>
        <p:txBody>
          <a:bodyPr>
            <a:normAutofit/>
          </a:bodyPr>
          <a:lstStyle/>
          <a:p>
            <a:pPr marL="0" indent="0">
              <a:buNone/>
            </a:pPr>
            <a:r>
              <a:rPr lang="en-GB" dirty="0"/>
              <a:t>Experiments that probe client needs:</a:t>
            </a:r>
          </a:p>
          <a:p>
            <a:pPr marL="0" indent="0">
              <a:buNone/>
            </a:pPr>
            <a:endParaRPr lang="en-GB" sz="1100" dirty="0"/>
          </a:p>
          <a:p>
            <a:pPr lvl="1"/>
            <a:r>
              <a:rPr lang="en-GB" dirty="0"/>
              <a:t>Simulations</a:t>
            </a:r>
          </a:p>
          <a:p>
            <a:pPr lvl="1"/>
            <a:r>
              <a:rPr lang="en-GB" dirty="0"/>
              <a:t>Drills and Training exercises</a:t>
            </a:r>
          </a:p>
          <a:p>
            <a:pPr lvl="1"/>
            <a:r>
              <a:rPr lang="en-GB" dirty="0"/>
              <a:t>Paper prototypes</a:t>
            </a:r>
          </a:p>
          <a:p>
            <a:pPr lvl="1"/>
            <a:r>
              <a:rPr lang="en-GB" dirty="0"/>
              <a:t>Interactive software prototypes </a:t>
            </a:r>
            <a:r>
              <a:rPr lang="en-GB"/>
              <a:t>(spikes !)</a:t>
            </a:r>
            <a:endParaRPr lang="en-GB" dirty="0"/>
          </a:p>
          <a:p>
            <a:endParaRPr lang="en-GB" dirty="0"/>
          </a:p>
          <a:p>
            <a:r>
              <a:rPr lang="en-GB" dirty="0"/>
              <a:t>Can be time consuming and expensive</a:t>
            </a:r>
          </a:p>
          <a:p>
            <a:r>
              <a:rPr lang="en-GB" dirty="0"/>
              <a:t>What if results are inconclusive ?</a:t>
            </a:r>
          </a:p>
          <a:p>
            <a:r>
              <a:rPr lang="en-GB" dirty="0"/>
              <a:t>What is results are totally negative !!!</a:t>
            </a:r>
          </a:p>
        </p:txBody>
      </p:sp>
    </p:spTree>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Some Definitions</a:t>
            </a:r>
            <a:endParaRPr lang="en-US" dirty="0"/>
          </a:p>
        </p:txBody>
      </p:sp>
      <p:sp>
        <p:nvSpPr>
          <p:cNvPr id="3" name="Content Placeholder 2"/>
          <p:cNvSpPr>
            <a:spLocks noGrp="1"/>
          </p:cNvSpPr>
          <p:nvPr>
            <p:ph idx="1"/>
          </p:nvPr>
        </p:nvSpPr>
        <p:spPr/>
        <p:txBody>
          <a:bodyPr/>
          <a:lstStyle/>
          <a:p>
            <a:pPr marL="0" indent="0">
              <a:lnSpc>
                <a:spcPct val="100000"/>
              </a:lnSpc>
              <a:spcBef>
                <a:spcPts val="0"/>
              </a:spcBef>
              <a:buNone/>
            </a:pPr>
            <a:r>
              <a:rPr lang="en-GB" b="1" dirty="0"/>
              <a:t>Requirements Engineering</a:t>
            </a:r>
            <a:r>
              <a:rPr lang="en-GB" dirty="0"/>
              <a:t>: process of establishing the features that client requires from a system and…</a:t>
            </a:r>
          </a:p>
          <a:p>
            <a:pPr marL="0" indent="0">
              <a:lnSpc>
                <a:spcPct val="100000"/>
              </a:lnSpc>
              <a:spcBef>
                <a:spcPts val="0"/>
              </a:spcBef>
              <a:buNone/>
            </a:pPr>
            <a:r>
              <a:rPr lang="en-GB" dirty="0"/>
              <a:t>constraints under which such features must operate</a:t>
            </a:r>
          </a:p>
          <a:p>
            <a:pPr marL="0" indent="0">
              <a:lnSpc>
                <a:spcPct val="100000"/>
              </a:lnSpc>
              <a:spcBef>
                <a:spcPts val="0"/>
              </a:spcBef>
              <a:buNone/>
            </a:pPr>
            <a:endParaRPr lang="en-GB" sz="1800" dirty="0"/>
          </a:p>
          <a:p>
            <a:pPr marL="0" indent="0">
              <a:lnSpc>
                <a:spcPct val="100000"/>
              </a:lnSpc>
              <a:spcBef>
                <a:spcPts val="0"/>
              </a:spcBef>
              <a:buNone/>
            </a:pPr>
            <a:endParaRPr lang="en-GB" sz="1800" b="1" dirty="0"/>
          </a:p>
          <a:p>
            <a:pPr marL="0" indent="0">
              <a:lnSpc>
                <a:spcPct val="100000"/>
              </a:lnSpc>
              <a:spcBef>
                <a:spcPts val="0"/>
              </a:spcBef>
              <a:buNone/>
            </a:pPr>
            <a:r>
              <a:rPr lang="en-GB" b="1" dirty="0"/>
              <a:t>The Requirements</a:t>
            </a:r>
            <a:r>
              <a:rPr lang="en-GB" dirty="0"/>
              <a:t>: the descriptions of the system services and constraints that are generated during the requirements engineering process</a:t>
            </a:r>
          </a:p>
        </p:txBody>
      </p:sp>
    </p:spTree>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C47BA3F-48BE-4489-9EE2-1E3DE4E3056F}"/>
              </a:ext>
            </a:extLst>
          </p:cNvPr>
          <p:cNvSpPr>
            <a:spLocks noGrp="1"/>
          </p:cNvSpPr>
          <p:nvPr>
            <p:ph type="title"/>
          </p:nvPr>
        </p:nvSpPr>
        <p:spPr/>
        <p:txBody>
          <a:bodyPr/>
          <a:lstStyle/>
          <a:p>
            <a:pPr algn="ctr"/>
            <a:r>
              <a:rPr lang="en-GB" dirty="0"/>
              <a:t>Simulation Video</a:t>
            </a:r>
            <a:br>
              <a:rPr lang="en-GB" dirty="0"/>
            </a:br>
            <a:br>
              <a:rPr lang="en-GB" dirty="0"/>
            </a:br>
            <a:endParaRPr lang="en-GB" dirty="0"/>
          </a:p>
        </p:txBody>
      </p:sp>
    </p:spTree>
    <p:extLst>
      <p:ext uri="{BB962C8B-B14F-4D97-AF65-F5344CB8AC3E}">
        <p14:creationId xmlns:p14="http://schemas.microsoft.com/office/powerpoint/2010/main" val="15315133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Problems with Req. Eng.</a:t>
            </a:r>
          </a:p>
        </p:txBody>
      </p:sp>
      <p:sp>
        <p:nvSpPr>
          <p:cNvPr id="3" name="Content Placeholder 2"/>
          <p:cNvSpPr>
            <a:spLocks noGrp="1"/>
          </p:cNvSpPr>
          <p:nvPr>
            <p:ph idx="1"/>
          </p:nvPr>
        </p:nvSpPr>
        <p:spPr/>
        <p:txBody>
          <a:bodyPr>
            <a:noAutofit/>
          </a:bodyPr>
          <a:lstStyle/>
          <a:p>
            <a:r>
              <a:rPr lang="en-GB" sz="2200" dirty="0"/>
              <a:t>Stakeholders often don’t know what they really want</a:t>
            </a:r>
          </a:p>
          <a:p>
            <a:r>
              <a:rPr lang="en-GB" sz="2200" dirty="0"/>
              <a:t>Stakeholders express needs in their own words</a:t>
            </a:r>
          </a:p>
          <a:p>
            <a:r>
              <a:rPr lang="en-GB" sz="2200" dirty="0"/>
              <a:t>Different stakeholders may have conflicting needs</a:t>
            </a:r>
          </a:p>
          <a:p>
            <a:r>
              <a:rPr lang="en-GB" sz="2200" dirty="0"/>
              <a:t>Often workers don't know what they do</a:t>
            </a:r>
          </a:p>
          <a:p>
            <a:pPr marL="0" indent="0">
              <a:buNone/>
            </a:pPr>
            <a:r>
              <a:rPr lang="en-GB" sz="2200" dirty="0"/>
              <a:t>  (or just can't explain !)</a:t>
            </a:r>
          </a:p>
          <a:p>
            <a:r>
              <a:rPr lang="en-GB" sz="2200" dirty="0"/>
              <a:t>Organisational and political factors may be dominate</a:t>
            </a:r>
          </a:p>
          <a:p>
            <a:r>
              <a:rPr lang="en-GB" sz="2200" dirty="0"/>
              <a:t>Requirements may change during analysis process</a:t>
            </a:r>
          </a:p>
          <a:p>
            <a:r>
              <a:rPr lang="en-GB" sz="2200" dirty="0"/>
              <a:t>New stakeholders emerge or the environment changes</a:t>
            </a:r>
          </a:p>
          <a:p>
            <a:endParaRPr lang="en-GB" sz="1000" dirty="0"/>
          </a:p>
          <a:p>
            <a:pPr marL="0" indent="0">
              <a:buNone/>
            </a:pPr>
            <a:r>
              <a:rPr lang="en-GB" sz="2200" dirty="0"/>
              <a:t>Lack of access to workplace and/or stakeholders makes all of the above even more difficult !</a:t>
            </a:r>
          </a:p>
          <a:p>
            <a:endParaRPr lang="en-US" sz="2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do Requirements Engineering</a:t>
            </a:r>
          </a:p>
        </p:txBody>
      </p:sp>
      <p:sp>
        <p:nvSpPr>
          <p:cNvPr id="3" name="Content Placeholder 2"/>
          <p:cNvSpPr>
            <a:spLocks noGrp="1"/>
          </p:cNvSpPr>
          <p:nvPr>
            <p:ph idx="1"/>
          </p:nvPr>
        </p:nvSpPr>
        <p:spPr/>
        <p:txBody>
          <a:bodyPr>
            <a:normAutofit fontScale="92500"/>
          </a:bodyPr>
          <a:lstStyle/>
          <a:p>
            <a:r>
              <a:rPr lang="en-GB" dirty="0"/>
              <a:t>We need to know what to build before we can build it !</a:t>
            </a:r>
          </a:p>
          <a:p>
            <a:r>
              <a:rPr lang="en-GB" dirty="0"/>
              <a:t>A common trap is to </a:t>
            </a:r>
            <a:r>
              <a:rPr lang="en-GB" i="1" dirty="0"/>
              <a:t>think</a:t>
            </a:r>
            <a:r>
              <a:rPr lang="en-GB" dirty="0"/>
              <a:t> we know what client wants</a:t>
            </a:r>
          </a:p>
          <a:p>
            <a:r>
              <a:rPr lang="en-GB" dirty="0"/>
              <a:t>And blaze ahead with coding before we are really sure</a:t>
            </a:r>
          </a:p>
          <a:p>
            <a:r>
              <a:rPr lang="en-GB" dirty="0"/>
              <a:t>But then realise later on that that we were wrong !</a:t>
            </a:r>
          </a:p>
          <a:p>
            <a:r>
              <a:rPr lang="en-GB" dirty="0"/>
              <a:t>Having wasted lots of time, effort, money (and grades)</a:t>
            </a:r>
          </a:p>
          <a:p>
            <a:endParaRPr lang="en-GB" dirty="0"/>
          </a:p>
          <a:p>
            <a:r>
              <a:rPr lang="en-GB" dirty="0"/>
              <a:t>Better make sure everyone has a clear understanding</a:t>
            </a:r>
          </a:p>
          <a:p>
            <a:r>
              <a:rPr lang="en-GB" dirty="0"/>
              <a:t>And only then proceed to design and implementation</a:t>
            </a:r>
          </a:p>
          <a:p>
            <a:r>
              <a:rPr lang="en-GB" dirty="0"/>
              <a:t>True also for agile: even if it is a “bit-by-bit” approach</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System Stakeholders</a:t>
            </a:r>
          </a:p>
        </p:txBody>
      </p:sp>
      <p:sp>
        <p:nvSpPr>
          <p:cNvPr id="3" name="Content Placeholder 2"/>
          <p:cNvSpPr>
            <a:spLocks noGrp="1"/>
          </p:cNvSpPr>
          <p:nvPr>
            <p:ph idx="1"/>
          </p:nvPr>
        </p:nvSpPr>
        <p:spPr/>
        <p:txBody>
          <a:bodyPr>
            <a:normAutofit fontScale="92500"/>
          </a:bodyPr>
          <a:lstStyle/>
          <a:p>
            <a:r>
              <a:rPr lang="en-GB" dirty="0"/>
              <a:t>Before we begin, we must think about system context</a:t>
            </a:r>
          </a:p>
          <a:p>
            <a:r>
              <a:rPr lang="en-GB" dirty="0"/>
              <a:t>What people or organisations are effected by system ?</a:t>
            </a:r>
          </a:p>
          <a:p>
            <a:r>
              <a:rPr lang="en-GB" dirty="0"/>
              <a:t>They have a legitimate vested interest in the system </a:t>
            </a:r>
          </a:p>
          <a:p>
            <a:r>
              <a:rPr lang="en-GB" dirty="0"/>
              <a:t>So we must consider their needs and opinions</a:t>
            </a:r>
          </a:p>
          <a:p>
            <a:endParaRPr lang="en-GB" dirty="0"/>
          </a:p>
          <a:p>
            <a:r>
              <a:rPr lang="en-GB" dirty="0"/>
              <a:t>Such stakeholders might include:</a:t>
            </a:r>
          </a:p>
          <a:p>
            <a:pPr lvl="1"/>
            <a:r>
              <a:rPr lang="en-GB" dirty="0"/>
              <a:t>End users</a:t>
            </a:r>
          </a:p>
          <a:p>
            <a:pPr lvl="1"/>
            <a:r>
              <a:rPr lang="en-GB" dirty="0"/>
              <a:t>System managers</a:t>
            </a:r>
          </a:p>
          <a:p>
            <a:pPr lvl="1"/>
            <a:r>
              <a:rPr lang="en-GB" dirty="0"/>
              <a:t>System owners</a:t>
            </a:r>
          </a:p>
          <a:p>
            <a:pPr lvl="1"/>
            <a:r>
              <a:rPr lang="en-GB" dirty="0"/>
              <a:t>General public</a:t>
            </a:r>
          </a:p>
          <a:p>
            <a:pPr lvl="1"/>
            <a:r>
              <a:rPr lang="en-GB" dirty="0"/>
              <a:t>Legislators</a:t>
            </a:r>
          </a:p>
          <a:p>
            <a:pPr lvl="1"/>
            <a:r>
              <a:rPr lang="en-GB" dirty="0"/>
              <a:t>Etc. etc.</a:t>
            </a:r>
          </a:p>
        </p:txBody>
      </p:sp>
    </p:spTree>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Stakeholder Brainstorm</a:t>
            </a:r>
            <a:endParaRPr lang="en-US" dirty="0"/>
          </a:p>
        </p:txBody>
      </p:sp>
      <p:sp>
        <p:nvSpPr>
          <p:cNvPr id="3" name="Content Placeholder 2"/>
          <p:cNvSpPr>
            <a:spLocks noGrp="1"/>
          </p:cNvSpPr>
          <p:nvPr>
            <p:ph idx="1"/>
          </p:nvPr>
        </p:nvSpPr>
        <p:spPr/>
        <p:txBody>
          <a:bodyPr/>
          <a:lstStyle/>
          <a:p>
            <a:r>
              <a:rPr lang="en-GB" dirty="0"/>
              <a:t>Imagine a system for use in a urban park setting</a:t>
            </a:r>
          </a:p>
          <a:p>
            <a:r>
              <a:rPr lang="en-GB" dirty="0"/>
              <a:t>Can we identify all of the stakeholders ?</a:t>
            </a:r>
          </a:p>
          <a:p>
            <a:endParaRPr lang="en-GB" dirty="0"/>
          </a:p>
          <a:p>
            <a:r>
              <a:rPr lang="en-GB" dirty="0"/>
              <a:t>Recreational users</a:t>
            </a:r>
          </a:p>
          <a:p>
            <a:r>
              <a:rPr lang="en-GB" dirty="0"/>
              <a:t>Dog walkers</a:t>
            </a:r>
          </a:p>
          <a:p>
            <a:r>
              <a:rPr lang="en-GB" dirty="0"/>
              <a:t>Neighbours (non-users)</a:t>
            </a:r>
          </a:p>
          <a:p>
            <a:r>
              <a:rPr lang="en-GB" dirty="0"/>
              <a:t>City Council</a:t>
            </a:r>
          </a:p>
          <a:p>
            <a:r>
              <a:rPr lang="en-GB" dirty="0"/>
              <a:t>Park wardens</a:t>
            </a:r>
          </a:p>
          <a:p>
            <a:r>
              <a:rPr lang="en-GB" dirty="0"/>
              <a:t>Homeless people</a:t>
            </a:r>
          </a:p>
          <a:p>
            <a:r>
              <a:rPr lang="en-GB" dirty="0"/>
              <a:t>Property developers</a:t>
            </a:r>
          </a:p>
          <a:p>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Two main types of requirement</a:t>
            </a:r>
            <a:endParaRPr lang="en-US" dirty="0"/>
          </a:p>
        </p:txBody>
      </p:sp>
      <p:sp>
        <p:nvSpPr>
          <p:cNvPr id="3" name="Content Placeholder 2"/>
          <p:cNvSpPr>
            <a:spLocks noGrp="1"/>
          </p:cNvSpPr>
          <p:nvPr>
            <p:ph idx="1"/>
          </p:nvPr>
        </p:nvSpPr>
        <p:spPr/>
        <p:txBody>
          <a:bodyPr>
            <a:normAutofit/>
          </a:bodyPr>
          <a:lstStyle/>
          <a:p>
            <a:pPr marL="0" indent="0">
              <a:buNone/>
            </a:pPr>
            <a:r>
              <a:rPr lang="en-GB" dirty="0"/>
              <a:t>Functional requirements</a:t>
            </a:r>
          </a:p>
          <a:p>
            <a:pPr lvl="1"/>
            <a:r>
              <a:rPr lang="en-GB" dirty="0"/>
              <a:t>Statements of services the system should provide</a:t>
            </a:r>
          </a:p>
          <a:p>
            <a:pPr lvl="1"/>
            <a:r>
              <a:rPr lang="en-GB" dirty="0"/>
              <a:t>How the system should react to particular inputs</a:t>
            </a:r>
          </a:p>
          <a:p>
            <a:pPr lvl="1"/>
            <a:r>
              <a:rPr lang="en-GB" dirty="0"/>
              <a:t>How the system should behave in particular situations</a:t>
            </a:r>
          </a:p>
          <a:p>
            <a:pPr lvl="1"/>
            <a:r>
              <a:rPr lang="en-GB" dirty="0"/>
              <a:t>May also state what the system should NOT do</a:t>
            </a:r>
          </a:p>
          <a:p>
            <a:endParaRPr lang="en-GB" dirty="0"/>
          </a:p>
          <a:p>
            <a:pPr marL="0" indent="0">
              <a:buNone/>
            </a:pPr>
            <a:r>
              <a:rPr lang="en-GB" dirty="0"/>
              <a:t>Non-functional requirements</a:t>
            </a:r>
          </a:p>
          <a:p>
            <a:pPr lvl="1"/>
            <a:r>
              <a:rPr lang="en-GB" dirty="0"/>
              <a:t>Constraints ON the services or functions offered by system </a:t>
            </a:r>
          </a:p>
          <a:p>
            <a:pPr lvl="1"/>
            <a:r>
              <a:rPr lang="en-GB" dirty="0"/>
              <a:t>Often apply to whole system, not just individual features</a:t>
            </a:r>
          </a:p>
          <a:p>
            <a:pPr lvl="1"/>
            <a:r>
              <a:rPr lang="en-GB" dirty="0"/>
              <a:t>SPE groups typically can’t identify these very well !</a:t>
            </a:r>
          </a:p>
          <a:p>
            <a:pPr lvl="1"/>
            <a:r>
              <a:rPr lang="en-GB" dirty="0"/>
              <a:t>Because they are much more subtle "quality" attributes</a:t>
            </a:r>
            <a:r>
              <a:rPr lang="mr-IN" dirty="0"/>
              <a:t>…</a:t>
            </a:r>
            <a:endParaRPr lang="en-GB" dirty="0"/>
          </a:p>
        </p:txBody>
      </p:sp>
    </p:spTree>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Non-functional Requirement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699" y="1651000"/>
            <a:ext cx="8867321" cy="4965700"/>
          </a:xfrm>
          <a:prstGeom prst="rect">
            <a:avLst/>
          </a:prstGeom>
        </p:spPr>
      </p:pic>
    </p:spTree>
    <p:extLst>
      <p:ext uri="{BB962C8B-B14F-4D97-AF65-F5344CB8AC3E}">
        <p14:creationId xmlns:p14="http://schemas.microsoft.com/office/powerpoint/2010/main" val="735074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Verifiability of Requirements</a:t>
            </a:r>
            <a:endParaRPr lang="en-US" dirty="0"/>
          </a:p>
        </p:txBody>
      </p:sp>
      <p:sp>
        <p:nvSpPr>
          <p:cNvPr id="3" name="Content Placeholder 2"/>
          <p:cNvSpPr>
            <a:spLocks noGrp="1"/>
          </p:cNvSpPr>
          <p:nvPr>
            <p:ph idx="1"/>
          </p:nvPr>
        </p:nvSpPr>
        <p:spPr/>
        <p:txBody>
          <a:bodyPr>
            <a:normAutofit fontScale="92500" lnSpcReduction="10000"/>
          </a:bodyPr>
          <a:lstStyle/>
          <a:p>
            <a:pPr marL="0" indent="0">
              <a:lnSpc>
                <a:spcPct val="110000"/>
              </a:lnSpc>
              <a:spcBef>
                <a:spcPts val="0"/>
              </a:spcBef>
              <a:buNone/>
            </a:pPr>
            <a:r>
              <a:rPr lang="en-GB" dirty="0"/>
              <a:t>We should try to ensure that requirements are verifiable</a:t>
            </a:r>
          </a:p>
          <a:p>
            <a:pPr marL="0" indent="0">
              <a:lnSpc>
                <a:spcPct val="110000"/>
              </a:lnSpc>
              <a:spcBef>
                <a:spcPts val="0"/>
              </a:spcBef>
              <a:buNone/>
            </a:pPr>
            <a:r>
              <a:rPr lang="en-GB" dirty="0"/>
              <a:t>No point specifying something that can't be "ticked off"</a:t>
            </a:r>
          </a:p>
          <a:p>
            <a:pPr marL="0" indent="0">
              <a:lnSpc>
                <a:spcPct val="110000"/>
              </a:lnSpc>
              <a:spcBef>
                <a:spcPts val="0"/>
              </a:spcBef>
              <a:buNone/>
            </a:pPr>
            <a:endParaRPr lang="en-GB" dirty="0"/>
          </a:p>
          <a:p>
            <a:pPr marL="0" indent="0">
              <a:lnSpc>
                <a:spcPct val="110000"/>
              </a:lnSpc>
              <a:spcBef>
                <a:spcPts val="0"/>
              </a:spcBef>
              <a:buNone/>
            </a:pPr>
            <a:r>
              <a:rPr lang="en-GB" dirty="0"/>
              <a:t>For example, the following is an unverifiable "objective":</a:t>
            </a:r>
          </a:p>
          <a:p>
            <a:pPr marL="0" indent="0">
              <a:lnSpc>
                <a:spcPct val="110000"/>
              </a:lnSpc>
              <a:spcBef>
                <a:spcPts val="0"/>
              </a:spcBef>
              <a:buNone/>
            </a:pPr>
            <a:r>
              <a:rPr lang="en-GB" i="1" dirty="0"/>
              <a:t>The system should be easy to use by medical staff and should be organized so that user errors are minimised.</a:t>
            </a:r>
          </a:p>
          <a:p>
            <a:pPr marL="0" indent="0">
              <a:lnSpc>
                <a:spcPct val="110000"/>
              </a:lnSpc>
              <a:spcBef>
                <a:spcPts val="0"/>
              </a:spcBef>
              <a:buNone/>
            </a:pPr>
            <a:endParaRPr lang="en-GB" dirty="0"/>
          </a:p>
          <a:p>
            <a:pPr marL="0" indent="0">
              <a:lnSpc>
                <a:spcPct val="110000"/>
              </a:lnSpc>
              <a:spcBef>
                <a:spcPts val="0"/>
              </a:spcBef>
              <a:buNone/>
            </a:pPr>
            <a:r>
              <a:rPr lang="en-GB" dirty="0"/>
              <a:t>In comparison, the following is a </a:t>
            </a:r>
            <a:r>
              <a:rPr lang="en-GB" b="1" u="sng" dirty="0"/>
              <a:t>testable</a:t>
            </a:r>
            <a:r>
              <a:rPr lang="en-GB" dirty="0"/>
              <a:t> requirement:</a:t>
            </a:r>
          </a:p>
          <a:p>
            <a:pPr marL="0" indent="0">
              <a:lnSpc>
                <a:spcPct val="110000"/>
              </a:lnSpc>
              <a:spcBef>
                <a:spcPts val="0"/>
              </a:spcBef>
              <a:buNone/>
            </a:pPr>
            <a:r>
              <a:rPr lang="en-GB" i="1" dirty="0"/>
              <a:t>Medical staff shall be able to use all system functions after four hours of training. After this training, the average number of errors made by experienced users shall not exceed two per hour of system use.</a:t>
            </a:r>
          </a:p>
          <a:p>
            <a:pPr marL="0" indent="0">
              <a:buNone/>
            </a:pPr>
            <a:endParaRPr lang="en-US" dirty="0"/>
          </a:p>
        </p:txBody>
      </p:sp>
    </p:spTree>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Completeness and Consistency</a:t>
            </a:r>
          </a:p>
        </p:txBody>
      </p:sp>
      <p:sp>
        <p:nvSpPr>
          <p:cNvPr id="3" name="Content Placeholder 2"/>
          <p:cNvSpPr>
            <a:spLocks noGrp="1"/>
          </p:cNvSpPr>
          <p:nvPr>
            <p:ph idx="1"/>
          </p:nvPr>
        </p:nvSpPr>
        <p:spPr/>
        <p:txBody>
          <a:bodyPr>
            <a:normAutofit/>
          </a:bodyPr>
          <a:lstStyle/>
          <a:p>
            <a:pPr marL="0" indent="0">
              <a:buNone/>
            </a:pPr>
            <a:r>
              <a:rPr lang="en-GB" dirty="0"/>
              <a:t>In principle, requirements docs should be both:</a:t>
            </a:r>
          </a:p>
          <a:p>
            <a:pPr marL="0" indent="0">
              <a:buNone/>
            </a:pPr>
            <a:endParaRPr lang="en-GB" sz="100" dirty="0"/>
          </a:p>
          <a:p>
            <a:pPr lvl="1"/>
            <a:r>
              <a:rPr lang="en-GB" dirty="0"/>
              <a:t>Complete – Include descriptions of all facilities required</a:t>
            </a:r>
          </a:p>
          <a:p>
            <a:pPr lvl="1"/>
            <a:r>
              <a:rPr lang="en-GB" dirty="0"/>
              <a:t>Consistent – Not include any conflicts or contradictions</a:t>
            </a:r>
          </a:p>
          <a:p>
            <a:pPr marL="0" indent="0">
              <a:buNone/>
            </a:pPr>
            <a:endParaRPr lang="en-GB" dirty="0"/>
          </a:p>
          <a:p>
            <a:pPr marL="0" indent="0">
              <a:buNone/>
            </a:pPr>
            <a:r>
              <a:rPr lang="en-GB" dirty="0"/>
              <a:t>In practice (because of real-world complexity) it is impossible to produce a totally complete and consistent requirements document.</a:t>
            </a:r>
          </a:p>
          <a:p>
            <a:pPr marL="0" indent="0">
              <a:buNone/>
            </a:pPr>
            <a:endParaRPr lang="en-GB" dirty="0"/>
          </a:p>
          <a:p>
            <a:pPr marL="0" indent="0">
              <a:buNone/>
            </a:pPr>
            <a:r>
              <a:rPr lang="en-GB" dirty="0"/>
              <a:t>All we can do is our best !</a:t>
            </a:r>
          </a:p>
          <a:p>
            <a:pPr marL="0" indent="0">
              <a:buNone/>
            </a:pPr>
            <a:r>
              <a:rPr lang="en-GB" dirty="0"/>
              <a:t>And acknowledge req. docs are never perfect</a:t>
            </a:r>
          </a:p>
        </p:txBody>
      </p:sp>
    </p:spTree>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367</TotalTime>
  <Words>1021</Words>
  <Application>Microsoft Office PowerPoint</Application>
  <PresentationFormat>On-screen Show (4:3)</PresentationFormat>
  <Paragraphs>161</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Century Gothic</vt:lpstr>
      <vt:lpstr>Mangal</vt:lpstr>
      <vt:lpstr>1_Office Theme</vt:lpstr>
      <vt:lpstr>Requirements Engineering – Part 1</vt:lpstr>
      <vt:lpstr>Some Definitions</vt:lpstr>
      <vt:lpstr>Why do Requirements Engineering</vt:lpstr>
      <vt:lpstr>System Stakeholders</vt:lpstr>
      <vt:lpstr>Stakeholder Brainstorm</vt:lpstr>
      <vt:lpstr>Two main types of requirement</vt:lpstr>
      <vt:lpstr>Types of Non-functional Requirement</vt:lpstr>
      <vt:lpstr>Verifiability of Requirements</vt:lpstr>
      <vt:lpstr>Completeness and Consistency</vt:lpstr>
      <vt:lpstr>Eliciting Requirements</vt:lpstr>
      <vt:lpstr>Documentation</vt:lpstr>
      <vt:lpstr>Documentation Example</vt:lpstr>
      <vt:lpstr>Interview</vt:lpstr>
      <vt:lpstr>Interview Video  </vt:lpstr>
      <vt:lpstr>Observation</vt:lpstr>
      <vt:lpstr>Talk-through Video  </vt:lpstr>
      <vt:lpstr>Analysis</vt:lpstr>
      <vt:lpstr>Driverless Train Example</vt:lpstr>
      <vt:lpstr>Evaluative Approaches</vt:lpstr>
      <vt:lpstr>Simulation Video  </vt:lpstr>
      <vt:lpstr>General Problems with Req. Eng.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Simon Lock</cp:lastModifiedBy>
  <cp:revision>90</cp:revision>
  <dcterms:modified xsi:type="dcterms:W3CDTF">2018-10-19T04:38:35Z</dcterms:modified>
</cp:coreProperties>
</file>