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88" r:id="rId6"/>
    <p:sldId id="289" r:id="rId7"/>
    <p:sldId id="260" r:id="rId8"/>
    <p:sldId id="291" r:id="rId9"/>
    <p:sldId id="262" r:id="rId10"/>
    <p:sldId id="283" r:id="rId11"/>
    <p:sldId id="280" r:id="rId12"/>
    <p:sldId id="263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87" r:id="rId21"/>
    <p:sldId id="277" r:id="rId22"/>
    <p:sldId id="278" r:id="rId23"/>
    <p:sldId id="281" r:id="rId24"/>
    <p:sldId id="290" r:id="rId25"/>
    <p:sldId id="282" r:id="rId26"/>
    <p:sldId id="275" r:id="rId27"/>
    <p:sldId id="276" r:id="rId28"/>
    <p:sldId id="26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393EBCE-468E-4C0B-AAED-25A4E230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en-US" dirty="0"/>
              <a:t>Agile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6A587C2-DF50-4D75-969B-A7C02DD2F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lang="en-US" sz="2400"/>
              <a:t>Dr Simon Lock</a:t>
            </a:r>
          </a:p>
          <a:p>
            <a:r>
              <a:rPr lang="en-US" sz="2400"/>
              <a:t>simon.lock@bristol.ac.uk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“Totally new" Agile Approach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C634B4-F08E-462F-9670-CCCD8AB5C909}"/>
              </a:ext>
            </a:extLst>
          </p:cNvPr>
          <p:cNvGrpSpPr/>
          <p:nvPr/>
        </p:nvGrpSpPr>
        <p:grpSpPr>
          <a:xfrm>
            <a:off x="474593" y="2191712"/>
            <a:ext cx="1924087" cy="2208228"/>
            <a:chOff x="280640" y="1390200"/>
            <a:chExt cx="1924087" cy="2208228"/>
          </a:xfrm>
          <a:solidFill>
            <a:schemeClr val="tx1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51E16B7-0C1F-4BBB-A7F8-E7E7525DBE41}"/>
                </a:ext>
              </a:extLst>
            </p:cNvPr>
            <p:cNvSpPr/>
            <p:nvPr/>
          </p:nvSpPr>
          <p:spPr>
            <a:xfrm>
              <a:off x="280640" y="1390200"/>
              <a:ext cx="1924087" cy="22082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Iteration 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1A69F9-01B1-4B47-B971-997C8A8B82D9}"/>
                </a:ext>
              </a:extLst>
            </p:cNvPr>
            <p:cNvSpPr/>
            <p:nvPr/>
          </p:nvSpPr>
          <p:spPr>
            <a:xfrm>
              <a:off x="633202" y="2074472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Design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5E5E0D5-C3D0-4567-81D9-61F2486C501C}"/>
                </a:ext>
              </a:extLst>
            </p:cNvPr>
            <p:cNvSpPr/>
            <p:nvPr/>
          </p:nvSpPr>
          <p:spPr>
            <a:xfrm>
              <a:off x="439422" y="1723500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8999BF6-E160-498C-ABD2-265BFCF2BE2C}"/>
                </a:ext>
              </a:extLst>
            </p:cNvPr>
            <p:cNvSpPr/>
            <p:nvPr/>
          </p:nvSpPr>
          <p:spPr>
            <a:xfrm>
              <a:off x="826982" y="242777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A890B4-9EE8-4798-86E1-6810B36DA1A5}"/>
                </a:ext>
              </a:extLst>
            </p:cNvPr>
            <p:cNvSpPr/>
            <p:nvPr/>
          </p:nvSpPr>
          <p:spPr>
            <a:xfrm>
              <a:off x="1020762" y="277641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D8C2C44-145A-44B6-AE94-779539425977}"/>
                </a:ext>
              </a:extLst>
            </p:cNvPr>
            <p:cNvSpPr/>
            <p:nvPr/>
          </p:nvSpPr>
          <p:spPr>
            <a:xfrm>
              <a:off x="1214540" y="312505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Deploy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AB52E6-8D71-48DB-BDB8-4E49FEBDCFA0}"/>
              </a:ext>
            </a:extLst>
          </p:cNvPr>
          <p:cNvGrpSpPr/>
          <p:nvPr/>
        </p:nvGrpSpPr>
        <p:grpSpPr>
          <a:xfrm>
            <a:off x="2398680" y="2191712"/>
            <a:ext cx="1924087" cy="2208228"/>
            <a:chOff x="280640" y="1390200"/>
            <a:chExt cx="1924087" cy="2208228"/>
          </a:xfrm>
          <a:solidFill>
            <a:schemeClr val="tx1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58E5189-C58C-445C-AEDD-FA3BA7401493}"/>
                </a:ext>
              </a:extLst>
            </p:cNvPr>
            <p:cNvSpPr/>
            <p:nvPr/>
          </p:nvSpPr>
          <p:spPr>
            <a:xfrm>
              <a:off x="280640" y="1390200"/>
              <a:ext cx="1924087" cy="22082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Iteration 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E85A934-6EE4-4A76-8338-0A68B22D6CB3}"/>
                </a:ext>
              </a:extLst>
            </p:cNvPr>
            <p:cNvSpPr/>
            <p:nvPr/>
          </p:nvSpPr>
          <p:spPr>
            <a:xfrm>
              <a:off x="633202" y="2074472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Design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3C75288-7D88-4DCD-9637-90BB678EDBD8}"/>
                </a:ext>
              </a:extLst>
            </p:cNvPr>
            <p:cNvSpPr/>
            <p:nvPr/>
          </p:nvSpPr>
          <p:spPr>
            <a:xfrm>
              <a:off x="439422" y="1723500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3EAF6FD-05DD-4405-8590-83B452CBC05D}"/>
                </a:ext>
              </a:extLst>
            </p:cNvPr>
            <p:cNvSpPr/>
            <p:nvPr/>
          </p:nvSpPr>
          <p:spPr>
            <a:xfrm>
              <a:off x="826982" y="242777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0AA63B9-606B-4314-B63D-C6210D72427A}"/>
                </a:ext>
              </a:extLst>
            </p:cNvPr>
            <p:cNvSpPr/>
            <p:nvPr/>
          </p:nvSpPr>
          <p:spPr>
            <a:xfrm>
              <a:off x="1020762" y="277641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E78C49-C695-4DD0-BBB4-12551ED29A53}"/>
                </a:ext>
              </a:extLst>
            </p:cNvPr>
            <p:cNvSpPr/>
            <p:nvPr/>
          </p:nvSpPr>
          <p:spPr>
            <a:xfrm>
              <a:off x="1214540" y="312505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Deploy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03C5A2F-6254-4A8D-8607-AA949D71A30B}"/>
              </a:ext>
            </a:extLst>
          </p:cNvPr>
          <p:cNvGrpSpPr/>
          <p:nvPr/>
        </p:nvGrpSpPr>
        <p:grpSpPr>
          <a:xfrm>
            <a:off x="4322767" y="2191712"/>
            <a:ext cx="1924087" cy="2208228"/>
            <a:chOff x="280640" y="1390200"/>
            <a:chExt cx="1924087" cy="2208228"/>
          </a:xfrm>
          <a:solidFill>
            <a:schemeClr val="tx1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BB4455-B735-452A-93B6-D6FC353D9186}"/>
                </a:ext>
              </a:extLst>
            </p:cNvPr>
            <p:cNvSpPr/>
            <p:nvPr/>
          </p:nvSpPr>
          <p:spPr>
            <a:xfrm>
              <a:off x="280640" y="1390200"/>
              <a:ext cx="1924087" cy="22082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Iteration 3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CFF9219-95B8-48FA-99E3-FAE1C052CEC2}"/>
                </a:ext>
              </a:extLst>
            </p:cNvPr>
            <p:cNvSpPr/>
            <p:nvPr/>
          </p:nvSpPr>
          <p:spPr>
            <a:xfrm>
              <a:off x="633202" y="2074472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Design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7E7514-CA20-4020-90D2-91F75AB6A382}"/>
                </a:ext>
              </a:extLst>
            </p:cNvPr>
            <p:cNvSpPr/>
            <p:nvPr/>
          </p:nvSpPr>
          <p:spPr>
            <a:xfrm>
              <a:off x="439422" y="1723500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FB0D3C-635D-4384-9787-B8CE0CE1A122}"/>
                </a:ext>
              </a:extLst>
            </p:cNvPr>
            <p:cNvSpPr/>
            <p:nvPr/>
          </p:nvSpPr>
          <p:spPr>
            <a:xfrm>
              <a:off x="826982" y="242777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EE74E02-3D29-4DA3-A68F-04AF02952140}"/>
                </a:ext>
              </a:extLst>
            </p:cNvPr>
            <p:cNvSpPr/>
            <p:nvPr/>
          </p:nvSpPr>
          <p:spPr>
            <a:xfrm>
              <a:off x="1020762" y="277641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CD5001C-40D6-449E-83CB-38D70ABDBD25}"/>
                </a:ext>
              </a:extLst>
            </p:cNvPr>
            <p:cNvSpPr/>
            <p:nvPr/>
          </p:nvSpPr>
          <p:spPr>
            <a:xfrm>
              <a:off x="1214540" y="312505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Deploy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1097A67-DC0F-4336-B83E-3A120D2AF6E0}"/>
              </a:ext>
            </a:extLst>
          </p:cNvPr>
          <p:cNvGrpSpPr/>
          <p:nvPr/>
        </p:nvGrpSpPr>
        <p:grpSpPr>
          <a:xfrm>
            <a:off x="6246854" y="2191712"/>
            <a:ext cx="1924087" cy="2208228"/>
            <a:chOff x="280640" y="1390200"/>
            <a:chExt cx="1924087" cy="2208228"/>
          </a:xfrm>
          <a:solidFill>
            <a:schemeClr val="tx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30B776D-AA21-4E0C-B5FA-D50928AAF917}"/>
                </a:ext>
              </a:extLst>
            </p:cNvPr>
            <p:cNvSpPr/>
            <p:nvPr/>
          </p:nvSpPr>
          <p:spPr>
            <a:xfrm>
              <a:off x="280640" y="1390200"/>
              <a:ext cx="1924087" cy="22082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Iteration 4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4A8AE26-3D73-45EF-9E2D-3F9884585B32}"/>
                </a:ext>
              </a:extLst>
            </p:cNvPr>
            <p:cNvSpPr/>
            <p:nvPr/>
          </p:nvSpPr>
          <p:spPr>
            <a:xfrm>
              <a:off x="633202" y="2074472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Design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5D77151-EC3A-439A-9D6D-FB810B4E7741}"/>
                </a:ext>
              </a:extLst>
            </p:cNvPr>
            <p:cNvSpPr/>
            <p:nvPr/>
          </p:nvSpPr>
          <p:spPr>
            <a:xfrm>
              <a:off x="439422" y="1723500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A9288F2-8632-45FF-8469-D4557A142565}"/>
                </a:ext>
              </a:extLst>
            </p:cNvPr>
            <p:cNvSpPr/>
            <p:nvPr/>
          </p:nvSpPr>
          <p:spPr>
            <a:xfrm>
              <a:off x="826982" y="242777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F0BD556-7197-46A7-923B-CD1BD5EEEEBA}"/>
                </a:ext>
              </a:extLst>
            </p:cNvPr>
            <p:cNvSpPr/>
            <p:nvPr/>
          </p:nvSpPr>
          <p:spPr>
            <a:xfrm>
              <a:off x="1020762" y="277641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EC42B14-A3B8-4E6E-A7F8-A1F7FD67D6D5}"/>
                </a:ext>
              </a:extLst>
            </p:cNvPr>
            <p:cNvSpPr/>
            <p:nvPr/>
          </p:nvSpPr>
          <p:spPr>
            <a:xfrm>
              <a:off x="1214540" y="3125055"/>
              <a:ext cx="846393" cy="348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 anchorCtr="0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Deploy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FE20E092-1E11-40F1-B978-396DBDC5DED9}"/>
              </a:ext>
            </a:extLst>
          </p:cNvPr>
          <p:cNvSpPr/>
          <p:nvPr/>
        </p:nvSpPr>
        <p:spPr>
          <a:xfrm>
            <a:off x="474593" y="4781581"/>
            <a:ext cx="7696348" cy="6229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Internal "end of iteration" Demo or external Customer release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57EDD4D-54F6-4E57-BBE5-F4635F7680A1}"/>
              </a:ext>
            </a:extLst>
          </p:cNvPr>
          <p:cNvSpPr/>
          <p:nvPr/>
        </p:nvSpPr>
        <p:spPr>
          <a:xfrm>
            <a:off x="8281923" y="4031227"/>
            <a:ext cx="618324" cy="3486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1F899A0-522E-4280-AA07-B6C42FA7C4A6}"/>
              </a:ext>
            </a:extLst>
          </p:cNvPr>
          <p:cNvCxnSpPr>
            <a:stCxn id="47" idx="2"/>
          </p:cNvCxnSpPr>
          <p:nvPr/>
        </p:nvCxnSpPr>
        <p:spPr>
          <a:xfrm>
            <a:off x="1831690" y="4275207"/>
            <a:ext cx="0" cy="5063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3E9C1FF-7C56-48E1-ACE3-E9AB953BD717}"/>
              </a:ext>
            </a:extLst>
          </p:cNvPr>
          <p:cNvCxnSpPr>
            <a:stCxn id="54" idx="2"/>
          </p:cNvCxnSpPr>
          <p:nvPr/>
        </p:nvCxnSpPr>
        <p:spPr>
          <a:xfrm>
            <a:off x="3755777" y="4275207"/>
            <a:ext cx="0" cy="5063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393A93-39E9-4445-9BF1-E44A39ACE2B8}"/>
              </a:ext>
            </a:extLst>
          </p:cNvPr>
          <p:cNvCxnSpPr>
            <a:stCxn id="61" idx="2"/>
          </p:cNvCxnSpPr>
          <p:nvPr/>
        </p:nvCxnSpPr>
        <p:spPr>
          <a:xfrm>
            <a:off x="5679864" y="4275207"/>
            <a:ext cx="0" cy="5063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391844-811E-4444-9114-18AFFE8B87EE}"/>
              </a:ext>
            </a:extLst>
          </p:cNvPr>
          <p:cNvCxnSpPr/>
          <p:nvPr/>
        </p:nvCxnSpPr>
        <p:spPr>
          <a:xfrm flipH="1">
            <a:off x="7639589" y="4275207"/>
            <a:ext cx="1" cy="5063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90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Waterfall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C3A094-790D-4941-BC0B-3579AEA72D87}"/>
              </a:ext>
            </a:extLst>
          </p:cNvPr>
          <p:cNvGrpSpPr/>
          <p:nvPr/>
        </p:nvGrpSpPr>
        <p:grpSpPr>
          <a:xfrm>
            <a:off x="2049277" y="1587308"/>
            <a:ext cx="5167672" cy="4961783"/>
            <a:chOff x="2049277" y="1587308"/>
            <a:chExt cx="5167672" cy="49617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00C43E-1A49-4057-9F79-82DFA698FFFF}"/>
                </a:ext>
              </a:extLst>
            </p:cNvPr>
            <p:cNvSpPr/>
            <p:nvPr/>
          </p:nvSpPr>
          <p:spPr>
            <a:xfrm>
              <a:off x="3022554" y="2607530"/>
              <a:ext cx="1275062" cy="8725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Design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3AFD1B-1275-4828-8EE9-3B4A83F12D76}"/>
                </a:ext>
              </a:extLst>
            </p:cNvPr>
            <p:cNvSpPr/>
            <p:nvPr/>
          </p:nvSpPr>
          <p:spPr>
            <a:xfrm>
              <a:off x="2049277" y="1587308"/>
              <a:ext cx="1275062" cy="8725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8101DE-0AE5-491A-AB3E-4F503C771607}"/>
                </a:ext>
              </a:extLst>
            </p:cNvPr>
            <p:cNvSpPr/>
            <p:nvPr/>
          </p:nvSpPr>
          <p:spPr>
            <a:xfrm>
              <a:off x="3995831" y="3627752"/>
              <a:ext cx="1275062" cy="8725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E800F3-D22A-4706-9B23-22654F288417}"/>
                </a:ext>
              </a:extLst>
            </p:cNvPr>
            <p:cNvSpPr/>
            <p:nvPr/>
          </p:nvSpPr>
          <p:spPr>
            <a:xfrm>
              <a:off x="4969108" y="4647974"/>
              <a:ext cx="1275062" cy="8725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Test</a:t>
              </a:r>
            </a:p>
          </p:txBody>
        </p:sp>
        <p:cxnSp>
          <p:nvCxnSpPr>
            <p:cNvPr id="12" name="Elbow Connector 9">
              <a:extLst>
                <a:ext uri="{FF2B5EF4-FFF2-40B4-BE49-F238E27FC236}">
                  <a16:creationId xmlns:a16="http://schemas.microsoft.com/office/drawing/2014/main" id="{1B9E02F6-3C96-4505-BD4B-99E4E0C10965}"/>
                </a:ext>
              </a:extLst>
            </p:cNvPr>
            <p:cNvCxnSpPr>
              <a:stCxn id="9" idx="3"/>
              <a:endCxn id="8" idx="0"/>
            </p:cNvCxnSpPr>
            <p:nvPr/>
          </p:nvCxnSpPr>
          <p:spPr>
            <a:xfrm>
              <a:off x="3324339" y="2023592"/>
              <a:ext cx="335746" cy="583938"/>
            </a:xfrm>
            <a:prstGeom prst="bentConnector2">
              <a:avLst/>
            </a:prstGeom>
            <a:ln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BBCD1A96-C416-442C-BE1A-87FEB8875AF4}"/>
                </a:ext>
              </a:extLst>
            </p:cNvPr>
            <p:cNvCxnSpPr>
              <a:stCxn id="8" idx="3"/>
              <a:endCxn id="10" idx="0"/>
            </p:cNvCxnSpPr>
            <p:nvPr/>
          </p:nvCxnSpPr>
          <p:spPr>
            <a:xfrm>
              <a:off x="4297616" y="3043814"/>
              <a:ext cx="335746" cy="583938"/>
            </a:xfrm>
            <a:prstGeom prst="bentConnector2">
              <a:avLst/>
            </a:prstGeom>
            <a:ln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7">
              <a:extLst>
                <a:ext uri="{FF2B5EF4-FFF2-40B4-BE49-F238E27FC236}">
                  <a16:creationId xmlns:a16="http://schemas.microsoft.com/office/drawing/2014/main" id="{33293FCA-D11B-418F-AE6C-51E42685F90A}"/>
                </a:ext>
              </a:extLst>
            </p:cNvPr>
            <p:cNvCxnSpPr>
              <a:stCxn id="10" idx="3"/>
              <a:endCxn id="11" idx="0"/>
            </p:cNvCxnSpPr>
            <p:nvPr/>
          </p:nvCxnSpPr>
          <p:spPr>
            <a:xfrm>
              <a:off x="5270893" y="4064036"/>
              <a:ext cx="335746" cy="583938"/>
            </a:xfrm>
            <a:prstGeom prst="bentConnector2">
              <a:avLst/>
            </a:prstGeom>
            <a:ln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5">
              <a:extLst>
                <a:ext uri="{FF2B5EF4-FFF2-40B4-BE49-F238E27FC236}">
                  <a16:creationId xmlns:a16="http://schemas.microsoft.com/office/drawing/2014/main" id="{820275B4-4FE4-4D3E-A24C-65C932D4B2F3}"/>
                </a:ext>
              </a:extLst>
            </p:cNvPr>
            <p:cNvCxnSpPr>
              <a:stCxn id="11" idx="3"/>
              <a:endCxn id="16" idx="0"/>
            </p:cNvCxnSpPr>
            <p:nvPr/>
          </p:nvCxnSpPr>
          <p:spPr>
            <a:xfrm>
              <a:off x="6244170" y="5084258"/>
              <a:ext cx="335248" cy="592265"/>
            </a:xfrm>
            <a:prstGeom prst="bentConnector2">
              <a:avLst/>
            </a:prstGeom>
            <a:ln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38A71E-CA33-41C7-B3F7-93CF022F0B33}"/>
                </a:ext>
              </a:extLst>
            </p:cNvPr>
            <p:cNvSpPr/>
            <p:nvPr/>
          </p:nvSpPr>
          <p:spPr>
            <a:xfrm>
              <a:off x="5941887" y="5676523"/>
              <a:ext cx="1275062" cy="8725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782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are various approaches adhering to Agile</a:t>
            </a:r>
          </a:p>
          <a:p>
            <a:r>
              <a:rPr lang="en-GB" dirty="0"/>
              <a:t>Not just limited to software, but also other industries</a:t>
            </a:r>
          </a:p>
          <a:p>
            <a:endParaRPr lang="en-GB" dirty="0"/>
          </a:p>
          <a:p>
            <a:r>
              <a:rPr lang="en-GB" dirty="0"/>
              <a:t>We'll focus on Extreme Programming (XP)</a:t>
            </a:r>
          </a:p>
          <a:p>
            <a:r>
              <a:rPr lang="en-GB" dirty="0"/>
              <a:t>Mainly because its popular and well documented</a:t>
            </a:r>
          </a:p>
          <a:p>
            <a:endParaRPr lang="en-GB" dirty="0"/>
          </a:p>
          <a:p>
            <a:r>
              <a:rPr lang="en-GB" dirty="0"/>
              <a:t>We won't be covering all aspects - it's too big !</a:t>
            </a:r>
          </a:p>
          <a:p>
            <a:r>
              <a:rPr lang="en-GB" dirty="0"/>
              <a:t>But will introduce a number of key “practices”</a:t>
            </a:r>
          </a:p>
          <a:p>
            <a:r>
              <a:rPr lang="en-GB" dirty="0"/>
              <a:t>Should hopefully be useful in your coming projects</a:t>
            </a:r>
          </a:p>
        </p:txBody>
      </p:sp>
    </p:spTree>
    <p:extLst>
      <p:ext uri="{BB962C8B-B14F-4D97-AF65-F5344CB8AC3E}">
        <p14:creationId xmlns:p14="http://schemas.microsoft.com/office/powerpoint/2010/main" val="99045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XP Practices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Pair programming - Two heads are better than one</a:t>
            </a:r>
          </a:p>
          <a:p>
            <a:r>
              <a:rPr lang="en-GB" dirty="0"/>
              <a:t>Continuous integration – Code </a:t>
            </a:r>
            <a:r>
              <a:rPr lang="en-GB" b="1" i="1" u="sng" dirty="0"/>
              <a:t>always</a:t>
            </a:r>
            <a:r>
              <a:rPr lang="en-GB" dirty="0"/>
              <a:t> operational</a:t>
            </a:r>
          </a:p>
          <a:p>
            <a:r>
              <a:rPr lang="en-GB" dirty="0"/>
              <a:t>Test driven - Code </a:t>
            </a:r>
            <a:r>
              <a:rPr lang="en-GB" b="1" i="1" u="sng" dirty="0"/>
              <a:t>always</a:t>
            </a:r>
            <a:r>
              <a:rPr lang="en-GB" dirty="0"/>
              <a:t> runs correctly</a:t>
            </a:r>
          </a:p>
          <a:p>
            <a:r>
              <a:rPr lang="en-GB" dirty="0"/>
              <a:t>Whole team - Everyone included in everything 				  (often even the client !)</a:t>
            </a:r>
          </a:p>
          <a:p>
            <a:r>
              <a:rPr lang="en-GB" dirty="0"/>
              <a:t>Design improvement - refactor the whole system structure, when ever things get messy</a:t>
            </a:r>
          </a:p>
        </p:txBody>
      </p:sp>
    </p:spTree>
    <p:extLst>
      <p:ext uri="{BB962C8B-B14F-4D97-AF65-F5344CB8AC3E}">
        <p14:creationId xmlns:p14="http://schemas.microsoft.com/office/powerpoint/2010/main" val="342311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XP Practices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Small releases - deliver frequently, get feedback</a:t>
            </a:r>
          </a:p>
          <a:p>
            <a:r>
              <a:rPr lang="en-GB" dirty="0"/>
              <a:t>Coding standard - agreed style and format</a:t>
            </a:r>
          </a:p>
          <a:p>
            <a:r>
              <a:rPr lang="en-GB" dirty="0"/>
              <a:t>Collective ownership - everyone owns all code</a:t>
            </a:r>
          </a:p>
          <a:p>
            <a:r>
              <a:rPr lang="en-GB" dirty="0"/>
              <a:t>Simple design - simplest way to implement features</a:t>
            </a:r>
          </a:p>
          <a:p>
            <a:r>
              <a:rPr lang="en-GB" dirty="0"/>
              <a:t>Sustainable pace - effort is constant, manageable</a:t>
            </a:r>
          </a:p>
        </p:txBody>
      </p:sp>
    </p:spTree>
    <p:extLst>
      <p:ext uri="{BB962C8B-B14F-4D97-AF65-F5344CB8AC3E}">
        <p14:creationId xmlns:p14="http://schemas.microsoft.com/office/powerpoint/2010/main" val="194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 Anti-practices – You (until now 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System designed once at start (doesn't change)</a:t>
            </a:r>
          </a:p>
          <a:p>
            <a:r>
              <a:rPr lang="en-GB" dirty="0"/>
              <a:t>Structure is complex and sophisticated</a:t>
            </a:r>
          </a:p>
          <a:p>
            <a:r>
              <a:rPr lang="en-GB" dirty="0"/>
              <a:t>Programmers work primarily on their own</a:t>
            </a:r>
          </a:p>
          <a:p>
            <a:r>
              <a:rPr lang="en-GB" dirty="0"/>
              <a:t>Individuals responsible just for their own code</a:t>
            </a:r>
          </a:p>
          <a:p>
            <a:r>
              <a:rPr lang="en-GB" dirty="0"/>
              <a:t>Everyone writes code in their own style</a:t>
            </a:r>
          </a:p>
          <a:p>
            <a:r>
              <a:rPr lang="en-GB" dirty="0"/>
              <a:t>Development takes place in heroic bursts</a:t>
            </a:r>
          </a:p>
          <a:p>
            <a:r>
              <a:rPr lang="en-GB" dirty="0"/>
              <a:t>Some weekends are worked !</a:t>
            </a:r>
          </a:p>
        </p:txBody>
      </p:sp>
    </p:spTree>
    <p:extLst>
      <p:ext uri="{BB962C8B-B14F-4D97-AF65-F5344CB8AC3E}">
        <p14:creationId xmlns:p14="http://schemas.microsoft.com/office/powerpoint/2010/main" val="256600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 Anti-practices – Avoid in SPE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System consists of non-interoperating fragments</a:t>
            </a:r>
          </a:p>
          <a:p>
            <a:r>
              <a:rPr lang="en-GB" dirty="0"/>
              <a:t>Whole system only works at a late stage in process</a:t>
            </a:r>
          </a:p>
          <a:p>
            <a:r>
              <a:rPr lang="en-GB" dirty="0"/>
              <a:t>System tested late-on when almost finished</a:t>
            </a:r>
          </a:p>
          <a:p>
            <a:r>
              <a:rPr lang="en-GB" dirty="0"/>
              <a:t>Releases aren't planned, but just happen</a:t>
            </a:r>
          </a:p>
          <a:p>
            <a:r>
              <a:rPr lang="en-GB" dirty="0"/>
              <a:t>Clients only see finished product at end of project</a:t>
            </a:r>
          </a:p>
        </p:txBody>
      </p:sp>
    </p:spTree>
    <p:extLst>
      <p:ext uri="{BB962C8B-B14F-4D97-AF65-F5344CB8AC3E}">
        <p14:creationId xmlns:p14="http://schemas.microsoft.com/office/powerpoint/2010/main" val="1425832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 programming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All code written by two programmers on one machine:</a:t>
            </a:r>
          </a:p>
          <a:p>
            <a:r>
              <a:rPr lang="en-GB" sz="2200" dirty="0"/>
              <a:t>Helm: uses keyboard / mouse, does coding</a:t>
            </a:r>
          </a:p>
          <a:p>
            <a:r>
              <a:rPr lang="en-GB" sz="2200" dirty="0"/>
              <a:t>Tactician: thinks about implications &amp; problems</a:t>
            </a:r>
          </a:p>
          <a:p>
            <a:endParaRPr lang="en-GB" sz="2200" dirty="0"/>
          </a:p>
          <a:p>
            <a:r>
              <a:rPr lang="en-GB" sz="2200" dirty="0"/>
              <a:t>The idea is that all code is reviewed as it is written !</a:t>
            </a:r>
          </a:p>
          <a:p>
            <a:r>
              <a:rPr lang="en-GB" sz="2200" dirty="0"/>
              <a:t>The pair don't "own" that code - anyone can change it</a:t>
            </a:r>
          </a:p>
          <a:p>
            <a:r>
              <a:rPr lang="en-GB" sz="2200" dirty="0"/>
              <a:t>Pairings can (and should) evolve at any time</a:t>
            </a:r>
          </a:p>
          <a:p>
            <a:r>
              <a:rPr lang="en-GB" sz="2200" dirty="0"/>
              <a:t>Pair </a:t>
            </a:r>
            <a:r>
              <a:rPr lang="en-GB" sz="2200" dirty="0" err="1"/>
              <a:t>prog</a:t>
            </a:r>
            <a:r>
              <a:rPr lang="en-GB" sz="2200" dirty="0"/>
              <a:t>. is an essential communication mechanisms</a:t>
            </a:r>
          </a:p>
          <a:p>
            <a:r>
              <a:rPr lang="en-GB" sz="2200" dirty="0"/>
              <a:t>Tactician is in ideal position to recommend refactoring</a:t>
            </a:r>
          </a:p>
        </p:txBody>
      </p:sp>
    </p:spTree>
    <p:extLst>
      <p:ext uri="{BB962C8B-B14F-4D97-AF65-F5344CB8AC3E}">
        <p14:creationId xmlns:p14="http://schemas.microsoft.com/office/powerpoint/2010/main" val="242923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Impact of pair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Studies have assessed the impact of pair prog…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Single programmer 77 source lines per month</a:t>
            </a:r>
          </a:p>
          <a:p>
            <a:pPr marL="0" indent="0">
              <a:buNone/>
            </a:pPr>
            <a:r>
              <a:rPr lang="en-GB" dirty="0"/>
              <a:t>Pair programming 175 source lines per month</a:t>
            </a:r>
          </a:p>
          <a:p>
            <a:pPr marL="0" indent="0">
              <a:buNone/>
            </a:pPr>
            <a:r>
              <a:rPr lang="en-GB" dirty="0"/>
              <a:t>[Jensen, 2003]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15% Increase in development costs…</a:t>
            </a:r>
          </a:p>
          <a:p>
            <a:pPr marL="0" indent="0">
              <a:buNone/>
            </a:pPr>
            <a:r>
              <a:rPr lang="en-GB" dirty="0"/>
              <a:t>but 15% fewer software defects</a:t>
            </a:r>
          </a:p>
          <a:p>
            <a:pPr marL="0" indent="0">
              <a:buNone/>
            </a:pPr>
            <a:r>
              <a:rPr lang="en-GB" dirty="0"/>
              <a:t>[Cockburn &amp; Williams, 2001]</a:t>
            </a:r>
          </a:p>
        </p:txBody>
      </p:sp>
    </p:spTree>
    <p:extLst>
      <p:ext uri="{BB962C8B-B14F-4D97-AF65-F5344CB8AC3E}">
        <p14:creationId xmlns:p14="http://schemas.microsoft.com/office/powerpoint/2010/main" val="2003515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Tests written before any code &amp; leads all development</a:t>
            </a:r>
          </a:p>
          <a:p>
            <a:r>
              <a:rPr lang="en-GB" sz="2200" dirty="0"/>
              <a:t>Programmers job is to write code to pass the tests</a:t>
            </a:r>
          </a:p>
          <a:p>
            <a:r>
              <a:rPr lang="en-GB" sz="2200" dirty="0"/>
              <a:t>If there’s no test for a feature - you don't implement it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Tests "are" the requirements of the system</a:t>
            </a:r>
          </a:p>
          <a:p>
            <a:r>
              <a:rPr lang="en-GB" sz="2200" dirty="0"/>
              <a:t>The test runner makes automatic verification possible !</a:t>
            </a:r>
          </a:p>
        </p:txBody>
      </p:sp>
    </p:spTree>
    <p:extLst>
      <p:ext uri="{BB962C8B-B14F-4D97-AF65-F5344CB8AC3E}">
        <p14:creationId xmlns:p14="http://schemas.microsoft.com/office/powerpoint/2010/main" val="365795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Agile is </a:t>
            </a:r>
            <a:r>
              <a:rPr lang="en-GB" sz="2800" b="1" u="sng" dirty="0"/>
              <a:t>NOT</a:t>
            </a:r>
            <a:r>
              <a:rPr lang="en-GB" sz="2800" dirty="0"/>
              <a:t> a development process</a:t>
            </a:r>
          </a:p>
          <a:p>
            <a:pPr marL="0" indent="0" algn="ctr">
              <a:buNone/>
            </a:pPr>
            <a:r>
              <a:rPr lang="en-GB" sz="2800" dirty="0"/>
              <a:t>It is a </a:t>
            </a:r>
            <a:r>
              <a:rPr lang="en-GB" sz="2800" b="1" i="1" dirty="0"/>
              <a:t>philosophy</a:t>
            </a:r>
            <a:r>
              <a:rPr lang="en-GB" sz="2800" dirty="0"/>
              <a:t> - a way of thinking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Agile "Manifesto" promotes the following values: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dirty="0"/>
              <a:t> Individuals &amp; Interactions	(over processes &amp; tools)</a:t>
            </a:r>
          </a:p>
          <a:p>
            <a:r>
              <a:rPr lang="en-GB" dirty="0"/>
              <a:t> Operational Software	(over documentation)</a:t>
            </a:r>
          </a:p>
          <a:p>
            <a:r>
              <a:rPr lang="en-GB" dirty="0"/>
              <a:t> Customer Collaboration	(over formal contracts)</a:t>
            </a:r>
          </a:p>
          <a:p>
            <a:r>
              <a:rPr lang="en-GB" dirty="0"/>
              <a:t> Responding to Change	(over predefined plan)</a:t>
            </a:r>
          </a:p>
        </p:txBody>
      </p:sp>
    </p:spTree>
    <p:extLst>
      <p:ext uri="{BB962C8B-B14F-4D97-AF65-F5344CB8AC3E}">
        <p14:creationId xmlns:p14="http://schemas.microsoft.com/office/powerpoint/2010/main" val="113367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Code coverage</a:t>
            </a:r>
          </a:p>
          <a:p>
            <a:pPr marL="0" indent="0">
              <a:buNone/>
            </a:pPr>
            <a:r>
              <a:rPr lang="en-US" dirty="0"/>
              <a:t>We are sure that all code written has at least 1 test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Simplified debugging</a:t>
            </a:r>
          </a:p>
          <a:p>
            <a:pPr marL="0" indent="0">
              <a:buNone/>
            </a:pPr>
            <a:r>
              <a:rPr lang="en-US" dirty="0"/>
              <a:t>If a test fails we know it must be caused new code 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System documentation</a:t>
            </a:r>
          </a:p>
          <a:p>
            <a:pPr marL="0" indent="0">
              <a:buNone/>
            </a:pPr>
            <a:r>
              <a:rPr lang="en-US" dirty="0"/>
              <a:t>Tests themselves are one form of documentation</a:t>
            </a:r>
          </a:p>
          <a:p>
            <a:pPr marL="0" indent="0">
              <a:buNone/>
            </a:pPr>
            <a:r>
              <a:rPr lang="en-US" dirty="0"/>
              <a:t>(they describe what the code should be doing)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You may also have heard of "Scrum" as an approach to Agile development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Scrum is a Project Management approach: </a:t>
            </a:r>
          </a:p>
          <a:p>
            <a:pPr marL="0" indent="0" algn="ctr">
              <a:buNone/>
            </a:pPr>
            <a:r>
              <a:rPr lang="en-GB" dirty="0"/>
              <a:t> It operates at higher-level than XP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As such XP and Scrum aren't competitors…</a:t>
            </a:r>
          </a:p>
          <a:p>
            <a:pPr marL="0" indent="0" algn="ctr">
              <a:buNone/>
            </a:pPr>
            <a:r>
              <a:rPr lang="en-GB" dirty="0"/>
              <a:t>  They can work well together !</a:t>
            </a:r>
          </a:p>
        </p:txBody>
      </p:sp>
    </p:spTree>
    <p:extLst>
      <p:ext uri="{BB962C8B-B14F-4D97-AF65-F5344CB8AC3E}">
        <p14:creationId xmlns:p14="http://schemas.microsoft.com/office/powerpoint/2010/main" val="1974344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Scrum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Scrum - Stand-up daily meeting of entire team</a:t>
            </a:r>
          </a:p>
          <a:p>
            <a:r>
              <a:rPr lang="en-GB" dirty="0"/>
              <a:t>Scrum Master - Team Leader</a:t>
            </a:r>
          </a:p>
          <a:p>
            <a:r>
              <a:rPr lang="en-GB" dirty="0"/>
              <a:t>Sprint - Short, rapid development iteration </a:t>
            </a:r>
          </a:p>
          <a:p>
            <a:r>
              <a:rPr lang="en-GB" dirty="0"/>
              <a:t>Product Backlog - </a:t>
            </a:r>
            <a:r>
              <a:rPr lang="en-GB" dirty="0" err="1"/>
              <a:t>ToDo</a:t>
            </a:r>
            <a:r>
              <a:rPr lang="en-GB" dirty="0"/>
              <a:t> list of jobs that need doing </a:t>
            </a:r>
          </a:p>
          <a:p>
            <a:r>
              <a:rPr lang="en-GB" dirty="0"/>
              <a:t>Product Owner - Client (or their representative)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723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Hard to draw up legally binding contracts - no full specification in advance</a:t>
            </a:r>
          </a:p>
          <a:p>
            <a:r>
              <a:rPr lang="en-GB" dirty="0"/>
              <a:t>Good for green-field dev - what about brownfield dev, legacy systems and maintenance ?</a:t>
            </a:r>
          </a:p>
          <a:p>
            <a:r>
              <a:rPr lang="en-GB" dirty="0"/>
              <a:t>Works well for small co-located teams, but what about large distributed development ?</a:t>
            </a:r>
          </a:p>
          <a:p>
            <a:r>
              <a:rPr lang="en-GB" dirty="0"/>
              <a:t>Relies on knowledge of developers in team - what if they aren’t around (holidays, illness, turnover)</a:t>
            </a:r>
          </a:p>
        </p:txBody>
      </p:sp>
    </p:spTree>
    <p:extLst>
      <p:ext uri="{BB962C8B-B14F-4D97-AF65-F5344CB8AC3E}">
        <p14:creationId xmlns:p14="http://schemas.microsoft.com/office/powerpoint/2010/main" val="3672507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35C250-F65C-47BF-B399-F30988A5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442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Jensen, "A Pair Programming Experience," Crosstalk, March 2003</a:t>
            </a:r>
          </a:p>
          <a:p>
            <a:r>
              <a:rPr lang="en-GB" dirty="0"/>
              <a:t>Cockburn &amp; Williams, "Costs and benefits of pair programming</a:t>
            </a:r>
            <a:r>
              <a:rPr lang="en-GB"/>
              <a:t>", 2001</a:t>
            </a:r>
          </a:p>
          <a:p>
            <a:endParaRPr lang="en-GB" dirty="0"/>
          </a:p>
          <a:p>
            <a:r>
              <a:rPr lang="en-GB" dirty="0"/>
              <a:t>Some nice revision cards from the University of Stockholm:</a:t>
            </a:r>
          </a:p>
          <a:p>
            <a:r>
              <a:rPr lang="en-GB" dirty="0"/>
              <a:t>https://</a:t>
            </a:r>
            <a:r>
              <a:rPr lang="en-GB" dirty="0" err="1"/>
              <a:t>people.dsv.su.se</a:t>
            </a:r>
            <a:r>
              <a:rPr lang="en-GB" dirty="0"/>
              <a:t>/~</a:t>
            </a:r>
            <a:r>
              <a:rPr lang="en-GB" dirty="0" err="1"/>
              <a:t>beatrice</a:t>
            </a:r>
            <a:r>
              <a:rPr lang="en-GB" dirty="0"/>
              <a:t>/IV1300/Lectures/l3_IV1300_10_4pp.pdf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590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 interesting features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1" u="sng" dirty="0"/>
              <a:t>Stand-up meeting</a:t>
            </a:r>
          </a:p>
          <a:p>
            <a:pPr marL="0" indent="0">
              <a:buNone/>
            </a:pPr>
            <a:r>
              <a:rPr lang="en-GB" dirty="0"/>
              <a:t>To avoid the "endless meeting" syndrome XP meetings are sometimes "stand-ups" in the corridor, or around a whiteboard</a:t>
            </a:r>
          </a:p>
          <a:p>
            <a:pPr marL="0" indent="0">
              <a:buNone/>
            </a:pPr>
            <a:r>
              <a:rPr lang="en-GB" dirty="0"/>
              <a:t>Not good to make people too comfortable ;o)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1" u="sng" dirty="0"/>
              <a:t>Spike</a:t>
            </a:r>
          </a:p>
          <a:p>
            <a:pPr marL="0" indent="0">
              <a:buNone/>
            </a:pPr>
            <a:r>
              <a:rPr lang="en-GB" dirty="0"/>
              <a:t>Out-of-stream prototype, experiment or sanity check that answers a question but doesn't contribute directly to the satisfaction of a user story</a:t>
            </a:r>
          </a:p>
        </p:txBody>
      </p:sp>
    </p:spTree>
    <p:extLst>
      <p:ext uri="{BB962C8B-B14F-4D97-AF65-F5344CB8AC3E}">
        <p14:creationId xmlns:p14="http://schemas.microsoft.com/office/powerpoint/2010/main" val="1266016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 interesting features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1" u="sng" dirty="0"/>
              <a:t>Self-documenting code</a:t>
            </a:r>
          </a:p>
          <a:p>
            <a:pPr marL="0" indent="0">
              <a:buNone/>
            </a:pPr>
            <a:r>
              <a:rPr lang="en-GB" dirty="0"/>
              <a:t>Trying to keep code and an equivalent (but separate) set of documentation consistent can be very hard. Instead, combine the two:</a:t>
            </a:r>
          </a:p>
          <a:p>
            <a:pPr lvl="1"/>
            <a:r>
              <a:rPr lang="en-GB" dirty="0"/>
              <a:t>Useful and self explanatory variable and function names</a:t>
            </a:r>
          </a:p>
          <a:p>
            <a:pPr lvl="1"/>
            <a:r>
              <a:rPr lang="en-GB" dirty="0"/>
              <a:t>Useful and appropriate comments wherever possible</a:t>
            </a:r>
          </a:p>
          <a:p>
            <a:pPr lvl="1"/>
            <a:r>
              <a:rPr lang="en-GB" dirty="0"/>
              <a:t>Automatic doc. generation from comments (Javadoc)</a:t>
            </a:r>
          </a:p>
          <a:p>
            <a:pPr marL="0" indent="0">
              <a:buNone/>
            </a:pPr>
            <a:endParaRPr lang="en-GB" b="1" i="1" u="sng" dirty="0"/>
          </a:p>
          <a:p>
            <a:pPr marL="0" indent="0">
              <a:buNone/>
            </a:pPr>
            <a:r>
              <a:rPr lang="en-GB" b="1" i="1" u="sng" dirty="0"/>
              <a:t>Team size</a:t>
            </a:r>
          </a:p>
          <a:p>
            <a:pPr marL="0" indent="0">
              <a:buNone/>
            </a:pPr>
            <a:r>
              <a:rPr lang="en-GB" dirty="0"/>
              <a:t>XP works well with up to 12-15 developers.</a:t>
            </a:r>
          </a:p>
          <a:p>
            <a:pPr marL="0" indent="0">
              <a:buNone/>
            </a:pPr>
            <a:r>
              <a:rPr lang="en-GB" dirty="0"/>
              <a:t>Any more and it doesn't really scale.</a:t>
            </a:r>
          </a:p>
        </p:txBody>
      </p:sp>
    </p:spTree>
    <p:extLst>
      <p:ext uri="{BB962C8B-B14F-4D97-AF65-F5344CB8AC3E}">
        <p14:creationId xmlns:p14="http://schemas.microsoft.com/office/powerpoint/2010/main" val="401200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XP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On-site customer: might be an actual client</a:t>
            </a:r>
          </a:p>
          <a:p>
            <a:r>
              <a:rPr lang="en-GB" dirty="0"/>
              <a:t>Programmer: estimates effort, codes, unit tests</a:t>
            </a:r>
          </a:p>
          <a:p>
            <a:r>
              <a:rPr lang="en-GB" dirty="0"/>
              <a:t>Tester: Integration tests, reports, flags problems</a:t>
            </a:r>
          </a:p>
          <a:p>
            <a:r>
              <a:rPr lang="en-GB" dirty="0"/>
              <a:t>Tracker: Monitor progress, take action if problems</a:t>
            </a:r>
          </a:p>
          <a:p>
            <a:r>
              <a:rPr lang="en-GB" dirty="0"/>
              <a:t>Doomsayer: Highlights risks, passes on bad news</a:t>
            </a:r>
          </a:p>
          <a:p>
            <a:r>
              <a:rPr lang="en-GB" dirty="0"/>
              <a:t>Coach: Watches everything, lends a hand</a:t>
            </a:r>
          </a:p>
          <a:p>
            <a:r>
              <a:rPr lang="en-GB" dirty="0"/>
              <a:t>Manager - Run meetings, writes plans/reports, manages processes</a:t>
            </a:r>
          </a:p>
        </p:txBody>
      </p:sp>
    </p:spTree>
    <p:extLst>
      <p:ext uri="{BB962C8B-B14F-4D97-AF65-F5344CB8AC3E}">
        <p14:creationId xmlns:p14="http://schemas.microsoft.com/office/powerpoint/2010/main" val="246626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take these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can make old-school </a:t>
            </a:r>
            <a:r>
              <a:rPr lang="en-GB" dirty="0" err="1"/>
              <a:t>devs</a:t>
            </a:r>
            <a:r>
              <a:rPr lang="en-GB" dirty="0"/>
              <a:t> very nervous !</a:t>
            </a:r>
          </a:p>
          <a:p>
            <a:r>
              <a:rPr lang="en-GB" dirty="0"/>
              <a:t>Values are however intended as "provocations"…</a:t>
            </a:r>
          </a:p>
          <a:p>
            <a:r>
              <a:rPr lang="en-GB" dirty="0"/>
              <a:t>Get us to rethink and reassess our preconceptions</a:t>
            </a:r>
          </a:p>
          <a:p>
            <a:r>
              <a:rPr lang="en-GB" dirty="0"/>
              <a:t>They don't ask us to totally disregard certain things</a:t>
            </a:r>
          </a:p>
          <a:p>
            <a:pPr marL="0" indent="0">
              <a:buNone/>
            </a:pPr>
            <a:r>
              <a:rPr lang="en-GB" dirty="0"/>
              <a:t>  (such as processes, tools, documentation etc)</a:t>
            </a:r>
          </a:p>
          <a:p>
            <a:r>
              <a:rPr lang="en-GB" dirty="0"/>
              <a:t>But rather, think about other aspects AS WELL</a:t>
            </a:r>
          </a:p>
        </p:txBody>
      </p:sp>
    </p:spTree>
    <p:extLst>
      <p:ext uri="{BB962C8B-B14F-4D97-AF65-F5344CB8AC3E}">
        <p14:creationId xmlns:p14="http://schemas.microsoft.com/office/powerpoint/2010/main" val="355565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300" dirty="0"/>
              <a:t>Agile is a development methodology devised by (and for use by) coders !</a:t>
            </a:r>
          </a:p>
          <a:p>
            <a:pPr marL="0" indent="0" algn="ctr">
              <a:buNone/>
            </a:pPr>
            <a:endParaRPr lang="en-GB" sz="3300" dirty="0"/>
          </a:p>
          <a:p>
            <a:pPr marL="0" indent="0" algn="ctr">
              <a:buNone/>
            </a:pPr>
            <a:r>
              <a:rPr lang="en-GB" sz="3300" dirty="0"/>
              <a:t>What things do coders like &amp; dislike ?</a:t>
            </a:r>
          </a:p>
        </p:txBody>
      </p:sp>
    </p:spTree>
    <p:extLst>
      <p:ext uri="{BB962C8B-B14F-4D97-AF65-F5344CB8AC3E}">
        <p14:creationId xmlns:p14="http://schemas.microsoft.com/office/powerpoint/2010/main" val="300091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Writing well structured code</a:t>
            </a:r>
          </a:p>
          <a:p>
            <a:r>
              <a:rPr lang="en-GB" dirty="0"/>
              <a:t>Refactor code to make it more elegant</a:t>
            </a:r>
          </a:p>
          <a:p>
            <a:r>
              <a:rPr lang="en-GB" dirty="0"/>
              <a:t>Testing code regularly to get closure on work done</a:t>
            </a:r>
          </a:p>
          <a:p>
            <a:r>
              <a:rPr lang="en-GB" dirty="0"/>
              <a:t>Showing results to client regularly to impress them</a:t>
            </a:r>
          </a:p>
        </p:txBody>
      </p:sp>
    </p:spTree>
    <p:extLst>
      <p:ext uri="{BB962C8B-B14F-4D97-AF65-F5344CB8AC3E}">
        <p14:creationId xmlns:p14="http://schemas.microsoft.com/office/powerpoint/2010/main" val="136695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Dislikes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Eliciting and recording requirements</a:t>
            </a:r>
          </a:p>
          <a:p>
            <a:r>
              <a:rPr lang="en-GB" dirty="0"/>
              <a:t>Writing tedious documentation</a:t>
            </a:r>
          </a:p>
          <a:p>
            <a:r>
              <a:rPr lang="en-GB" dirty="0"/>
              <a:t>Committing to a final design in advance</a:t>
            </a:r>
          </a:p>
          <a:p>
            <a:r>
              <a:rPr lang="en-GB" dirty="0"/>
              <a:t>Managers telling them how to work</a:t>
            </a:r>
          </a:p>
          <a:p>
            <a:r>
              <a:rPr lang="en-GB" dirty="0"/>
              <a:t>Big and immovable deadlines</a:t>
            </a:r>
          </a:p>
        </p:txBody>
      </p:sp>
    </p:spTree>
    <p:extLst>
      <p:ext uri="{BB962C8B-B14F-4D97-AF65-F5344CB8AC3E}">
        <p14:creationId xmlns:p14="http://schemas.microsoft.com/office/powerpoint/2010/main" val="20143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Principles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Satisfying customer's needs</a:t>
            </a:r>
          </a:p>
          <a:p>
            <a:pPr marL="0" indent="0">
              <a:buNone/>
            </a:pPr>
            <a:r>
              <a:rPr lang="en-GB" dirty="0"/>
              <a:t>  (with early &amp; continuous delivery of SW)</a:t>
            </a:r>
          </a:p>
          <a:p>
            <a:r>
              <a:rPr lang="en-GB" dirty="0"/>
              <a:t>Embracing change</a:t>
            </a:r>
          </a:p>
          <a:p>
            <a:pPr marL="0" indent="0">
              <a:buNone/>
            </a:pPr>
            <a:r>
              <a:rPr lang="en-GB" dirty="0"/>
              <a:t>  (even late on in the development cycle)</a:t>
            </a:r>
          </a:p>
          <a:p>
            <a:r>
              <a:rPr lang="en-GB" dirty="0"/>
              <a:t>Delivering working SW regularly</a:t>
            </a:r>
          </a:p>
          <a:p>
            <a:pPr marL="0" indent="0">
              <a:buNone/>
            </a:pPr>
            <a:r>
              <a:rPr lang="en-GB" dirty="0"/>
              <a:t>  (and frequently e.g. monthly/weekly)</a:t>
            </a:r>
          </a:p>
          <a:p>
            <a:r>
              <a:rPr lang="en-GB" dirty="0"/>
              <a:t>Developer and client daily collaboration</a:t>
            </a:r>
          </a:p>
          <a:p>
            <a:r>
              <a:rPr lang="en-GB" dirty="0"/>
              <a:t>Trusting motivated individuals</a:t>
            </a:r>
          </a:p>
          <a:p>
            <a:r>
              <a:rPr lang="en-GB" dirty="0"/>
              <a:t>Ensuring face-to-face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4640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Principles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Measuring progress by amount of working code</a:t>
            </a:r>
          </a:p>
          <a:p>
            <a:r>
              <a:rPr lang="en-GB" dirty="0"/>
              <a:t>Working at constant &amp; sustainable pace</a:t>
            </a:r>
          </a:p>
          <a:p>
            <a:pPr marL="0" indent="0">
              <a:buNone/>
            </a:pPr>
            <a:r>
              <a:rPr lang="en-GB" dirty="0"/>
              <a:t>  (not relying on heroic effort)</a:t>
            </a:r>
          </a:p>
          <a:p>
            <a:r>
              <a:rPr lang="en-GB" dirty="0"/>
              <a:t>Continuous attention to technical excellence</a:t>
            </a:r>
          </a:p>
          <a:p>
            <a:r>
              <a:rPr lang="en-GB" dirty="0"/>
              <a:t>Simplicity: minimise amount of (unnecessary) work</a:t>
            </a:r>
          </a:p>
          <a:p>
            <a:r>
              <a:rPr lang="en-GB" dirty="0"/>
              <a:t>Rely upon self-organising teams</a:t>
            </a:r>
          </a:p>
          <a:p>
            <a:r>
              <a:rPr lang="en-GB" dirty="0"/>
              <a:t>Teams regularly reflect on their own performance</a:t>
            </a:r>
          </a:p>
        </p:txBody>
      </p:sp>
    </p:spTree>
    <p:extLst>
      <p:ext uri="{BB962C8B-B14F-4D97-AF65-F5344CB8AC3E}">
        <p14:creationId xmlns:p14="http://schemas.microsoft.com/office/powerpoint/2010/main" val="77940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in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elements of Agile are not new</a:t>
            </a:r>
          </a:p>
          <a:p>
            <a:r>
              <a:rPr lang="en-GB" dirty="0"/>
              <a:t>They have existed and evolved for many years</a:t>
            </a:r>
          </a:p>
          <a:p>
            <a:r>
              <a:rPr lang="en-GB" dirty="0"/>
              <a:t>Agile draws them together under a single umbrella</a:t>
            </a:r>
          </a:p>
          <a:p>
            <a:endParaRPr lang="en-GB" dirty="0"/>
          </a:p>
          <a:p>
            <a:r>
              <a:rPr lang="en-GB" dirty="0"/>
              <a:t>If you were being cynical you might view Agile as just a branding exercise</a:t>
            </a:r>
          </a:p>
          <a:p>
            <a:r>
              <a:rPr lang="en-GB" dirty="0"/>
              <a:t>An opportunity to sell more books</a:t>
            </a:r>
          </a:p>
          <a:p>
            <a:r>
              <a:rPr lang="en-GB" dirty="0"/>
              <a:t>Earn more consultancy fees ;o)</a:t>
            </a:r>
          </a:p>
        </p:txBody>
      </p:sp>
    </p:spTree>
    <p:extLst>
      <p:ext uri="{BB962C8B-B14F-4D97-AF65-F5344CB8AC3E}">
        <p14:creationId xmlns:p14="http://schemas.microsoft.com/office/powerpoint/2010/main" val="17758774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Software Process</Template>
  <TotalTime>1446</TotalTime>
  <Words>1286</Words>
  <Application>Microsoft Office PowerPoint</Application>
  <PresentationFormat>On-screen Show (4:3)</PresentationFormat>
  <Paragraphs>218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Century Gothic</vt:lpstr>
      <vt:lpstr>1_Office Theme</vt:lpstr>
      <vt:lpstr>Agile Development </vt:lpstr>
      <vt:lpstr>Agile</vt:lpstr>
      <vt:lpstr>How to take these</vt:lpstr>
      <vt:lpstr>PowerPoint Presentation</vt:lpstr>
      <vt:lpstr>Likes</vt:lpstr>
      <vt:lpstr>Dislikes</vt:lpstr>
      <vt:lpstr>Agile Principles (1)</vt:lpstr>
      <vt:lpstr>Agile Principles (2)</vt:lpstr>
      <vt:lpstr>Agile in Perspective</vt:lpstr>
      <vt:lpstr>The “Totally new" Agile Approach</vt:lpstr>
      <vt:lpstr>Generic Waterfall</vt:lpstr>
      <vt:lpstr>Agile Methods</vt:lpstr>
      <vt:lpstr>Key XP Practices (1)</vt:lpstr>
      <vt:lpstr>Key XP Practices (2)</vt:lpstr>
      <vt:lpstr>XP Anti-practices – You (until now !)</vt:lpstr>
      <vt:lpstr>XP Anti-practices – Avoid in SPE !</vt:lpstr>
      <vt:lpstr>Pair programming in more detail</vt:lpstr>
      <vt:lpstr>Impact of pair programming</vt:lpstr>
      <vt:lpstr>Test-driven Development</vt:lpstr>
      <vt:lpstr>Benefits of test-driven development</vt:lpstr>
      <vt:lpstr>Scrum</vt:lpstr>
      <vt:lpstr>Key Scrum Concepts</vt:lpstr>
      <vt:lpstr>Problems with Agile</vt:lpstr>
      <vt:lpstr>Extras  </vt:lpstr>
      <vt:lpstr>Reading</vt:lpstr>
      <vt:lpstr>XP interesting features (1)</vt:lpstr>
      <vt:lpstr>XP interesting features (2)</vt:lpstr>
      <vt:lpstr>Common XP roles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Simon Lock</cp:lastModifiedBy>
  <cp:revision>165</cp:revision>
  <dcterms:created xsi:type="dcterms:W3CDTF">2010-01-14T08:17:23Z</dcterms:created>
  <dcterms:modified xsi:type="dcterms:W3CDTF">2018-10-10T22:02:47Z</dcterms:modified>
</cp:coreProperties>
</file>