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sldIdLst>
    <p:sldId id="256" r:id="rId2"/>
    <p:sldId id="259" r:id="rId3"/>
    <p:sldId id="258" r:id="rId4"/>
    <p:sldId id="260" r:id="rId5"/>
    <p:sldId id="261" r:id="rId6"/>
    <p:sldId id="279" r:id="rId7"/>
    <p:sldId id="266" r:id="rId8"/>
    <p:sldId id="269" r:id="rId9"/>
    <p:sldId id="275" r:id="rId10"/>
    <p:sldId id="267" r:id="rId11"/>
    <p:sldId id="270" r:id="rId12"/>
    <p:sldId id="276" r:id="rId13"/>
    <p:sldId id="278" r:id="rId14"/>
    <p:sldId id="268" r:id="rId15"/>
    <p:sldId id="277" r:id="rId16"/>
    <p:sldId id="271" r:id="rId17"/>
    <p:sldId id="265" r:id="rId18"/>
    <p:sldId id="264" r:id="rId19"/>
    <p:sldId id="262" r:id="rId20"/>
    <p:sldId id="263" r:id="rId21"/>
    <p:sldId id="272" r:id="rId22"/>
    <p:sldId id="273" r:id="rId23"/>
    <p:sldId id="280" r:id="rId2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7"/>
    <p:restoredTop sz="94595"/>
  </p:normalViewPr>
  <p:slideViewPr>
    <p:cSldViewPr snapToGrid="0" snapToObjects="1">
      <p:cViewPr varScale="1">
        <p:scale>
          <a:sx n="68" d="100"/>
          <a:sy n="68" d="100"/>
        </p:scale>
        <p:origin x="1286" y="62"/>
      </p:cViewPr>
      <p:guideLst/>
    </p:cSldViewPr>
  </p:slideViewPr>
  <p:notesTextViewPr>
    <p:cViewPr>
      <p:scale>
        <a:sx n="1" d="1"/>
        <a:sy n="1" d="1"/>
      </p:scale>
      <p:origin x="0" y="0"/>
    </p:cViewPr>
  </p:notesTextViewPr>
  <p:sorterViewPr>
    <p:cViewPr>
      <p:scale>
        <a:sx n="100" d="100"/>
        <a:sy n="100" d="100"/>
      </p:scale>
      <p:origin x="0" y="-2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896A8B8-A7CB-914F-A9DE-93D0CA668D65}"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EABFF-17C0-8747-BDA1-2D8F678B90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6A8B8-A7CB-914F-A9DE-93D0CA668D65}"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EABFF-17C0-8747-BDA1-2D8F678B90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6A8B8-A7CB-914F-A9DE-93D0CA668D65}"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EABFF-17C0-8747-BDA1-2D8F678B907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09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lvl1pPr>
            <a:lvl2pPr>
              <a:defRPr sz="20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6A8B8-A7CB-914F-A9DE-93D0CA668D65}"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EABFF-17C0-8747-BDA1-2D8F678B90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6A8B8-A7CB-914F-A9DE-93D0CA668D65}"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EABFF-17C0-8747-BDA1-2D8F678B90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6A8B8-A7CB-914F-A9DE-93D0CA668D65}"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EABFF-17C0-8747-BDA1-2D8F678B90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6A8B8-A7CB-914F-A9DE-93D0CA668D65}" type="datetimeFigureOut">
              <a:rPr lang="en-US" smtClean="0"/>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FEABFF-17C0-8747-BDA1-2D8F678B90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6A8B8-A7CB-914F-A9DE-93D0CA668D65}" type="datetimeFigureOut">
              <a:rPr lang="en-US" smtClean="0"/>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FEABFF-17C0-8747-BDA1-2D8F678B90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6A8B8-A7CB-914F-A9DE-93D0CA668D65}" type="datetimeFigureOut">
              <a:rPr lang="en-US" smtClean="0"/>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FEABFF-17C0-8747-BDA1-2D8F678B90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896A8B8-A7CB-914F-A9DE-93D0CA668D65}"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EABFF-17C0-8747-BDA1-2D8F678B907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896A8B8-A7CB-914F-A9DE-93D0CA668D65}"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EABFF-17C0-8747-BDA1-2D8F678B907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bg1"/>
                </a:solidFill>
              </a:defRPr>
            </a:lvl1pPr>
          </a:lstStyle>
          <a:p>
            <a:fld id="{5896A8B8-A7CB-914F-A9DE-93D0CA668D65}" type="datetimeFigureOut">
              <a:rPr lang="en-US" smtClean="0"/>
              <a:pPr/>
              <a:t>9/25/2018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bg1"/>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bg1"/>
                </a:solidFill>
              </a:defRPr>
            </a:lvl1pPr>
          </a:lstStyle>
          <a:p>
            <a:fld id="{94FEABFF-17C0-8747-BDA1-2D8F678B9076}" type="slidenum">
              <a:rPr lang="en-US" smtClean="0"/>
              <a:pPr/>
              <a:t>‹#›</a:t>
            </a:fld>
            <a:endParaRPr lang="en-US"/>
          </a:p>
        </p:txBody>
      </p:sp>
    </p:spTree>
    <p:extLst>
      <p:ext uri="{BB962C8B-B14F-4D97-AF65-F5344CB8AC3E}">
        <p14:creationId xmlns:p14="http://schemas.microsoft.com/office/powerpoint/2010/main" val="210218355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An Introduction</a:t>
            </a:r>
          </a:p>
        </p:txBody>
      </p:sp>
      <p:sp>
        <p:nvSpPr>
          <p:cNvPr id="3" name="Subtitle 2"/>
          <p:cNvSpPr>
            <a:spLocks noGrp="1"/>
          </p:cNvSpPr>
          <p:nvPr>
            <p:ph type="subTitle" idx="1"/>
          </p:nvPr>
        </p:nvSpPr>
        <p:spPr/>
        <p:txBody>
          <a:bodyPr>
            <a:normAutofit/>
          </a:bodyPr>
          <a:lstStyle/>
          <a:p>
            <a:endParaRPr lang="en-US" sz="2400" dirty="0"/>
          </a:p>
          <a:p>
            <a:r>
              <a:rPr lang="en-US" sz="2400" dirty="0" err="1"/>
              <a:t>Dr</a:t>
            </a:r>
            <a:r>
              <a:rPr lang="en-US" sz="2400" dirty="0"/>
              <a:t> Simon Lock</a:t>
            </a:r>
          </a:p>
          <a:p>
            <a:r>
              <a:rPr lang="en-US" sz="2400" dirty="0" err="1"/>
              <a:t>simon.lock@bristol.ac.uk</a:t>
            </a:r>
            <a:endParaRPr lang="en-US" sz="2400" dirty="0"/>
          </a:p>
        </p:txBody>
      </p:sp>
      <p:pic>
        <p:nvPicPr>
          <p:cNvPr id="4" name="Picture 3">
            <a:extLst>
              <a:ext uri="{FF2B5EF4-FFF2-40B4-BE49-F238E27FC236}">
                <a16:creationId xmlns:a16="http://schemas.microsoft.com/office/drawing/2014/main" id="{D294DE2C-8C36-4FC5-B6FA-401973419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295" y="1808187"/>
            <a:ext cx="4287409" cy="83554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973F-008B-4E81-8256-FE8684C4F4CD}"/>
              </a:ext>
            </a:extLst>
          </p:cNvPr>
          <p:cNvSpPr>
            <a:spLocks noGrp="1"/>
          </p:cNvSpPr>
          <p:nvPr>
            <p:ph type="title"/>
          </p:nvPr>
        </p:nvSpPr>
        <p:spPr/>
        <p:txBody>
          <a:bodyPr/>
          <a:lstStyle/>
          <a:p>
            <a:r>
              <a:rPr lang="en-GB" dirty="0"/>
              <a:t>Timeline Caution !</a:t>
            </a:r>
          </a:p>
        </p:txBody>
      </p:sp>
      <p:sp>
        <p:nvSpPr>
          <p:cNvPr id="3" name="Content Placeholder 2">
            <a:extLst>
              <a:ext uri="{FF2B5EF4-FFF2-40B4-BE49-F238E27FC236}">
                <a16:creationId xmlns:a16="http://schemas.microsoft.com/office/drawing/2014/main" id="{BC4D1F94-396E-4C69-A540-9959D1BEACBE}"/>
              </a:ext>
            </a:extLst>
          </p:cNvPr>
          <p:cNvSpPr>
            <a:spLocks noGrp="1"/>
          </p:cNvSpPr>
          <p:nvPr>
            <p:ph idx="1"/>
          </p:nvPr>
        </p:nvSpPr>
        <p:spPr/>
        <p:txBody>
          <a:bodyPr/>
          <a:lstStyle/>
          <a:p>
            <a:r>
              <a:rPr lang="en-GB" dirty="0"/>
              <a:t>Be careful when viewing the project timeline…</a:t>
            </a:r>
          </a:p>
          <a:p>
            <a:r>
              <a:rPr lang="en-GB" dirty="0"/>
              <a:t>It’s really easy to accidently drag activities around</a:t>
            </a:r>
          </a:p>
          <a:p>
            <a:r>
              <a:rPr lang="en-GB" dirty="0"/>
              <a:t>It’s wise to screenshot your timeline occasionally</a:t>
            </a:r>
          </a:p>
          <a:p>
            <a:pPr marL="0" indent="0">
              <a:buNone/>
            </a:pPr>
            <a:r>
              <a:rPr lang="en-GB" dirty="0"/>
              <a:t>  (in case you mess it up, or something goes wrong)</a:t>
            </a:r>
          </a:p>
          <a:p>
            <a:endParaRPr lang="en-GB" dirty="0"/>
          </a:p>
        </p:txBody>
      </p:sp>
    </p:spTree>
    <p:extLst>
      <p:ext uri="{BB962C8B-B14F-4D97-AF65-F5344CB8AC3E}">
        <p14:creationId xmlns:p14="http://schemas.microsoft.com/office/powerpoint/2010/main" val="344211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B2E8-9411-4B03-8BC9-D68C9E19A63A}"/>
              </a:ext>
            </a:extLst>
          </p:cNvPr>
          <p:cNvSpPr>
            <a:spLocks noGrp="1"/>
          </p:cNvSpPr>
          <p:nvPr>
            <p:ph type="title"/>
          </p:nvPr>
        </p:nvSpPr>
        <p:spPr/>
        <p:txBody>
          <a:bodyPr/>
          <a:lstStyle/>
          <a:p>
            <a:r>
              <a:rPr lang="en-GB" dirty="0"/>
              <a:t>Recording Meetings</a:t>
            </a:r>
          </a:p>
        </p:txBody>
      </p:sp>
      <p:sp>
        <p:nvSpPr>
          <p:cNvPr id="3" name="Content Placeholder 2">
            <a:extLst>
              <a:ext uri="{FF2B5EF4-FFF2-40B4-BE49-F238E27FC236}">
                <a16:creationId xmlns:a16="http://schemas.microsoft.com/office/drawing/2014/main" id="{2014EBEE-E562-4A1D-A222-5A73CAB546F9}"/>
              </a:ext>
            </a:extLst>
          </p:cNvPr>
          <p:cNvSpPr>
            <a:spLocks noGrp="1"/>
          </p:cNvSpPr>
          <p:nvPr>
            <p:ph idx="1"/>
          </p:nvPr>
        </p:nvSpPr>
        <p:spPr/>
        <p:txBody>
          <a:bodyPr/>
          <a:lstStyle/>
          <a:p>
            <a:r>
              <a:rPr lang="en-GB" dirty="0"/>
              <a:t>You should record all meetings (both internal group meetings and external client meetings).</a:t>
            </a:r>
          </a:p>
          <a:p>
            <a:r>
              <a:rPr lang="en-GB" dirty="0"/>
              <a:t>Be sure to capture the following information:</a:t>
            </a:r>
          </a:p>
          <a:p>
            <a:pPr lvl="0"/>
            <a:r>
              <a:rPr lang="en-GB" dirty="0"/>
              <a:t>Invitees – Who was supposed to attend meeting (from the development team)</a:t>
            </a:r>
          </a:p>
          <a:p>
            <a:pPr lvl="0"/>
            <a:r>
              <a:rPr lang="en-GB" dirty="0"/>
              <a:t>Attendees – Who did actually attend the meeting</a:t>
            </a:r>
          </a:p>
          <a:p>
            <a:pPr lvl="0"/>
            <a:r>
              <a:rPr lang="en-GB" dirty="0"/>
              <a:t>Agenda – A very brief overview of what the meeting should be about</a:t>
            </a:r>
          </a:p>
          <a:p>
            <a:pPr lvl="0"/>
            <a:r>
              <a:rPr lang="en-GB" dirty="0"/>
              <a:t>Minutes – Any major decisions or actions arising from the meeting</a:t>
            </a:r>
          </a:p>
        </p:txBody>
      </p:sp>
    </p:spTree>
    <p:extLst>
      <p:ext uri="{BB962C8B-B14F-4D97-AF65-F5344CB8AC3E}">
        <p14:creationId xmlns:p14="http://schemas.microsoft.com/office/powerpoint/2010/main" val="3416618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8592-9349-4E27-833F-43323C164ABD}"/>
              </a:ext>
            </a:extLst>
          </p:cNvPr>
          <p:cNvSpPr>
            <a:spLocks noGrp="1"/>
          </p:cNvSpPr>
          <p:nvPr>
            <p:ph type="title"/>
          </p:nvPr>
        </p:nvSpPr>
        <p:spPr/>
        <p:txBody>
          <a:bodyPr/>
          <a:lstStyle/>
          <a:p>
            <a:endParaRPr lang="en-GB"/>
          </a:p>
        </p:txBody>
      </p:sp>
      <p:pic>
        <p:nvPicPr>
          <p:cNvPr id="7" name="Content Placeholder 6">
            <a:extLst>
              <a:ext uri="{FF2B5EF4-FFF2-40B4-BE49-F238E27FC236}">
                <a16:creationId xmlns:a16="http://schemas.microsoft.com/office/drawing/2014/main" id="{B7132E55-B684-4A9E-96BE-D29AE4434CF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869"/>
          <a:stretch/>
        </p:blipFill>
        <p:spPr>
          <a:xfrm>
            <a:off x="-4110" y="0"/>
            <a:ext cx="9148110" cy="6858000"/>
          </a:xfrm>
        </p:spPr>
      </p:pic>
    </p:spTree>
    <p:extLst>
      <p:ext uri="{BB962C8B-B14F-4D97-AF65-F5344CB8AC3E}">
        <p14:creationId xmlns:p14="http://schemas.microsoft.com/office/powerpoint/2010/main" val="2746443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5EF1-563E-4545-98BB-68ED52AAD729}"/>
              </a:ext>
            </a:extLst>
          </p:cNvPr>
          <p:cNvSpPr>
            <a:spLocks noGrp="1"/>
          </p:cNvSpPr>
          <p:nvPr>
            <p:ph type="title"/>
          </p:nvPr>
        </p:nvSpPr>
        <p:spPr/>
        <p:txBody>
          <a:bodyPr/>
          <a:lstStyle/>
          <a:p>
            <a:r>
              <a:rPr lang="en-GB" dirty="0"/>
              <a:t>Work Repository</a:t>
            </a:r>
          </a:p>
        </p:txBody>
      </p:sp>
      <p:sp>
        <p:nvSpPr>
          <p:cNvPr id="3" name="Content Placeholder 2">
            <a:extLst>
              <a:ext uri="{FF2B5EF4-FFF2-40B4-BE49-F238E27FC236}">
                <a16:creationId xmlns:a16="http://schemas.microsoft.com/office/drawing/2014/main" id="{C5347BC3-1FC3-413D-B9BA-6B27208C0394}"/>
              </a:ext>
            </a:extLst>
          </p:cNvPr>
          <p:cNvSpPr>
            <a:spLocks noGrp="1"/>
          </p:cNvSpPr>
          <p:nvPr>
            <p:ph idx="1"/>
          </p:nvPr>
        </p:nvSpPr>
        <p:spPr/>
        <p:txBody>
          <a:bodyPr/>
          <a:lstStyle/>
          <a:p>
            <a:r>
              <a:rPr lang="en-GB" dirty="0"/>
              <a:t>Outputs (code &amp; docs) must be version controlled</a:t>
            </a:r>
          </a:p>
          <a:p>
            <a:r>
              <a:rPr lang="en-GB" dirty="0"/>
              <a:t>This will support sharing and group collaboration</a:t>
            </a:r>
          </a:p>
          <a:p>
            <a:r>
              <a:rPr lang="en-GB" dirty="0"/>
              <a:t>Dan and I will also be able to track progress !</a:t>
            </a:r>
          </a:p>
          <a:p>
            <a:endParaRPr lang="en-GB" dirty="0"/>
          </a:p>
          <a:p>
            <a:r>
              <a:rPr lang="en-GB" dirty="0"/>
              <a:t>Documents should be written in “Mark Down”</a:t>
            </a:r>
          </a:p>
          <a:p>
            <a:r>
              <a:rPr lang="en-GB" dirty="0"/>
              <a:t>Use a different file for each section of the doc</a:t>
            </a:r>
          </a:p>
          <a:p>
            <a:r>
              <a:rPr lang="en-GB" dirty="0"/>
              <a:t>This will help collaboration and change tracking</a:t>
            </a:r>
          </a:p>
          <a:p>
            <a:endParaRPr lang="en-GB" dirty="0"/>
          </a:p>
          <a:p>
            <a:r>
              <a:rPr lang="en-GB" dirty="0"/>
              <a:t>Your </a:t>
            </a:r>
            <a:r>
              <a:rPr lang="en-GB" dirty="0" err="1"/>
              <a:t>choosen</a:t>
            </a:r>
            <a:r>
              <a:rPr lang="en-GB" dirty="0"/>
              <a:t> repo must support GIT or Subversion</a:t>
            </a:r>
          </a:p>
          <a:p>
            <a:r>
              <a:rPr lang="en-GB" dirty="0"/>
              <a:t>This allows it to be registered within OP…</a:t>
            </a:r>
          </a:p>
        </p:txBody>
      </p:sp>
    </p:spTree>
    <p:extLst>
      <p:ext uri="{BB962C8B-B14F-4D97-AF65-F5344CB8AC3E}">
        <p14:creationId xmlns:p14="http://schemas.microsoft.com/office/powerpoint/2010/main" val="3613881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EE0B04-C4A3-498E-AC25-EBA354062051}"/>
              </a:ext>
            </a:extLst>
          </p:cNvPr>
          <p:cNvPicPr>
            <a:picLocks noChangeAspect="1"/>
          </p:cNvPicPr>
          <p:nvPr/>
        </p:nvPicPr>
        <p:blipFill>
          <a:blip r:embed="rId2"/>
          <a:stretch>
            <a:fillRect/>
          </a:stretch>
        </p:blipFill>
        <p:spPr>
          <a:xfrm>
            <a:off x="135996" y="328965"/>
            <a:ext cx="8844542" cy="6004102"/>
          </a:xfrm>
          <a:prstGeom prst="rect">
            <a:avLst/>
          </a:prstGeom>
        </p:spPr>
      </p:pic>
      <p:sp>
        <p:nvSpPr>
          <p:cNvPr id="3" name="TextBox 2">
            <a:extLst>
              <a:ext uri="{FF2B5EF4-FFF2-40B4-BE49-F238E27FC236}">
                <a16:creationId xmlns:a16="http://schemas.microsoft.com/office/drawing/2014/main" id="{89B2F125-D08B-446A-85FA-2F5E7AD41554}"/>
              </a:ext>
            </a:extLst>
          </p:cNvPr>
          <p:cNvSpPr txBox="1"/>
          <p:nvPr/>
        </p:nvSpPr>
        <p:spPr>
          <a:xfrm>
            <a:off x="4558267" y="3129801"/>
            <a:ext cx="3379451" cy="830997"/>
          </a:xfrm>
          <a:prstGeom prst="rect">
            <a:avLst/>
          </a:prstGeom>
          <a:noFill/>
        </p:spPr>
        <p:txBody>
          <a:bodyPr wrap="none" rtlCol="0">
            <a:spAutoFit/>
          </a:bodyPr>
          <a:lstStyle/>
          <a:p>
            <a:r>
              <a:rPr lang="en-GB" sz="2400" dirty="0"/>
              <a:t>Git for public repos</a:t>
            </a:r>
          </a:p>
          <a:p>
            <a:r>
              <a:rPr lang="en-GB" sz="2400" dirty="0"/>
              <a:t>Subversion for private</a:t>
            </a:r>
          </a:p>
        </p:txBody>
      </p:sp>
    </p:spTree>
    <p:extLst>
      <p:ext uri="{BB962C8B-B14F-4D97-AF65-F5344CB8AC3E}">
        <p14:creationId xmlns:p14="http://schemas.microsoft.com/office/powerpoint/2010/main" val="372055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136A67-13EB-41A7-B51E-093695C7D383}"/>
              </a:ext>
            </a:extLst>
          </p:cNvPr>
          <p:cNvPicPr>
            <a:picLocks noChangeAspect="1"/>
          </p:cNvPicPr>
          <p:nvPr/>
        </p:nvPicPr>
        <p:blipFill>
          <a:blip r:embed="rId2"/>
          <a:stretch>
            <a:fillRect/>
          </a:stretch>
        </p:blipFill>
        <p:spPr>
          <a:xfrm>
            <a:off x="283281" y="770819"/>
            <a:ext cx="8658998" cy="3868914"/>
          </a:xfrm>
          <a:prstGeom prst="rect">
            <a:avLst/>
          </a:prstGeom>
        </p:spPr>
      </p:pic>
    </p:spTree>
    <p:extLst>
      <p:ext uri="{BB962C8B-B14F-4D97-AF65-F5344CB8AC3E}">
        <p14:creationId xmlns:p14="http://schemas.microsoft.com/office/powerpoint/2010/main" val="3810921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3B53-D2A8-4783-9DFE-112AE5CC0D33}"/>
              </a:ext>
            </a:extLst>
          </p:cNvPr>
          <p:cNvSpPr>
            <a:spLocks noGrp="1"/>
          </p:cNvSpPr>
          <p:nvPr>
            <p:ph type="title"/>
          </p:nvPr>
        </p:nvSpPr>
        <p:spPr/>
        <p:txBody>
          <a:bodyPr/>
          <a:lstStyle/>
          <a:p>
            <a:r>
              <a:rPr lang="en-GB" dirty="0"/>
              <a:t>Change</a:t>
            </a:r>
          </a:p>
        </p:txBody>
      </p:sp>
      <p:sp>
        <p:nvSpPr>
          <p:cNvPr id="3" name="Content Placeholder 2">
            <a:extLst>
              <a:ext uri="{FF2B5EF4-FFF2-40B4-BE49-F238E27FC236}">
                <a16:creationId xmlns:a16="http://schemas.microsoft.com/office/drawing/2014/main" id="{A4C1ED28-EF29-47AF-B864-F12C1741F34F}"/>
              </a:ext>
            </a:extLst>
          </p:cNvPr>
          <p:cNvSpPr>
            <a:spLocks noGrp="1"/>
          </p:cNvSpPr>
          <p:nvPr>
            <p:ph idx="1"/>
          </p:nvPr>
        </p:nvSpPr>
        <p:spPr/>
        <p:txBody>
          <a:bodyPr>
            <a:normAutofit/>
          </a:bodyPr>
          <a:lstStyle/>
          <a:p>
            <a:r>
              <a:rPr lang="en-GB" dirty="0"/>
              <a:t>Don’t expect you to predict everything at the start</a:t>
            </a:r>
          </a:p>
          <a:p>
            <a:r>
              <a:rPr lang="en-GB" dirty="0"/>
              <a:t>We do however expect you to update things in OP when they do become apparent</a:t>
            </a:r>
          </a:p>
          <a:p>
            <a:r>
              <a:rPr lang="en-GB" dirty="0"/>
              <a:t>Whole team should agree on significant changes</a:t>
            </a:r>
          </a:p>
        </p:txBody>
      </p:sp>
    </p:spTree>
    <p:extLst>
      <p:ext uri="{BB962C8B-B14F-4D97-AF65-F5344CB8AC3E}">
        <p14:creationId xmlns:p14="http://schemas.microsoft.com/office/powerpoint/2010/main" val="305842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3B53-D2A8-4783-9DFE-112AE5CC0D33}"/>
              </a:ext>
            </a:extLst>
          </p:cNvPr>
          <p:cNvSpPr>
            <a:spLocks noGrp="1"/>
          </p:cNvSpPr>
          <p:nvPr>
            <p:ph type="title"/>
          </p:nvPr>
        </p:nvSpPr>
        <p:spPr/>
        <p:txBody>
          <a:bodyPr/>
          <a:lstStyle/>
          <a:p>
            <a:r>
              <a:rPr lang="en-GB" dirty="0"/>
              <a:t>Essential data to continuously update</a:t>
            </a:r>
          </a:p>
        </p:txBody>
      </p:sp>
      <p:sp>
        <p:nvSpPr>
          <p:cNvPr id="3" name="Content Placeholder 2">
            <a:extLst>
              <a:ext uri="{FF2B5EF4-FFF2-40B4-BE49-F238E27FC236}">
                <a16:creationId xmlns:a16="http://schemas.microsoft.com/office/drawing/2014/main" id="{A4C1ED28-EF29-47AF-B864-F12C1741F34F}"/>
              </a:ext>
            </a:extLst>
          </p:cNvPr>
          <p:cNvSpPr>
            <a:spLocks noGrp="1"/>
          </p:cNvSpPr>
          <p:nvPr>
            <p:ph idx="1"/>
          </p:nvPr>
        </p:nvSpPr>
        <p:spPr/>
        <p:txBody>
          <a:bodyPr>
            <a:normAutofit/>
          </a:bodyPr>
          <a:lstStyle/>
          <a:p>
            <a:r>
              <a:rPr lang="en-GB" dirty="0"/>
              <a:t>WPs (how long they take, who is doing them)</a:t>
            </a:r>
          </a:p>
          <a:p>
            <a:r>
              <a:rPr lang="en-GB" dirty="0"/>
              <a:t>Meetings (their purpose and who attends them)</a:t>
            </a:r>
          </a:p>
          <a:p>
            <a:r>
              <a:rPr lang="en-GB" dirty="0"/>
              <a:t>Progress (percentage task completeness)</a:t>
            </a:r>
          </a:p>
          <a:p>
            <a:r>
              <a:rPr lang="en-GB" dirty="0"/>
              <a:t>Status (“New”, “In Progress”, “Closed” etc.)</a:t>
            </a:r>
          </a:p>
          <a:p>
            <a:r>
              <a:rPr lang="en-GB" dirty="0"/>
              <a:t>Releases (which WPs delivered in each release)</a:t>
            </a:r>
          </a:p>
          <a:p>
            <a:r>
              <a:rPr lang="en-GB" dirty="0"/>
              <a:t>Documents (everything hosted on Git)</a:t>
            </a:r>
          </a:p>
        </p:txBody>
      </p:sp>
    </p:spTree>
    <p:extLst>
      <p:ext uri="{BB962C8B-B14F-4D97-AF65-F5344CB8AC3E}">
        <p14:creationId xmlns:p14="http://schemas.microsoft.com/office/powerpoint/2010/main" val="3851105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2535-E76C-4629-B1EF-45A93985C486}"/>
              </a:ext>
            </a:extLst>
          </p:cNvPr>
          <p:cNvSpPr>
            <a:spLocks noGrp="1"/>
          </p:cNvSpPr>
          <p:nvPr>
            <p:ph type="title"/>
          </p:nvPr>
        </p:nvSpPr>
        <p:spPr/>
        <p:txBody>
          <a:bodyPr/>
          <a:lstStyle/>
          <a:p>
            <a:r>
              <a:rPr lang="en-GB" dirty="0"/>
              <a:t>Things not to worry too much about</a:t>
            </a:r>
          </a:p>
        </p:txBody>
      </p:sp>
      <p:sp>
        <p:nvSpPr>
          <p:cNvPr id="3" name="Content Placeholder 2">
            <a:extLst>
              <a:ext uri="{FF2B5EF4-FFF2-40B4-BE49-F238E27FC236}">
                <a16:creationId xmlns:a16="http://schemas.microsoft.com/office/drawing/2014/main" id="{23EE6D7C-DFF2-4380-80C0-71B952A482AE}"/>
              </a:ext>
            </a:extLst>
          </p:cNvPr>
          <p:cNvSpPr>
            <a:spLocks noGrp="1"/>
          </p:cNvSpPr>
          <p:nvPr>
            <p:ph idx="1"/>
          </p:nvPr>
        </p:nvSpPr>
        <p:spPr/>
        <p:txBody>
          <a:bodyPr/>
          <a:lstStyle/>
          <a:p>
            <a:r>
              <a:rPr lang="en-GB" dirty="0"/>
              <a:t>Costings and Budgets (there is no money anyway)</a:t>
            </a:r>
          </a:p>
          <a:p>
            <a:r>
              <a:rPr lang="en-GB" dirty="0"/>
              <a:t>No need to use all work package types</a:t>
            </a:r>
          </a:p>
          <a:p>
            <a:endParaRPr lang="en-GB" dirty="0"/>
          </a:p>
          <a:p>
            <a:endParaRPr lang="en-GB" dirty="0"/>
          </a:p>
        </p:txBody>
      </p:sp>
    </p:spTree>
    <p:extLst>
      <p:ext uri="{BB962C8B-B14F-4D97-AF65-F5344CB8AC3E}">
        <p14:creationId xmlns:p14="http://schemas.microsoft.com/office/powerpoint/2010/main" val="1528125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DDE3-84C6-4C3B-9755-3D6487B2A7E4}"/>
              </a:ext>
            </a:extLst>
          </p:cNvPr>
          <p:cNvSpPr>
            <a:spLocks noGrp="1"/>
          </p:cNvSpPr>
          <p:nvPr>
            <p:ph type="title"/>
          </p:nvPr>
        </p:nvSpPr>
        <p:spPr/>
        <p:txBody>
          <a:bodyPr/>
          <a:lstStyle/>
          <a:p>
            <a:r>
              <a:rPr lang="en-GB" dirty="0"/>
              <a:t>Monitoring</a:t>
            </a:r>
          </a:p>
        </p:txBody>
      </p:sp>
      <p:sp>
        <p:nvSpPr>
          <p:cNvPr id="3" name="Content Placeholder 2">
            <a:extLst>
              <a:ext uri="{FF2B5EF4-FFF2-40B4-BE49-F238E27FC236}">
                <a16:creationId xmlns:a16="http://schemas.microsoft.com/office/drawing/2014/main" id="{4588F19C-498A-4DB4-98A7-F96A3EA73515}"/>
              </a:ext>
            </a:extLst>
          </p:cNvPr>
          <p:cNvSpPr>
            <a:spLocks noGrp="1"/>
          </p:cNvSpPr>
          <p:nvPr>
            <p:ph idx="1"/>
          </p:nvPr>
        </p:nvSpPr>
        <p:spPr/>
        <p:txBody>
          <a:bodyPr/>
          <a:lstStyle/>
          <a:p>
            <a:r>
              <a:rPr lang="en-GB" dirty="0"/>
              <a:t>OP provides us with project transparency</a:t>
            </a:r>
          </a:p>
          <a:p>
            <a:r>
              <a:rPr lang="en-GB" dirty="0"/>
              <a:t>We’ll be able to see what you are up to !</a:t>
            </a:r>
          </a:p>
          <a:p>
            <a:r>
              <a:rPr lang="en-GB" dirty="0"/>
              <a:t>This has a number of “benefits”…</a:t>
            </a:r>
          </a:p>
          <a:p>
            <a:endParaRPr lang="en-GB" dirty="0"/>
          </a:p>
          <a:p>
            <a:r>
              <a:rPr lang="en-GB" dirty="0"/>
              <a:t>We can monitor the patterns and flow of work</a:t>
            </a:r>
          </a:p>
          <a:p>
            <a:r>
              <a:rPr lang="en-GB" dirty="0"/>
              <a:t>We can spot problems early on</a:t>
            </a:r>
          </a:p>
          <a:p>
            <a:r>
              <a:rPr lang="en-GB" dirty="0"/>
              <a:t>We can “encourage” when work is falling behind</a:t>
            </a:r>
          </a:p>
          <a:p>
            <a:r>
              <a:rPr lang="en-GB" dirty="0"/>
              <a:t>We can tell if people aren’t pulling their weight</a:t>
            </a:r>
          </a:p>
          <a:p>
            <a:r>
              <a:rPr lang="en-GB" dirty="0"/>
              <a:t>We can mark teams on process, as well as product</a:t>
            </a:r>
          </a:p>
        </p:txBody>
      </p:sp>
    </p:spTree>
    <p:extLst>
      <p:ext uri="{BB962C8B-B14F-4D97-AF65-F5344CB8AC3E}">
        <p14:creationId xmlns:p14="http://schemas.microsoft.com/office/powerpoint/2010/main" val="157410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FF0F-6F27-4357-A6FB-F497AA071807}"/>
              </a:ext>
            </a:extLst>
          </p:cNvPr>
          <p:cNvSpPr>
            <a:spLocks noGrp="1"/>
          </p:cNvSpPr>
          <p:nvPr>
            <p:ph type="title"/>
          </p:nvPr>
        </p:nvSpPr>
        <p:spPr/>
        <p:txBody>
          <a:bodyPr/>
          <a:lstStyle/>
          <a:p>
            <a:r>
              <a:rPr lang="en-US" dirty="0"/>
              <a:t>What is Open Project ?</a:t>
            </a:r>
            <a:endParaRPr lang="en-GB" dirty="0"/>
          </a:p>
        </p:txBody>
      </p:sp>
      <p:sp>
        <p:nvSpPr>
          <p:cNvPr id="3" name="Content Placeholder 2">
            <a:extLst>
              <a:ext uri="{FF2B5EF4-FFF2-40B4-BE49-F238E27FC236}">
                <a16:creationId xmlns:a16="http://schemas.microsoft.com/office/drawing/2014/main" id="{5B4CA8EE-8925-47A2-AA96-A2DAE54AE761}"/>
              </a:ext>
            </a:extLst>
          </p:cNvPr>
          <p:cNvSpPr>
            <a:spLocks noGrp="1"/>
          </p:cNvSpPr>
          <p:nvPr>
            <p:ph idx="1"/>
          </p:nvPr>
        </p:nvSpPr>
        <p:spPr/>
        <p:txBody>
          <a:bodyPr/>
          <a:lstStyle/>
          <a:p>
            <a:r>
              <a:rPr lang="en-GB" dirty="0"/>
              <a:t>An online open-source project management tool</a:t>
            </a:r>
          </a:p>
          <a:p>
            <a:r>
              <a:rPr lang="en-GB" dirty="0"/>
              <a:t>Fairly basic set of functionality</a:t>
            </a:r>
          </a:p>
          <a:p>
            <a:r>
              <a:rPr lang="en-GB" dirty="0"/>
              <a:t>Provides all you need to plan and track projects</a:t>
            </a:r>
          </a:p>
          <a:p>
            <a:endParaRPr lang="en-GB" dirty="0"/>
          </a:p>
          <a:p>
            <a:r>
              <a:rPr lang="en-GB" dirty="0"/>
              <a:t>Currently under “active development”</a:t>
            </a:r>
          </a:p>
          <a:p>
            <a:r>
              <a:rPr lang="en-GB" dirty="0"/>
              <a:t>However stable enough to be used for SPE</a:t>
            </a:r>
          </a:p>
        </p:txBody>
      </p:sp>
    </p:spTree>
    <p:extLst>
      <p:ext uri="{BB962C8B-B14F-4D97-AF65-F5344CB8AC3E}">
        <p14:creationId xmlns:p14="http://schemas.microsoft.com/office/powerpoint/2010/main" val="2242585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33BB-C782-4634-A539-8D44F26FC7A3}"/>
              </a:ext>
            </a:extLst>
          </p:cNvPr>
          <p:cNvSpPr>
            <a:spLocks noGrp="1"/>
          </p:cNvSpPr>
          <p:nvPr>
            <p:ph type="title"/>
          </p:nvPr>
        </p:nvSpPr>
        <p:spPr/>
        <p:txBody>
          <a:bodyPr/>
          <a:lstStyle/>
          <a:p>
            <a:r>
              <a:rPr lang="en-GB" dirty="0"/>
              <a:t>Specific things we will be looking for</a:t>
            </a:r>
          </a:p>
        </p:txBody>
      </p:sp>
      <p:sp>
        <p:nvSpPr>
          <p:cNvPr id="3" name="Content Placeholder 2">
            <a:extLst>
              <a:ext uri="{FF2B5EF4-FFF2-40B4-BE49-F238E27FC236}">
                <a16:creationId xmlns:a16="http://schemas.microsoft.com/office/drawing/2014/main" id="{9E1EE52C-534F-4676-84E9-980717139303}"/>
              </a:ext>
            </a:extLst>
          </p:cNvPr>
          <p:cNvSpPr>
            <a:spLocks noGrp="1"/>
          </p:cNvSpPr>
          <p:nvPr>
            <p:ph idx="1"/>
          </p:nvPr>
        </p:nvSpPr>
        <p:spPr/>
        <p:txBody>
          <a:bodyPr/>
          <a:lstStyle/>
          <a:p>
            <a:r>
              <a:rPr lang="en-GB" dirty="0"/>
              <a:t>Detailed and realistic project plans</a:t>
            </a:r>
          </a:p>
          <a:p>
            <a:r>
              <a:rPr lang="en-GB" dirty="0"/>
              <a:t>Team and Individual engagement with OP</a:t>
            </a:r>
          </a:p>
          <a:p>
            <a:r>
              <a:rPr lang="en-GB" dirty="0"/>
              <a:t>Individual contribution to work packages</a:t>
            </a:r>
          </a:p>
          <a:p>
            <a:r>
              <a:rPr lang="en-GB" dirty="0"/>
              <a:t>Individual attendance at project meetings</a:t>
            </a:r>
          </a:p>
          <a:p>
            <a:r>
              <a:rPr lang="en-GB" dirty="0"/>
              <a:t>Keeping to due-dates, milestones and deadlines</a:t>
            </a:r>
          </a:p>
        </p:txBody>
      </p:sp>
    </p:spTree>
    <p:extLst>
      <p:ext uri="{BB962C8B-B14F-4D97-AF65-F5344CB8AC3E}">
        <p14:creationId xmlns:p14="http://schemas.microsoft.com/office/powerpoint/2010/main" val="1530531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43E5-00F9-44CE-A3EF-B6F2580361D8}"/>
              </a:ext>
            </a:extLst>
          </p:cNvPr>
          <p:cNvSpPr>
            <a:spLocks noGrp="1"/>
          </p:cNvSpPr>
          <p:nvPr>
            <p:ph type="title"/>
          </p:nvPr>
        </p:nvSpPr>
        <p:spPr/>
        <p:txBody>
          <a:bodyPr/>
          <a:lstStyle/>
          <a:p>
            <a:r>
              <a:rPr lang="en-GB" dirty="0"/>
              <a:t>Warning</a:t>
            </a:r>
          </a:p>
        </p:txBody>
      </p:sp>
      <p:sp>
        <p:nvSpPr>
          <p:cNvPr id="3" name="Content Placeholder 2">
            <a:extLst>
              <a:ext uri="{FF2B5EF4-FFF2-40B4-BE49-F238E27FC236}">
                <a16:creationId xmlns:a16="http://schemas.microsoft.com/office/drawing/2014/main" id="{85D63A4F-810B-40EF-B5E0-815BAC478468}"/>
              </a:ext>
            </a:extLst>
          </p:cNvPr>
          <p:cNvSpPr>
            <a:spLocks noGrp="1"/>
          </p:cNvSpPr>
          <p:nvPr>
            <p:ph idx="1"/>
          </p:nvPr>
        </p:nvSpPr>
        <p:spPr/>
        <p:txBody>
          <a:bodyPr>
            <a:normAutofit/>
          </a:bodyPr>
          <a:lstStyle/>
          <a:p>
            <a:r>
              <a:rPr lang="en-GB" dirty="0"/>
              <a:t>You MUST use open-project to its full potential…</a:t>
            </a:r>
          </a:p>
          <a:p>
            <a:pPr lvl="0"/>
            <a:r>
              <a:rPr lang="en-GB" dirty="0"/>
              <a:t>If there is work to be done, it must appear as a work package (with a realistic estimate of hours)</a:t>
            </a:r>
          </a:p>
          <a:p>
            <a:pPr lvl="0"/>
            <a:r>
              <a:rPr lang="en-GB" dirty="0"/>
              <a:t>If you are doing that work, you must be recorded as the assignee</a:t>
            </a:r>
          </a:p>
          <a:p>
            <a:pPr lvl="0"/>
            <a:r>
              <a:rPr lang="en-GB" dirty="0"/>
              <a:t>When work is progressing, you must update the progress % and status (so we can see !)</a:t>
            </a:r>
          </a:p>
          <a:p>
            <a:pPr lvl="0"/>
            <a:r>
              <a:rPr lang="en-GB" dirty="0"/>
              <a:t>If there is a meeting, it must be entered</a:t>
            </a:r>
          </a:p>
          <a:p>
            <a:pPr lvl="0"/>
            <a:r>
              <a:rPr lang="en-GB" dirty="0"/>
              <a:t>If someone missed a meeting, it must be recorded</a:t>
            </a:r>
          </a:p>
        </p:txBody>
      </p:sp>
    </p:spTree>
    <p:extLst>
      <p:ext uri="{BB962C8B-B14F-4D97-AF65-F5344CB8AC3E}">
        <p14:creationId xmlns:p14="http://schemas.microsoft.com/office/powerpoint/2010/main" val="722418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A318-3592-45F2-A594-BA5036F16B26}"/>
              </a:ext>
            </a:extLst>
          </p:cNvPr>
          <p:cNvSpPr>
            <a:spLocks noGrp="1"/>
          </p:cNvSpPr>
          <p:nvPr>
            <p:ph type="title"/>
          </p:nvPr>
        </p:nvSpPr>
        <p:spPr/>
        <p:txBody>
          <a:bodyPr/>
          <a:lstStyle/>
          <a:p>
            <a:r>
              <a:rPr lang="en-GB" dirty="0"/>
              <a:t>Individual Assessment</a:t>
            </a:r>
          </a:p>
        </p:txBody>
      </p:sp>
      <p:sp>
        <p:nvSpPr>
          <p:cNvPr id="3" name="Content Placeholder 2">
            <a:extLst>
              <a:ext uri="{FF2B5EF4-FFF2-40B4-BE49-F238E27FC236}">
                <a16:creationId xmlns:a16="http://schemas.microsoft.com/office/drawing/2014/main" id="{676867AE-DAC9-469B-A916-4E86AABEA110}"/>
              </a:ext>
            </a:extLst>
          </p:cNvPr>
          <p:cNvSpPr>
            <a:spLocks noGrp="1"/>
          </p:cNvSpPr>
          <p:nvPr>
            <p:ph idx="1"/>
          </p:nvPr>
        </p:nvSpPr>
        <p:spPr/>
        <p:txBody>
          <a:bodyPr>
            <a:normAutofit/>
          </a:bodyPr>
          <a:lstStyle/>
          <a:p>
            <a:pPr marL="0" indent="0" algn="ctr">
              <a:buNone/>
            </a:pPr>
            <a:r>
              <a:rPr lang="en-GB" sz="3200" dirty="0"/>
              <a:t>Recording information accurately is essential so that we can keep track of progress and identify “under engagement”. When we come to mark the coursework, these issues will impact the individual grades that students will be awarded.</a:t>
            </a:r>
          </a:p>
        </p:txBody>
      </p:sp>
    </p:spTree>
    <p:extLst>
      <p:ext uri="{BB962C8B-B14F-4D97-AF65-F5344CB8AC3E}">
        <p14:creationId xmlns:p14="http://schemas.microsoft.com/office/powerpoint/2010/main" val="2132855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EF2F2-3657-49D9-8998-F97C4B651C15}"/>
              </a:ext>
            </a:extLst>
          </p:cNvPr>
          <p:cNvSpPr>
            <a:spLocks noGrp="1"/>
          </p:cNvSpPr>
          <p:nvPr>
            <p:ph type="title"/>
          </p:nvPr>
        </p:nvSpPr>
        <p:spPr/>
        <p:txBody>
          <a:bodyPr/>
          <a:lstStyle/>
          <a:p>
            <a:r>
              <a:rPr lang="en-GB" dirty="0"/>
              <a:t>Tracking your own progress</a:t>
            </a:r>
          </a:p>
        </p:txBody>
      </p:sp>
      <p:sp>
        <p:nvSpPr>
          <p:cNvPr id="3" name="Content Placeholder 2">
            <a:extLst>
              <a:ext uri="{FF2B5EF4-FFF2-40B4-BE49-F238E27FC236}">
                <a16:creationId xmlns:a16="http://schemas.microsoft.com/office/drawing/2014/main" id="{8355E7CE-38DF-42C5-A430-4012E1429EB4}"/>
              </a:ext>
            </a:extLst>
          </p:cNvPr>
          <p:cNvSpPr>
            <a:spLocks noGrp="1"/>
          </p:cNvSpPr>
          <p:nvPr>
            <p:ph idx="1"/>
          </p:nvPr>
        </p:nvSpPr>
        <p:spPr/>
        <p:txBody>
          <a:bodyPr/>
          <a:lstStyle/>
          <a:p>
            <a:r>
              <a:rPr lang="en-GB" dirty="0"/>
              <a:t>It can be hard to grasp how well you are doing</a:t>
            </a:r>
          </a:p>
          <a:p>
            <a:r>
              <a:rPr lang="en-GB" dirty="0"/>
              <a:t>Have to compare your contribution against others</a:t>
            </a:r>
          </a:p>
          <a:p>
            <a:r>
              <a:rPr lang="en-GB" dirty="0"/>
              <a:t>Difficult to do without an overview of all work</a:t>
            </a:r>
          </a:p>
          <a:p>
            <a:endParaRPr lang="en-GB" dirty="0"/>
          </a:p>
          <a:p>
            <a:r>
              <a:rPr lang="en-GB" dirty="0"/>
              <a:t>This is where monitoring data comes in !</a:t>
            </a:r>
          </a:p>
          <a:p>
            <a:r>
              <a:rPr lang="en-GB" dirty="0"/>
              <a:t>We will provide weekly analytics reports to mentors</a:t>
            </a:r>
          </a:p>
          <a:p>
            <a:r>
              <a:rPr lang="en-GB" dirty="0"/>
              <a:t>Teams will discuss these in mentoring sessions</a:t>
            </a:r>
          </a:p>
          <a:p>
            <a:r>
              <a:rPr lang="en-GB" dirty="0"/>
              <a:t>Derive ratings for each individual’s contribution</a:t>
            </a:r>
          </a:p>
          <a:p>
            <a:r>
              <a:rPr lang="en-GB" dirty="0"/>
              <a:t>These will be recorded in OP as your “hourly rate”</a:t>
            </a:r>
          </a:p>
          <a:p>
            <a:r>
              <a:rPr lang="en-GB" dirty="0"/>
              <a:t>This allows you to compare yourself with all others !</a:t>
            </a:r>
          </a:p>
        </p:txBody>
      </p:sp>
    </p:spTree>
    <p:extLst>
      <p:ext uri="{BB962C8B-B14F-4D97-AF65-F5344CB8AC3E}">
        <p14:creationId xmlns:p14="http://schemas.microsoft.com/office/powerpoint/2010/main" val="248921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2E66-44F2-46CB-9337-5380D184A76B}"/>
              </a:ext>
            </a:extLst>
          </p:cNvPr>
          <p:cNvSpPr>
            <a:spLocks noGrp="1"/>
          </p:cNvSpPr>
          <p:nvPr>
            <p:ph type="title"/>
          </p:nvPr>
        </p:nvSpPr>
        <p:spPr/>
        <p:txBody>
          <a:bodyPr/>
          <a:lstStyle/>
          <a:p>
            <a:r>
              <a:rPr lang="en-GB" dirty="0"/>
              <a:t>Why are we using it ?</a:t>
            </a:r>
          </a:p>
        </p:txBody>
      </p:sp>
      <p:sp>
        <p:nvSpPr>
          <p:cNvPr id="3" name="Content Placeholder 2">
            <a:extLst>
              <a:ext uri="{FF2B5EF4-FFF2-40B4-BE49-F238E27FC236}">
                <a16:creationId xmlns:a16="http://schemas.microsoft.com/office/drawing/2014/main" id="{3D6957F6-32AB-48C1-93C2-ABE2FB0EA352}"/>
              </a:ext>
            </a:extLst>
          </p:cNvPr>
          <p:cNvSpPr>
            <a:spLocks noGrp="1"/>
          </p:cNvSpPr>
          <p:nvPr>
            <p:ph idx="1"/>
          </p:nvPr>
        </p:nvSpPr>
        <p:spPr/>
        <p:txBody>
          <a:bodyPr/>
          <a:lstStyle/>
          <a:p>
            <a:pPr marL="457200" indent="-457200">
              <a:buFont typeface="+mj-lt"/>
              <a:buAutoNum type="arabicPeriod"/>
            </a:pPr>
            <a:r>
              <a:rPr lang="en-GB" dirty="0"/>
              <a:t>To help you plan your project work</a:t>
            </a:r>
          </a:p>
          <a:p>
            <a:pPr marL="457200" indent="-457200">
              <a:buFont typeface="+mj-lt"/>
              <a:buAutoNum type="arabicPeriod"/>
            </a:pPr>
            <a:r>
              <a:rPr lang="en-GB" dirty="0"/>
              <a:t>To provide an implicit communication tool</a:t>
            </a:r>
          </a:p>
          <a:p>
            <a:pPr marL="457200" indent="-457200">
              <a:buFont typeface="+mj-lt"/>
              <a:buAutoNum type="arabicPeriod"/>
            </a:pPr>
            <a:r>
              <a:rPr lang="en-GB" dirty="0"/>
              <a:t>To help you keep track of your team’s progress</a:t>
            </a:r>
          </a:p>
          <a:p>
            <a:pPr marL="457200" indent="-457200">
              <a:buFont typeface="+mj-lt"/>
              <a:buAutoNum type="arabicPeriod"/>
            </a:pPr>
            <a:r>
              <a:rPr lang="en-GB" dirty="0"/>
              <a:t>To teach you a bit about project management</a:t>
            </a:r>
          </a:p>
          <a:p>
            <a:pPr marL="457200" indent="-457200">
              <a:buFont typeface="+mj-lt"/>
              <a:buAutoNum type="arabicPeriod"/>
            </a:pPr>
            <a:r>
              <a:rPr lang="en-GB" dirty="0"/>
              <a:t>To allow Dan and I to keep track of progress</a:t>
            </a:r>
          </a:p>
          <a:p>
            <a:pPr marL="457200" indent="-457200">
              <a:buFont typeface="+mj-lt"/>
              <a:buAutoNum type="arabicPeriod"/>
            </a:pPr>
            <a:r>
              <a:rPr lang="en-GB" dirty="0"/>
              <a:t>To provide transparency to aid marking process</a:t>
            </a:r>
          </a:p>
          <a:p>
            <a:pPr marL="0" indent="0">
              <a:buNone/>
            </a:pPr>
            <a:r>
              <a:rPr lang="en-GB" dirty="0"/>
              <a:t>     (what was your process like ? who did what ?)</a:t>
            </a:r>
          </a:p>
        </p:txBody>
      </p:sp>
    </p:spTree>
    <p:extLst>
      <p:ext uri="{BB962C8B-B14F-4D97-AF65-F5344CB8AC3E}">
        <p14:creationId xmlns:p14="http://schemas.microsoft.com/office/powerpoint/2010/main" val="123788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4F36-1F7D-4CDE-BF60-C41AAA4B4BE8}"/>
              </a:ext>
            </a:extLst>
          </p:cNvPr>
          <p:cNvSpPr>
            <a:spLocks noGrp="1"/>
          </p:cNvSpPr>
          <p:nvPr>
            <p:ph type="title"/>
          </p:nvPr>
        </p:nvSpPr>
        <p:spPr/>
        <p:txBody>
          <a:bodyPr/>
          <a:lstStyle/>
          <a:p>
            <a:r>
              <a:rPr lang="en-GB" dirty="0"/>
              <a:t>Open Project Setup</a:t>
            </a:r>
          </a:p>
        </p:txBody>
      </p:sp>
      <p:sp>
        <p:nvSpPr>
          <p:cNvPr id="3" name="Content Placeholder 2">
            <a:extLst>
              <a:ext uri="{FF2B5EF4-FFF2-40B4-BE49-F238E27FC236}">
                <a16:creationId xmlns:a16="http://schemas.microsoft.com/office/drawing/2014/main" id="{DD93525D-7607-4802-985F-B9E999BC48C7}"/>
              </a:ext>
            </a:extLst>
          </p:cNvPr>
          <p:cNvSpPr>
            <a:spLocks noGrp="1"/>
          </p:cNvSpPr>
          <p:nvPr>
            <p:ph idx="1"/>
          </p:nvPr>
        </p:nvSpPr>
        <p:spPr/>
        <p:txBody>
          <a:bodyPr/>
          <a:lstStyle/>
          <a:p>
            <a:r>
              <a:rPr lang="en-GB" dirty="0"/>
              <a:t>We have set up a hosted OP instance:</a:t>
            </a:r>
          </a:p>
          <a:p>
            <a:pPr marL="0" indent="0" algn="ctr">
              <a:buNone/>
            </a:pPr>
            <a:r>
              <a:rPr lang="en-GB" dirty="0"/>
              <a:t>https://test.openproject.spe-hub.net</a:t>
            </a:r>
          </a:p>
          <a:p>
            <a:pPr marL="0" indent="0" algn="ctr">
              <a:buNone/>
            </a:pPr>
            <a:endParaRPr lang="en-GB" sz="1000" dirty="0"/>
          </a:p>
          <a:p>
            <a:r>
              <a:rPr lang="en-GB" dirty="0"/>
              <a:t>Each team will have a project already created</a:t>
            </a:r>
          </a:p>
          <a:p>
            <a:r>
              <a:rPr lang="en-GB" dirty="0"/>
              <a:t>You will be send an invite to join OP</a:t>
            </a:r>
          </a:p>
          <a:p>
            <a:r>
              <a:rPr lang="en-GB" dirty="0"/>
              <a:t>You should already be added to your project</a:t>
            </a:r>
          </a:p>
        </p:txBody>
      </p:sp>
    </p:spTree>
    <p:extLst>
      <p:ext uri="{BB962C8B-B14F-4D97-AF65-F5344CB8AC3E}">
        <p14:creationId xmlns:p14="http://schemas.microsoft.com/office/powerpoint/2010/main" val="109679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6A5C-927A-4B1E-AECE-3459DD4C6131}"/>
              </a:ext>
            </a:extLst>
          </p:cNvPr>
          <p:cNvSpPr>
            <a:spLocks noGrp="1"/>
          </p:cNvSpPr>
          <p:nvPr>
            <p:ph type="title"/>
          </p:nvPr>
        </p:nvSpPr>
        <p:spPr/>
        <p:txBody>
          <a:bodyPr/>
          <a:lstStyle/>
          <a:p>
            <a:r>
              <a:rPr lang="en-GB" dirty="0"/>
              <a:t>Getting Started with OP</a:t>
            </a:r>
          </a:p>
        </p:txBody>
      </p:sp>
      <p:sp>
        <p:nvSpPr>
          <p:cNvPr id="3" name="Content Placeholder 2">
            <a:extLst>
              <a:ext uri="{FF2B5EF4-FFF2-40B4-BE49-F238E27FC236}">
                <a16:creationId xmlns:a16="http://schemas.microsoft.com/office/drawing/2014/main" id="{7F960C54-C582-4332-AC9E-3E5779F355D9}"/>
              </a:ext>
            </a:extLst>
          </p:cNvPr>
          <p:cNvSpPr>
            <a:spLocks noGrp="1"/>
          </p:cNvSpPr>
          <p:nvPr>
            <p:ph idx="1"/>
          </p:nvPr>
        </p:nvSpPr>
        <p:spPr/>
        <p:txBody>
          <a:bodyPr>
            <a:normAutofit/>
          </a:bodyPr>
          <a:lstStyle/>
          <a:p>
            <a:r>
              <a:rPr lang="en-GB" dirty="0"/>
              <a:t>Fill out project description</a:t>
            </a:r>
          </a:p>
          <a:p>
            <a:r>
              <a:rPr lang="en-GB" dirty="0"/>
              <a:t>Create work packages (Phase/Task/Milestone)</a:t>
            </a:r>
          </a:p>
          <a:p>
            <a:r>
              <a:rPr lang="en-GB" dirty="0"/>
              <a:t>Estimate effort required (in hours)</a:t>
            </a:r>
          </a:p>
          <a:p>
            <a:r>
              <a:rPr lang="en-GB" dirty="0"/>
              <a:t>Schedule work packages (start and end dates)</a:t>
            </a:r>
          </a:p>
          <a:p>
            <a:r>
              <a:rPr lang="en-GB" dirty="0"/>
              <a:t>Add work package dependencies</a:t>
            </a:r>
          </a:p>
          <a:p>
            <a:r>
              <a:rPr lang="en-GB" dirty="0"/>
              <a:t>Create an activity timeline</a:t>
            </a:r>
          </a:p>
          <a:p>
            <a:r>
              <a:rPr lang="en-GB" dirty="0"/>
              <a:t>Allocate team members to work packages</a:t>
            </a:r>
          </a:p>
          <a:p>
            <a:r>
              <a:rPr lang="en-GB" dirty="0"/>
              <a:t>Create a Git repository &amp; link it to you OP project</a:t>
            </a:r>
          </a:p>
        </p:txBody>
      </p:sp>
    </p:spTree>
    <p:extLst>
      <p:ext uri="{BB962C8B-B14F-4D97-AF65-F5344CB8AC3E}">
        <p14:creationId xmlns:p14="http://schemas.microsoft.com/office/powerpoint/2010/main" val="269658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3EAB9-5C2C-4AD6-9F58-273958487BA6}"/>
              </a:ext>
            </a:extLst>
          </p:cNvPr>
          <p:cNvSpPr>
            <a:spLocks noGrp="1"/>
          </p:cNvSpPr>
          <p:nvPr>
            <p:ph type="title"/>
          </p:nvPr>
        </p:nvSpPr>
        <p:spPr/>
        <p:txBody>
          <a:bodyPr/>
          <a:lstStyle/>
          <a:p>
            <a:r>
              <a:rPr lang="en-GB" dirty="0"/>
              <a:t>Work Packages</a:t>
            </a:r>
          </a:p>
        </p:txBody>
      </p:sp>
      <p:sp>
        <p:nvSpPr>
          <p:cNvPr id="3" name="Content Placeholder 2">
            <a:extLst>
              <a:ext uri="{FF2B5EF4-FFF2-40B4-BE49-F238E27FC236}">
                <a16:creationId xmlns:a16="http://schemas.microsoft.com/office/drawing/2014/main" id="{A316CC13-AA58-4862-BFFB-03D8A6584CE9}"/>
              </a:ext>
            </a:extLst>
          </p:cNvPr>
          <p:cNvSpPr>
            <a:spLocks noGrp="1"/>
          </p:cNvSpPr>
          <p:nvPr>
            <p:ph idx="1"/>
          </p:nvPr>
        </p:nvSpPr>
        <p:spPr/>
        <p:txBody>
          <a:bodyPr/>
          <a:lstStyle/>
          <a:p>
            <a:pPr marL="0" indent="0">
              <a:buNone/>
            </a:pPr>
            <a:r>
              <a:rPr lang="en-GB" dirty="0"/>
              <a:t>A project in OP is based around work packages</a:t>
            </a:r>
          </a:p>
          <a:p>
            <a:pPr marL="0" indent="0">
              <a:buNone/>
            </a:pPr>
            <a:r>
              <a:rPr lang="en-GB" dirty="0"/>
              <a:t>Many different types, but we recommend:</a:t>
            </a:r>
          </a:p>
          <a:p>
            <a:r>
              <a:rPr lang="en-GB" dirty="0"/>
              <a:t>Phase: Stage of project (e.g. domain investigation, initial design, MVP, release iteration, evaluation)</a:t>
            </a:r>
          </a:p>
          <a:p>
            <a:r>
              <a:rPr lang="en-GB" dirty="0"/>
              <a:t>Task: Bundle of dev work (e.g. “write config file reader”, “test wireframes”, “create timeline”)</a:t>
            </a:r>
          </a:p>
          <a:p>
            <a:r>
              <a:rPr lang="en-GB" dirty="0"/>
              <a:t>Feature: Atomic fragment of functionality (e.g. “add user function”, “backup database script”)</a:t>
            </a:r>
          </a:p>
          <a:p>
            <a:r>
              <a:rPr lang="en-GB" dirty="0"/>
              <a:t>Milestone: Key waypoint in development (e.g. frontend and DB connected, app runs on phone)</a:t>
            </a:r>
          </a:p>
          <a:p>
            <a:endParaRPr lang="en-GB" dirty="0"/>
          </a:p>
        </p:txBody>
      </p:sp>
    </p:spTree>
    <p:extLst>
      <p:ext uri="{BB962C8B-B14F-4D97-AF65-F5344CB8AC3E}">
        <p14:creationId xmlns:p14="http://schemas.microsoft.com/office/powerpoint/2010/main" val="23996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5FB4E3-E48D-4BFB-8348-E82D5807A6B2}"/>
              </a:ext>
            </a:extLst>
          </p:cNvPr>
          <p:cNvPicPr>
            <a:picLocks noChangeAspect="1"/>
          </p:cNvPicPr>
          <p:nvPr/>
        </p:nvPicPr>
        <p:blipFill rotWithShape="1">
          <a:blip r:embed="rId2"/>
          <a:srcRect b="72258"/>
          <a:stretch/>
        </p:blipFill>
        <p:spPr>
          <a:xfrm>
            <a:off x="1114020" y="261938"/>
            <a:ext cx="6915959" cy="2577516"/>
          </a:xfrm>
          <a:prstGeom prst="rect">
            <a:avLst/>
          </a:prstGeom>
        </p:spPr>
      </p:pic>
      <p:pic>
        <p:nvPicPr>
          <p:cNvPr id="7" name="Picture 6">
            <a:extLst>
              <a:ext uri="{FF2B5EF4-FFF2-40B4-BE49-F238E27FC236}">
                <a16:creationId xmlns:a16="http://schemas.microsoft.com/office/drawing/2014/main" id="{4DB6FE2E-424D-4163-B5EC-407AC65DEFFF}"/>
              </a:ext>
            </a:extLst>
          </p:cNvPr>
          <p:cNvPicPr>
            <a:picLocks noChangeAspect="1"/>
          </p:cNvPicPr>
          <p:nvPr/>
        </p:nvPicPr>
        <p:blipFill rotWithShape="1">
          <a:blip r:embed="rId2"/>
          <a:srcRect t="39310" b="41266"/>
          <a:stretch/>
        </p:blipFill>
        <p:spPr>
          <a:xfrm>
            <a:off x="1114019" y="2743202"/>
            <a:ext cx="6915959" cy="1804735"/>
          </a:xfrm>
          <a:prstGeom prst="rect">
            <a:avLst/>
          </a:prstGeom>
        </p:spPr>
      </p:pic>
      <p:pic>
        <p:nvPicPr>
          <p:cNvPr id="8" name="Picture 7">
            <a:extLst>
              <a:ext uri="{FF2B5EF4-FFF2-40B4-BE49-F238E27FC236}">
                <a16:creationId xmlns:a16="http://schemas.microsoft.com/office/drawing/2014/main" id="{1CAF57B8-9602-4614-9F44-0238690B0437}"/>
              </a:ext>
            </a:extLst>
          </p:cNvPr>
          <p:cNvPicPr>
            <a:picLocks noChangeAspect="1"/>
          </p:cNvPicPr>
          <p:nvPr/>
        </p:nvPicPr>
        <p:blipFill rotWithShape="1">
          <a:blip r:embed="rId2"/>
          <a:srcRect t="62546" b="25799"/>
          <a:stretch/>
        </p:blipFill>
        <p:spPr>
          <a:xfrm>
            <a:off x="1114018" y="4836694"/>
            <a:ext cx="6915959" cy="1082842"/>
          </a:xfrm>
          <a:prstGeom prst="rect">
            <a:avLst/>
          </a:prstGeom>
        </p:spPr>
      </p:pic>
      <p:pic>
        <p:nvPicPr>
          <p:cNvPr id="9" name="Picture 8">
            <a:extLst>
              <a:ext uri="{FF2B5EF4-FFF2-40B4-BE49-F238E27FC236}">
                <a16:creationId xmlns:a16="http://schemas.microsoft.com/office/drawing/2014/main" id="{2DEC83D2-A6C8-4DB8-A57F-2A702D448238}"/>
              </a:ext>
            </a:extLst>
          </p:cNvPr>
          <p:cNvPicPr>
            <a:picLocks noChangeAspect="1"/>
          </p:cNvPicPr>
          <p:nvPr/>
        </p:nvPicPr>
        <p:blipFill rotWithShape="1">
          <a:blip r:embed="rId2"/>
          <a:srcRect t="88395" b="5648"/>
          <a:stretch/>
        </p:blipFill>
        <p:spPr>
          <a:xfrm>
            <a:off x="1114017" y="6042609"/>
            <a:ext cx="6915959" cy="553453"/>
          </a:xfrm>
          <a:prstGeom prst="rect">
            <a:avLst/>
          </a:prstGeom>
        </p:spPr>
      </p:pic>
    </p:spTree>
    <p:extLst>
      <p:ext uri="{BB962C8B-B14F-4D97-AF65-F5344CB8AC3E}">
        <p14:creationId xmlns:p14="http://schemas.microsoft.com/office/powerpoint/2010/main" val="410304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AE3E3D-581C-4D54-93F6-D1BCE24990A4}"/>
              </a:ext>
            </a:extLst>
          </p:cNvPr>
          <p:cNvPicPr>
            <a:picLocks noChangeAspect="1"/>
          </p:cNvPicPr>
          <p:nvPr/>
        </p:nvPicPr>
        <p:blipFill>
          <a:blip r:embed="rId2"/>
          <a:stretch>
            <a:fillRect/>
          </a:stretch>
        </p:blipFill>
        <p:spPr>
          <a:xfrm>
            <a:off x="0" y="897993"/>
            <a:ext cx="9119478" cy="4565827"/>
          </a:xfrm>
          <a:prstGeom prst="rect">
            <a:avLst/>
          </a:prstGeom>
        </p:spPr>
      </p:pic>
    </p:spTree>
    <p:extLst>
      <p:ext uri="{BB962C8B-B14F-4D97-AF65-F5344CB8AC3E}">
        <p14:creationId xmlns:p14="http://schemas.microsoft.com/office/powerpoint/2010/main" val="173201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5761A2-A423-45F2-9BF5-F5CDE80D36DF}"/>
              </a:ext>
            </a:extLst>
          </p:cNvPr>
          <p:cNvPicPr>
            <a:picLocks noChangeAspect="1"/>
          </p:cNvPicPr>
          <p:nvPr/>
        </p:nvPicPr>
        <p:blipFill>
          <a:blip r:embed="rId2"/>
          <a:stretch>
            <a:fillRect/>
          </a:stretch>
        </p:blipFill>
        <p:spPr>
          <a:xfrm>
            <a:off x="1612983" y="174709"/>
            <a:ext cx="5918033" cy="6525965"/>
          </a:xfrm>
          <a:prstGeom prst="rect">
            <a:avLst/>
          </a:prstGeom>
        </p:spPr>
      </p:pic>
      <p:sp>
        <p:nvSpPr>
          <p:cNvPr id="7" name="Rectangle: Rounded Corners 6">
            <a:extLst>
              <a:ext uri="{FF2B5EF4-FFF2-40B4-BE49-F238E27FC236}">
                <a16:creationId xmlns:a16="http://schemas.microsoft.com/office/drawing/2014/main" id="{490562E0-A00B-4C22-8271-523D619F9BAD}"/>
              </a:ext>
            </a:extLst>
          </p:cNvPr>
          <p:cNvSpPr/>
          <p:nvPr/>
        </p:nvSpPr>
        <p:spPr>
          <a:xfrm>
            <a:off x="3871198" y="5194518"/>
            <a:ext cx="2823113" cy="143752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0432846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955</Words>
  <Application>Microsoft Office PowerPoint</Application>
  <PresentationFormat>On-screen Show (4:3)</PresentationFormat>
  <Paragraphs>117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Century Gothic</vt:lpstr>
      <vt:lpstr>1_Office Theme</vt:lpstr>
      <vt:lpstr> An Introduction</vt:lpstr>
      <vt:lpstr>What is Open Project ?</vt:lpstr>
      <vt:lpstr>Why are we using it ?</vt:lpstr>
      <vt:lpstr>Open Project Setup</vt:lpstr>
      <vt:lpstr>Getting Started with OP</vt:lpstr>
      <vt:lpstr>Work Packages</vt:lpstr>
      <vt:lpstr>PowerPoint Presentation</vt:lpstr>
      <vt:lpstr>PowerPoint Presentation</vt:lpstr>
      <vt:lpstr>PowerPoint Presentation</vt:lpstr>
      <vt:lpstr>Timeline Caution !</vt:lpstr>
      <vt:lpstr>Recording Meetings</vt:lpstr>
      <vt:lpstr>PowerPoint Presentation</vt:lpstr>
      <vt:lpstr>Work Repository</vt:lpstr>
      <vt:lpstr>PowerPoint Presentation</vt:lpstr>
      <vt:lpstr>PowerPoint Presentation</vt:lpstr>
      <vt:lpstr>Change</vt:lpstr>
      <vt:lpstr>Essential data to continuously update</vt:lpstr>
      <vt:lpstr>Things not to worry too much about</vt:lpstr>
      <vt:lpstr>Monitoring</vt:lpstr>
      <vt:lpstr>Specific things we will be looking for</vt:lpstr>
      <vt:lpstr>Warning</vt:lpstr>
      <vt:lpstr>Individual Assessment</vt:lpstr>
      <vt:lpstr>Tracking your own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 – An Introduction</dc:title>
  <cp:lastModifiedBy>Simon Lock</cp:lastModifiedBy>
  <cp:revision>183</cp:revision>
  <dcterms:modified xsi:type="dcterms:W3CDTF">2018-09-25T21:43:56Z</dcterms:modified>
</cp:coreProperties>
</file>