
<file path=[Content_Types].xml><?xml version="1.0" encoding="utf-8"?>
<Types xmlns="http://schemas.openxmlformats.org/package/2006/content-types">
  <Override PartName="/ppt/notesSlides/notesSlide2.xml" ContentType="application/vnd.openxmlformats-officedocument.presentationml.notes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21.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Default Extension="xlsx" ContentType="application/vnd.openxmlformats-officedocument.spreadsheetml.sheet"/>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19.xml" ContentType="application/vnd.openxmlformats-officedocument.presentationml.notesSlid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diagrams/layout4.xml" ContentType="application/vnd.openxmlformats-officedocument.drawingml.diagramLayout+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79032" autoAdjust="0"/>
  </p:normalViewPr>
  <p:slideViewPr>
    <p:cSldViewPr>
      <p:cViewPr varScale="1">
        <p:scale>
          <a:sx n="57" d="100"/>
          <a:sy n="57" d="100"/>
        </p:scale>
        <p:origin x="-173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plotArea>
      <c:layout/>
      <c:scatterChart>
        <c:scatterStyle val="lineMarker"/>
        <c:ser>
          <c:idx val="0"/>
          <c:order val="0"/>
          <c:tx>
            <c:strRef>
              <c:f>Sheet1!$B$1</c:f>
              <c:strCache>
                <c:ptCount val="1"/>
                <c:pt idx="0">
                  <c:v>Accuracy </c:v>
                </c:pt>
              </c:strCache>
            </c:strRef>
          </c:tx>
          <c:spPr>
            <a:ln w="28575">
              <a:noFill/>
            </a:ln>
          </c:spPr>
          <c:xVal>
            <c:numRef>
              <c:f>Sheet1!$A$2:$A$21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Sheet1!$B$2:$B$21</c:f>
              <c:numCache>
                <c:formatCode>General</c:formatCode>
                <c:ptCount val="20"/>
                <c:pt idx="0">
                  <c:v>0.1</c:v>
                </c:pt>
                <c:pt idx="1">
                  <c:v>0.15000000000000024</c:v>
                </c:pt>
                <c:pt idx="2">
                  <c:v>0.30000000000000032</c:v>
                </c:pt>
                <c:pt idx="3">
                  <c:v>0.35000000000000031</c:v>
                </c:pt>
                <c:pt idx="4">
                  <c:v>0.5</c:v>
                </c:pt>
                <c:pt idx="5">
                  <c:v>0.55000000000000004</c:v>
                </c:pt>
                <c:pt idx="6">
                  <c:v>0.58000000000000052</c:v>
                </c:pt>
                <c:pt idx="7">
                  <c:v>0.62000000000000177</c:v>
                </c:pt>
                <c:pt idx="8">
                  <c:v>0.65000000000000213</c:v>
                </c:pt>
                <c:pt idx="9">
                  <c:v>0.68000000000000105</c:v>
                </c:pt>
                <c:pt idx="10">
                  <c:v>0.71000000000000063</c:v>
                </c:pt>
                <c:pt idx="11">
                  <c:v>0.74000000000000177</c:v>
                </c:pt>
                <c:pt idx="12">
                  <c:v>0.75000000000000189</c:v>
                </c:pt>
                <c:pt idx="13">
                  <c:v>0.77800000000000169</c:v>
                </c:pt>
                <c:pt idx="14">
                  <c:v>0.79</c:v>
                </c:pt>
                <c:pt idx="15">
                  <c:v>0.81</c:v>
                </c:pt>
                <c:pt idx="16">
                  <c:v>0.84000000000000064</c:v>
                </c:pt>
                <c:pt idx="17">
                  <c:v>0.81</c:v>
                </c:pt>
                <c:pt idx="18">
                  <c:v>0.87000000000000177</c:v>
                </c:pt>
                <c:pt idx="19">
                  <c:v>0.85000000000000064</c:v>
                </c:pt>
              </c:numCache>
            </c:numRef>
          </c:yVal>
        </c:ser>
        <c:axId val="197240704"/>
        <c:axId val="197242240"/>
      </c:scatterChart>
      <c:valAx>
        <c:axId val="197240704"/>
        <c:scaling>
          <c:orientation val="minMax"/>
        </c:scaling>
        <c:axPos val="b"/>
        <c:numFmt formatCode="General" sourceLinked="1"/>
        <c:tickLblPos val="nextTo"/>
        <c:crossAx val="197242240"/>
        <c:crosses val="autoZero"/>
        <c:crossBetween val="midCat"/>
      </c:valAx>
      <c:valAx>
        <c:axId val="197242240"/>
        <c:scaling>
          <c:orientation val="minMax"/>
        </c:scaling>
        <c:axPos val="l"/>
        <c:majorGridlines/>
        <c:numFmt formatCode="General" sourceLinked="1"/>
        <c:tickLblPos val="nextTo"/>
        <c:crossAx val="197240704"/>
        <c:crosses val="autoZero"/>
        <c:crossBetween val="midCat"/>
      </c:valAx>
    </c:plotArea>
    <c:legend>
      <c:legendPos val="r"/>
    </c:legend>
    <c:plotVisOnly val="1"/>
  </c:chart>
  <c:txPr>
    <a:bodyPr/>
    <a:lstStyle/>
    <a:p>
      <a:pPr>
        <a:defRPr sz="1800"/>
      </a:pPr>
      <a:endParaRPr lang="en-US"/>
    </a:p>
  </c:txPr>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BB063B-CAD4-4B3E-A340-D25037B150DC}"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B25BB39F-D9DB-44FD-8128-2CF5AA56EE44}">
      <dgm:prSet phldrT="[Text]"/>
      <dgm:spPr/>
      <dgm:t>
        <a:bodyPr/>
        <a:lstStyle/>
        <a:p>
          <a:r>
            <a:rPr lang="en-US" dirty="0" smtClean="0"/>
            <a:t>STEP 1“Preprocessing”</a:t>
          </a:r>
          <a:endParaRPr lang="en-US" dirty="0"/>
        </a:p>
      </dgm:t>
    </dgm:pt>
    <dgm:pt modelId="{8E6E6AF7-A7FC-4123-8AB4-BDAA0B026585}" type="parTrans" cxnId="{85E2ED7A-7587-42B4-AC2B-481F4B36E0BC}">
      <dgm:prSet/>
      <dgm:spPr/>
      <dgm:t>
        <a:bodyPr/>
        <a:lstStyle/>
        <a:p>
          <a:endParaRPr lang="en-US"/>
        </a:p>
      </dgm:t>
    </dgm:pt>
    <dgm:pt modelId="{41215FAB-70B9-440E-9117-509872F7AE8D}" type="sibTrans" cxnId="{85E2ED7A-7587-42B4-AC2B-481F4B36E0BC}">
      <dgm:prSet/>
      <dgm:spPr/>
      <dgm:t>
        <a:bodyPr/>
        <a:lstStyle/>
        <a:p>
          <a:endParaRPr lang="en-US"/>
        </a:p>
      </dgm:t>
    </dgm:pt>
    <dgm:pt modelId="{4AD8CAD2-F2F8-445E-8540-3C21FBBCE3C3}">
      <dgm:prSet phldrT="[Text]"/>
      <dgm:spPr/>
      <dgm:t>
        <a:bodyPr/>
        <a:lstStyle/>
        <a:p>
          <a:r>
            <a:rPr lang="en-US" dirty="0" smtClean="0"/>
            <a:t>Extracting only those words from the text  which are relevant for analysis.</a:t>
          </a:r>
          <a:endParaRPr lang="en-US" dirty="0"/>
        </a:p>
      </dgm:t>
    </dgm:pt>
    <dgm:pt modelId="{AD1EA0AA-F939-44AF-A061-F73C17BA3BFC}" type="parTrans" cxnId="{CAD23CA5-097A-4200-8124-4C947B1AFFDE}">
      <dgm:prSet/>
      <dgm:spPr/>
      <dgm:t>
        <a:bodyPr/>
        <a:lstStyle/>
        <a:p>
          <a:endParaRPr lang="en-US"/>
        </a:p>
      </dgm:t>
    </dgm:pt>
    <dgm:pt modelId="{1FFAA8F8-1080-40A7-B0AB-0F77D84B358D}" type="sibTrans" cxnId="{CAD23CA5-097A-4200-8124-4C947B1AFFDE}">
      <dgm:prSet/>
      <dgm:spPr/>
      <dgm:t>
        <a:bodyPr/>
        <a:lstStyle/>
        <a:p>
          <a:endParaRPr lang="en-US"/>
        </a:p>
      </dgm:t>
    </dgm:pt>
    <dgm:pt modelId="{EA1338BF-E423-4A76-9536-289E6FB43CD2}">
      <dgm:prSet phldrT="[Text]"/>
      <dgm:spPr/>
      <dgm:t>
        <a:bodyPr/>
        <a:lstStyle/>
        <a:p>
          <a:r>
            <a:rPr lang="en-US" dirty="0" smtClean="0"/>
            <a:t>STEP  2 “Stemming”</a:t>
          </a:r>
          <a:endParaRPr lang="en-US" dirty="0"/>
        </a:p>
      </dgm:t>
    </dgm:pt>
    <dgm:pt modelId="{07FD1C3B-60DE-4ED3-B963-8B525D08BC0B}" type="parTrans" cxnId="{259ACBEA-4338-43B8-B758-2A5951C0A113}">
      <dgm:prSet/>
      <dgm:spPr/>
      <dgm:t>
        <a:bodyPr/>
        <a:lstStyle/>
        <a:p>
          <a:endParaRPr lang="en-US"/>
        </a:p>
      </dgm:t>
    </dgm:pt>
    <dgm:pt modelId="{9C98F6A2-10F9-498D-AB6B-8BD91821F657}" type="sibTrans" cxnId="{259ACBEA-4338-43B8-B758-2A5951C0A113}">
      <dgm:prSet/>
      <dgm:spPr/>
      <dgm:t>
        <a:bodyPr/>
        <a:lstStyle/>
        <a:p>
          <a:endParaRPr lang="en-US"/>
        </a:p>
      </dgm:t>
    </dgm:pt>
    <dgm:pt modelId="{4590C13A-9A4F-4C08-A421-EED38CE51FD6}">
      <dgm:prSet phldrT="[Text]"/>
      <dgm:spPr/>
      <dgm:t>
        <a:bodyPr/>
        <a:lstStyle/>
        <a:p>
          <a:r>
            <a:rPr lang="en-US" dirty="0" smtClean="0"/>
            <a:t>Step 3 “Sorting and Removing Stop Words</a:t>
          </a:r>
          <a:endParaRPr lang="en-US" dirty="0"/>
        </a:p>
      </dgm:t>
    </dgm:pt>
    <dgm:pt modelId="{51137D1F-8EEF-4240-946E-1E013134605B}" type="parTrans" cxnId="{FEDE3152-FEEA-46AA-8C91-023F110F9998}">
      <dgm:prSet/>
      <dgm:spPr/>
      <dgm:t>
        <a:bodyPr/>
        <a:lstStyle/>
        <a:p>
          <a:endParaRPr lang="en-US"/>
        </a:p>
      </dgm:t>
    </dgm:pt>
    <dgm:pt modelId="{FA2E36D5-B30D-4AEF-9304-97737BB3EBBB}" type="sibTrans" cxnId="{FEDE3152-FEEA-46AA-8C91-023F110F9998}">
      <dgm:prSet/>
      <dgm:spPr/>
      <dgm:t>
        <a:bodyPr/>
        <a:lstStyle/>
        <a:p>
          <a:endParaRPr lang="en-US"/>
        </a:p>
      </dgm:t>
    </dgm:pt>
    <dgm:pt modelId="{3762467F-6ED6-4434-92DD-0282E92A5D45}">
      <dgm:prSet phldrT="[Text]"/>
      <dgm:spPr/>
      <dgm:t>
        <a:bodyPr/>
        <a:lstStyle/>
        <a:p>
          <a:r>
            <a:rPr lang="en-US" dirty="0" smtClean="0"/>
            <a:t>Common words like the, and, is, are, for, am, so…</a:t>
          </a:r>
        </a:p>
        <a:p>
          <a:r>
            <a:rPr lang="en-US" dirty="0" smtClean="0"/>
            <a:t>=&gt;Symbols, numbers and punctuations.</a:t>
          </a:r>
          <a:endParaRPr lang="en-US" dirty="0"/>
        </a:p>
      </dgm:t>
    </dgm:pt>
    <dgm:pt modelId="{A5EB6FC3-8648-4791-87C1-5A785209CE6D}" type="parTrans" cxnId="{8E4A91A2-A454-4AF4-A2C8-8946F998E9DF}">
      <dgm:prSet/>
      <dgm:spPr/>
      <dgm:t>
        <a:bodyPr/>
        <a:lstStyle/>
        <a:p>
          <a:endParaRPr lang="en-US"/>
        </a:p>
      </dgm:t>
    </dgm:pt>
    <dgm:pt modelId="{5B3F68CE-1FB6-421B-BAA9-4FA0F3837D87}" type="sibTrans" cxnId="{8E4A91A2-A454-4AF4-A2C8-8946F998E9DF}">
      <dgm:prSet/>
      <dgm:spPr/>
      <dgm:t>
        <a:bodyPr/>
        <a:lstStyle/>
        <a:p>
          <a:endParaRPr lang="en-US"/>
        </a:p>
      </dgm:t>
    </dgm:pt>
    <dgm:pt modelId="{0351D9DF-E7DB-4EFF-9E0E-0178ACE76A44}">
      <dgm:prSet/>
      <dgm:spPr/>
      <dgm:t>
        <a:bodyPr/>
        <a:lstStyle/>
        <a:p>
          <a:r>
            <a:rPr lang="en-US" dirty="0" smtClean="0"/>
            <a:t>“do”, “doing”, “done”	</a:t>
          </a:r>
          <a:r>
            <a:rPr lang="en-US" dirty="0" smtClean="0">
              <a:sym typeface="Wingdings" pitchFamily="2" charset="2"/>
            </a:rPr>
            <a:t> do</a:t>
          </a:r>
          <a:endParaRPr lang="en-US" dirty="0" smtClean="0"/>
        </a:p>
      </dgm:t>
    </dgm:pt>
    <dgm:pt modelId="{9EA7A4BB-3E15-402D-BF49-ECADA63EDF5C}" type="parTrans" cxnId="{C272F632-BF0B-45A5-985B-B61B0A46FB94}">
      <dgm:prSet/>
      <dgm:spPr/>
      <dgm:t>
        <a:bodyPr/>
        <a:lstStyle/>
        <a:p>
          <a:endParaRPr lang="en-US"/>
        </a:p>
      </dgm:t>
    </dgm:pt>
    <dgm:pt modelId="{2C20858E-73C2-4C24-BE0F-06825F71BCA1}" type="sibTrans" cxnId="{C272F632-BF0B-45A5-985B-B61B0A46FB94}">
      <dgm:prSet/>
      <dgm:spPr/>
      <dgm:t>
        <a:bodyPr/>
        <a:lstStyle/>
        <a:p>
          <a:endParaRPr lang="en-US"/>
        </a:p>
      </dgm:t>
    </dgm:pt>
    <dgm:pt modelId="{8F5516A4-77F0-4FA9-9E8A-3B0EA1D01C50}">
      <dgm:prSet/>
      <dgm:spPr/>
      <dgm:t>
        <a:bodyPr/>
        <a:lstStyle/>
        <a:p>
          <a:r>
            <a:rPr lang="en-US" dirty="0" smtClean="0"/>
            <a:t>“agreed”, ”agree” </a:t>
          </a:r>
          <a:r>
            <a:rPr lang="en-US" dirty="0" smtClean="0">
              <a:sym typeface="Wingdings" pitchFamily="2" charset="2"/>
            </a:rPr>
            <a:t></a:t>
          </a:r>
          <a:r>
            <a:rPr lang="en-US" dirty="0" smtClean="0"/>
            <a:t>  agree</a:t>
          </a:r>
        </a:p>
      </dgm:t>
    </dgm:pt>
    <dgm:pt modelId="{3B9F5336-D49F-4655-B63A-59338F98FA4B}" type="parTrans" cxnId="{D3604007-8D23-4CFA-A756-7A1E8E25B937}">
      <dgm:prSet/>
      <dgm:spPr/>
      <dgm:t>
        <a:bodyPr/>
        <a:lstStyle/>
        <a:p>
          <a:endParaRPr lang="en-US"/>
        </a:p>
      </dgm:t>
    </dgm:pt>
    <dgm:pt modelId="{A20F1A81-C512-4B96-BC69-11EAB389C9AC}" type="sibTrans" cxnId="{D3604007-8D23-4CFA-A756-7A1E8E25B937}">
      <dgm:prSet/>
      <dgm:spPr/>
      <dgm:t>
        <a:bodyPr/>
        <a:lstStyle/>
        <a:p>
          <a:endParaRPr lang="en-US"/>
        </a:p>
      </dgm:t>
    </dgm:pt>
    <dgm:pt modelId="{817A6164-BB28-4EF4-B8B3-D416E71596E1}">
      <dgm:prSet/>
      <dgm:spPr/>
      <dgm:t>
        <a:bodyPr/>
        <a:lstStyle/>
        <a:p>
          <a:r>
            <a:rPr lang="en-US" dirty="0" smtClean="0"/>
            <a:t>“gone”, “go”, ”went” </a:t>
          </a:r>
          <a:r>
            <a:rPr lang="en-US" dirty="0" smtClean="0">
              <a:sym typeface="Wingdings" pitchFamily="2" charset="2"/>
            </a:rPr>
            <a:t></a:t>
          </a:r>
          <a:r>
            <a:rPr lang="en-US" dirty="0" smtClean="0"/>
            <a:t>  go</a:t>
          </a:r>
        </a:p>
      </dgm:t>
    </dgm:pt>
    <dgm:pt modelId="{185C3067-BF72-4496-9705-949A0CDB9728}" type="parTrans" cxnId="{D6C1043B-E2D9-4521-9DA3-90028E2A0C9D}">
      <dgm:prSet/>
      <dgm:spPr/>
      <dgm:t>
        <a:bodyPr/>
        <a:lstStyle/>
        <a:p>
          <a:endParaRPr lang="en-US"/>
        </a:p>
      </dgm:t>
    </dgm:pt>
    <dgm:pt modelId="{D18E59D0-324C-46F6-BAED-22904909995E}" type="sibTrans" cxnId="{D6C1043B-E2D9-4521-9DA3-90028E2A0C9D}">
      <dgm:prSet/>
      <dgm:spPr/>
      <dgm:t>
        <a:bodyPr/>
        <a:lstStyle/>
        <a:p>
          <a:endParaRPr lang="en-US"/>
        </a:p>
      </dgm:t>
    </dgm:pt>
    <dgm:pt modelId="{B3931205-D59F-4D4E-992C-8192B666B636}">
      <dgm:prSet/>
      <dgm:spPr/>
      <dgm:t>
        <a:bodyPr/>
        <a:lstStyle/>
        <a:p>
          <a:r>
            <a:rPr lang="en-US" dirty="0" smtClean="0"/>
            <a:t>“plays”, ”play”, “playing” </a:t>
          </a:r>
          <a:r>
            <a:rPr lang="en-US" dirty="0" smtClean="0">
              <a:sym typeface="Wingdings" pitchFamily="2" charset="2"/>
            </a:rPr>
            <a:t> </a:t>
          </a:r>
          <a:r>
            <a:rPr lang="en-US" dirty="0" smtClean="0"/>
            <a:t>play</a:t>
          </a:r>
        </a:p>
      </dgm:t>
    </dgm:pt>
    <dgm:pt modelId="{C444C325-F1A8-4081-86EF-C6A0F7F019DC}" type="parTrans" cxnId="{816334AE-9251-4398-B475-F63B55526988}">
      <dgm:prSet/>
      <dgm:spPr/>
      <dgm:t>
        <a:bodyPr/>
        <a:lstStyle/>
        <a:p>
          <a:endParaRPr lang="en-US"/>
        </a:p>
      </dgm:t>
    </dgm:pt>
    <dgm:pt modelId="{47150EA6-DEE4-493F-9A62-77A66A75A36D}" type="sibTrans" cxnId="{816334AE-9251-4398-B475-F63B55526988}">
      <dgm:prSet/>
      <dgm:spPr/>
      <dgm:t>
        <a:bodyPr/>
        <a:lstStyle/>
        <a:p>
          <a:endParaRPr lang="en-US"/>
        </a:p>
      </dgm:t>
    </dgm:pt>
    <dgm:pt modelId="{ED14C504-743A-46D5-AE51-9699E328D58D}" type="pres">
      <dgm:prSet presAssocID="{51BB063B-CAD4-4B3E-A340-D25037B150DC}" presName="Name0" presStyleCnt="0">
        <dgm:presLayoutVars>
          <dgm:dir/>
          <dgm:animLvl val="lvl"/>
          <dgm:resizeHandles val="exact"/>
        </dgm:presLayoutVars>
      </dgm:prSet>
      <dgm:spPr/>
      <dgm:t>
        <a:bodyPr/>
        <a:lstStyle/>
        <a:p>
          <a:endParaRPr lang="en-US"/>
        </a:p>
      </dgm:t>
    </dgm:pt>
    <dgm:pt modelId="{F6FCF6FB-1368-4202-8D38-85C1042B1AD9}" type="pres">
      <dgm:prSet presAssocID="{4590C13A-9A4F-4C08-A421-EED38CE51FD6}" presName="boxAndChildren" presStyleCnt="0"/>
      <dgm:spPr/>
    </dgm:pt>
    <dgm:pt modelId="{B3343FE6-7844-46A6-B581-BBEF41D185C5}" type="pres">
      <dgm:prSet presAssocID="{4590C13A-9A4F-4C08-A421-EED38CE51FD6}" presName="parentTextBox" presStyleLbl="node1" presStyleIdx="0" presStyleCnt="3"/>
      <dgm:spPr/>
      <dgm:t>
        <a:bodyPr/>
        <a:lstStyle/>
        <a:p>
          <a:endParaRPr lang="en-US"/>
        </a:p>
      </dgm:t>
    </dgm:pt>
    <dgm:pt modelId="{A6FFD62A-0E5F-4CA9-9936-BACFBDCB8ADE}" type="pres">
      <dgm:prSet presAssocID="{4590C13A-9A4F-4C08-A421-EED38CE51FD6}" presName="entireBox" presStyleLbl="node1" presStyleIdx="0" presStyleCnt="3"/>
      <dgm:spPr/>
      <dgm:t>
        <a:bodyPr/>
        <a:lstStyle/>
        <a:p>
          <a:endParaRPr lang="en-US"/>
        </a:p>
      </dgm:t>
    </dgm:pt>
    <dgm:pt modelId="{91AA5ECB-6EB9-4198-B5AC-A76B5792890F}" type="pres">
      <dgm:prSet presAssocID="{4590C13A-9A4F-4C08-A421-EED38CE51FD6}" presName="descendantBox" presStyleCnt="0"/>
      <dgm:spPr/>
    </dgm:pt>
    <dgm:pt modelId="{CAD1AAEE-C099-41DC-A0B6-9CD544CB52DE}" type="pres">
      <dgm:prSet presAssocID="{3762467F-6ED6-4434-92DD-0282E92A5D45}" presName="childTextBox" presStyleLbl="fgAccFollowNode1" presStyleIdx="0" presStyleCnt="5">
        <dgm:presLayoutVars>
          <dgm:bulletEnabled val="1"/>
        </dgm:presLayoutVars>
      </dgm:prSet>
      <dgm:spPr/>
      <dgm:t>
        <a:bodyPr/>
        <a:lstStyle/>
        <a:p>
          <a:endParaRPr lang="en-US"/>
        </a:p>
      </dgm:t>
    </dgm:pt>
    <dgm:pt modelId="{F8A34596-CF48-4B88-9100-90B139F59FFC}" type="pres">
      <dgm:prSet presAssocID="{9C98F6A2-10F9-498D-AB6B-8BD91821F657}" presName="sp" presStyleCnt="0"/>
      <dgm:spPr/>
    </dgm:pt>
    <dgm:pt modelId="{FD11F76C-404A-4A2B-8F61-CE86BBE3EFAD}" type="pres">
      <dgm:prSet presAssocID="{EA1338BF-E423-4A76-9536-289E6FB43CD2}" presName="arrowAndChildren" presStyleCnt="0"/>
      <dgm:spPr/>
    </dgm:pt>
    <dgm:pt modelId="{39550C8A-4856-4C75-AAA9-9E325ED7B637}" type="pres">
      <dgm:prSet presAssocID="{EA1338BF-E423-4A76-9536-289E6FB43CD2}" presName="parentTextArrow" presStyleLbl="node1" presStyleIdx="0" presStyleCnt="3"/>
      <dgm:spPr/>
      <dgm:t>
        <a:bodyPr/>
        <a:lstStyle/>
        <a:p>
          <a:endParaRPr lang="en-US"/>
        </a:p>
      </dgm:t>
    </dgm:pt>
    <dgm:pt modelId="{9A77EA56-5DAE-45C6-A920-53AA27FA2D95}" type="pres">
      <dgm:prSet presAssocID="{EA1338BF-E423-4A76-9536-289E6FB43CD2}" presName="arrow" presStyleLbl="node1" presStyleIdx="1" presStyleCnt="3"/>
      <dgm:spPr/>
      <dgm:t>
        <a:bodyPr/>
        <a:lstStyle/>
        <a:p>
          <a:endParaRPr lang="en-US"/>
        </a:p>
      </dgm:t>
    </dgm:pt>
    <dgm:pt modelId="{ECB6970A-5C58-4B20-9627-0DBF0DFD606C}" type="pres">
      <dgm:prSet presAssocID="{EA1338BF-E423-4A76-9536-289E6FB43CD2}" presName="descendantArrow" presStyleCnt="0"/>
      <dgm:spPr/>
    </dgm:pt>
    <dgm:pt modelId="{63A1C82D-A483-476C-BDA2-4D58A30A3177}" type="pres">
      <dgm:prSet presAssocID="{0351D9DF-E7DB-4EFF-9E0E-0178ACE76A44}" presName="childTextArrow" presStyleLbl="fgAccFollowNode1" presStyleIdx="1" presStyleCnt="5">
        <dgm:presLayoutVars>
          <dgm:bulletEnabled val="1"/>
        </dgm:presLayoutVars>
      </dgm:prSet>
      <dgm:spPr/>
      <dgm:t>
        <a:bodyPr/>
        <a:lstStyle/>
        <a:p>
          <a:endParaRPr lang="en-US"/>
        </a:p>
      </dgm:t>
    </dgm:pt>
    <dgm:pt modelId="{99FCCA85-BE62-49D7-BC11-1E52DD48CF66}" type="pres">
      <dgm:prSet presAssocID="{8F5516A4-77F0-4FA9-9E8A-3B0EA1D01C50}" presName="childTextArrow" presStyleLbl="fgAccFollowNode1" presStyleIdx="2" presStyleCnt="5">
        <dgm:presLayoutVars>
          <dgm:bulletEnabled val="1"/>
        </dgm:presLayoutVars>
      </dgm:prSet>
      <dgm:spPr/>
      <dgm:t>
        <a:bodyPr/>
        <a:lstStyle/>
        <a:p>
          <a:endParaRPr lang="en-US"/>
        </a:p>
      </dgm:t>
    </dgm:pt>
    <dgm:pt modelId="{D9484EE3-E9FD-479B-B37F-32BD28987C1B}" type="pres">
      <dgm:prSet presAssocID="{817A6164-BB28-4EF4-B8B3-D416E71596E1}" presName="childTextArrow" presStyleLbl="fgAccFollowNode1" presStyleIdx="3" presStyleCnt="5">
        <dgm:presLayoutVars>
          <dgm:bulletEnabled val="1"/>
        </dgm:presLayoutVars>
      </dgm:prSet>
      <dgm:spPr/>
      <dgm:t>
        <a:bodyPr/>
        <a:lstStyle/>
        <a:p>
          <a:endParaRPr lang="en-US"/>
        </a:p>
      </dgm:t>
    </dgm:pt>
    <dgm:pt modelId="{A5C6EF22-1F27-4D02-953F-78002551EC73}" type="pres">
      <dgm:prSet presAssocID="{41215FAB-70B9-440E-9117-509872F7AE8D}" presName="sp" presStyleCnt="0"/>
      <dgm:spPr/>
    </dgm:pt>
    <dgm:pt modelId="{4ADCD26D-FB1F-4018-BAF6-D1F8FA383C90}" type="pres">
      <dgm:prSet presAssocID="{B25BB39F-D9DB-44FD-8128-2CF5AA56EE44}" presName="arrowAndChildren" presStyleCnt="0"/>
      <dgm:spPr/>
    </dgm:pt>
    <dgm:pt modelId="{C3BE8FD7-2174-4E4D-9BE7-5EA55BD420E4}" type="pres">
      <dgm:prSet presAssocID="{B25BB39F-D9DB-44FD-8128-2CF5AA56EE44}" presName="parentTextArrow" presStyleLbl="node1" presStyleIdx="1" presStyleCnt="3"/>
      <dgm:spPr/>
      <dgm:t>
        <a:bodyPr/>
        <a:lstStyle/>
        <a:p>
          <a:endParaRPr lang="en-US"/>
        </a:p>
      </dgm:t>
    </dgm:pt>
    <dgm:pt modelId="{F222C148-17F4-45E5-99FC-C5B38BF4148E}" type="pres">
      <dgm:prSet presAssocID="{B25BB39F-D9DB-44FD-8128-2CF5AA56EE44}" presName="arrow" presStyleLbl="node1" presStyleIdx="2" presStyleCnt="3" custLinFactNeighborX="-32500" custLinFactNeighborY="-49389"/>
      <dgm:spPr/>
      <dgm:t>
        <a:bodyPr/>
        <a:lstStyle/>
        <a:p>
          <a:endParaRPr lang="en-US"/>
        </a:p>
      </dgm:t>
    </dgm:pt>
    <dgm:pt modelId="{F94EBE65-C551-4D88-8393-EF6C68C6F14A}" type="pres">
      <dgm:prSet presAssocID="{B25BB39F-D9DB-44FD-8128-2CF5AA56EE44}" presName="descendantArrow" presStyleCnt="0"/>
      <dgm:spPr/>
    </dgm:pt>
    <dgm:pt modelId="{AA60701A-8F48-43EF-96BD-166941BAA696}" type="pres">
      <dgm:prSet presAssocID="{4AD8CAD2-F2F8-445E-8540-3C21FBBCE3C3}" presName="childTextArrow" presStyleLbl="fgAccFollowNode1" presStyleIdx="4" presStyleCnt="5">
        <dgm:presLayoutVars>
          <dgm:bulletEnabled val="1"/>
        </dgm:presLayoutVars>
      </dgm:prSet>
      <dgm:spPr/>
      <dgm:t>
        <a:bodyPr/>
        <a:lstStyle/>
        <a:p>
          <a:endParaRPr lang="en-US"/>
        </a:p>
      </dgm:t>
    </dgm:pt>
  </dgm:ptLst>
  <dgm:cxnLst>
    <dgm:cxn modelId="{28D4ECB1-05B5-443F-875E-CB447CE3E5F7}" type="presOf" srcId="{8F5516A4-77F0-4FA9-9E8A-3B0EA1D01C50}" destId="{99FCCA85-BE62-49D7-BC11-1E52DD48CF66}" srcOrd="0" destOrd="0" presId="urn:microsoft.com/office/officeart/2005/8/layout/process4"/>
    <dgm:cxn modelId="{21F860DA-6C3D-458C-A4C9-A100275F8131}" type="presOf" srcId="{B3931205-D59F-4D4E-992C-8192B666B636}" destId="{D9484EE3-E9FD-479B-B37F-32BD28987C1B}" srcOrd="0" destOrd="1" presId="urn:microsoft.com/office/officeart/2005/8/layout/process4"/>
    <dgm:cxn modelId="{24415676-9CD9-4D84-BF1E-E660CAF7D172}" type="presOf" srcId="{4590C13A-9A4F-4C08-A421-EED38CE51FD6}" destId="{A6FFD62A-0E5F-4CA9-9936-BACFBDCB8ADE}" srcOrd="1" destOrd="0" presId="urn:microsoft.com/office/officeart/2005/8/layout/process4"/>
    <dgm:cxn modelId="{C272F632-BF0B-45A5-985B-B61B0A46FB94}" srcId="{EA1338BF-E423-4A76-9536-289E6FB43CD2}" destId="{0351D9DF-E7DB-4EFF-9E0E-0178ACE76A44}" srcOrd="0" destOrd="0" parTransId="{9EA7A4BB-3E15-402D-BF49-ECADA63EDF5C}" sibTransId="{2C20858E-73C2-4C24-BE0F-06825F71BCA1}"/>
    <dgm:cxn modelId="{816334AE-9251-4398-B475-F63B55526988}" srcId="{817A6164-BB28-4EF4-B8B3-D416E71596E1}" destId="{B3931205-D59F-4D4E-992C-8192B666B636}" srcOrd="0" destOrd="0" parTransId="{C444C325-F1A8-4081-86EF-C6A0F7F019DC}" sibTransId="{47150EA6-DEE4-493F-9A62-77A66A75A36D}"/>
    <dgm:cxn modelId="{63018617-FDD9-45D8-9978-E07B53937B27}" type="presOf" srcId="{4AD8CAD2-F2F8-445E-8540-3C21FBBCE3C3}" destId="{AA60701A-8F48-43EF-96BD-166941BAA696}" srcOrd="0" destOrd="0" presId="urn:microsoft.com/office/officeart/2005/8/layout/process4"/>
    <dgm:cxn modelId="{6866CF02-D2BC-48E8-8D23-E8CE1DF12808}" type="presOf" srcId="{51BB063B-CAD4-4B3E-A340-D25037B150DC}" destId="{ED14C504-743A-46D5-AE51-9699E328D58D}" srcOrd="0" destOrd="0" presId="urn:microsoft.com/office/officeart/2005/8/layout/process4"/>
    <dgm:cxn modelId="{697D308F-46DA-427D-A565-5A5E2D06AA31}" type="presOf" srcId="{3762467F-6ED6-4434-92DD-0282E92A5D45}" destId="{CAD1AAEE-C099-41DC-A0B6-9CD544CB52DE}" srcOrd="0" destOrd="0" presId="urn:microsoft.com/office/officeart/2005/8/layout/process4"/>
    <dgm:cxn modelId="{D708E02F-A545-4D22-876F-15B59BB9D575}" type="presOf" srcId="{B25BB39F-D9DB-44FD-8128-2CF5AA56EE44}" destId="{C3BE8FD7-2174-4E4D-9BE7-5EA55BD420E4}" srcOrd="0" destOrd="0" presId="urn:microsoft.com/office/officeart/2005/8/layout/process4"/>
    <dgm:cxn modelId="{85E2ED7A-7587-42B4-AC2B-481F4B36E0BC}" srcId="{51BB063B-CAD4-4B3E-A340-D25037B150DC}" destId="{B25BB39F-D9DB-44FD-8128-2CF5AA56EE44}" srcOrd="0" destOrd="0" parTransId="{8E6E6AF7-A7FC-4123-8AB4-BDAA0B026585}" sibTransId="{41215FAB-70B9-440E-9117-509872F7AE8D}"/>
    <dgm:cxn modelId="{34C71259-45E0-4C5D-88A9-1C5E816201C9}" type="presOf" srcId="{817A6164-BB28-4EF4-B8B3-D416E71596E1}" destId="{D9484EE3-E9FD-479B-B37F-32BD28987C1B}" srcOrd="0" destOrd="0" presId="urn:microsoft.com/office/officeart/2005/8/layout/process4"/>
    <dgm:cxn modelId="{25A2150F-5001-49D0-BD6B-DFA51972AA16}" type="presOf" srcId="{EA1338BF-E423-4A76-9536-289E6FB43CD2}" destId="{9A77EA56-5DAE-45C6-A920-53AA27FA2D95}" srcOrd="1" destOrd="0" presId="urn:microsoft.com/office/officeart/2005/8/layout/process4"/>
    <dgm:cxn modelId="{CAD23CA5-097A-4200-8124-4C947B1AFFDE}" srcId="{B25BB39F-D9DB-44FD-8128-2CF5AA56EE44}" destId="{4AD8CAD2-F2F8-445E-8540-3C21FBBCE3C3}" srcOrd="0" destOrd="0" parTransId="{AD1EA0AA-F939-44AF-A061-F73C17BA3BFC}" sibTransId="{1FFAA8F8-1080-40A7-B0AB-0F77D84B358D}"/>
    <dgm:cxn modelId="{8CDC6C5B-96D9-4280-A8AB-B0528844C084}" type="presOf" srcId="{B25BB39F-D9DB-44FD-8128-2CF5AA56EE44}" destId="{F222C148-17F4-45E5-99FC-C5B38BF4148E}" srcOrd="1" destOrd="0" presId="urn:microsoft.com/office/officeart/2005/8/layout/process4"/>
    <dgm:cxn modelId="{4F23CA42-6246-4293-B4E1-302A93A8A72B}" type="presOf" srcId="{0351D9DF-E7DB-4EFF-9E0E-0178ACE76A44}" destId="{63A1C82D-A483-476C-BDA2-4D58A30A3177}" srcOrd="0" destOrd="0" presId="urn:microsoft.com/office/officeart/2005/8/layout/process4"/>
    <dgm:cxn modelId="{FEDE3152-FEEA-46AA-8C91-023F110F9998}" srcId="{51BB063B-CAD4-4B3E-A340-D25037B150DC}" destId="{4590C13A-9A4F-4C08-A421-EED38CE51FD6}" srcOrd="2" destOrd="0" parTransId="{51137D1F-8EEF-4240-946E-1E013134605B}" sibTransId="{FA2E36D5-B30D-4AEF-9304-97737BB3EBBB}"/>
    <dgm:cxn modelId="{D6C1043B-E2D9-4521-9DA3-90028E2A0C9D}" srcId="{EA1338BF-E423-4A76-9536-289E6FB43CD2}" destId="{817A6164-BB28-4EF4-B8B3-D416E71596E1}" srcOrd="2" destOrd="0" parTransId="{185C3067-BF72-4496-9705-949A0CDB9728}" sibTransId="{D18E59D0-324C-46F6-BAED-22904909995E}"/>
    <dgm:cxn modelId="{E9C352DC-6887-4CB1-929C-3D3232D611C6}" type="presOf" srcId="{EA1338BF-E423-4A76-9536-289E6FB43CD2}" destId="{39550C8A-4856-4C75-AAA9-9E325ED7B637}" srcOrd="0" destOrd="0" presId="urn:microsoft.com/office/officeart/2005/8/layout/process4"/>
    <dgm:cxn modelId="{259ACBEA-4338-43B8-B758-2A5951C0A113}" srcId="{51BB063B-CAD4-4B3E-A340-D25037B150DC}" destId="{EA1338BF-E423-4A76-9536-289E6FB43CD2}" srcOrd="1" destOrd="0" parTransId="{07FD1C3B-60DE-4ED3-B963-8B525D08BC0B}" sibTransId="{9C98F6A2-10F9-498D-AB6B-8BD91821F657}"/>
    <dgm:cxn modelId="{C71FCFC9-C620-4BB3-8671-9344D25E5099}" type="presOf" srcId="{4590C13A-9A4F-4C08-A421-EED38CE51FD6}" destId="{B3343FE6-7844-46A6-B581-BBEF41D185C5}" srcOrd="0" destOrd="0" presId="urn:microsoft.com/office/officeart/2005/8/layout/process4"/>
    <dgm:cxn modelId="{8E4A91A2-A454-4AF4-A2C8-8946F998E9DF}" srcId="{4590C13A-9A4F-4C08-A421-EED38CE51FD6}" destId="{3762467F-6ED6-4434-92DD-0282E92A5D45}" srcOrd="0" destOrd="0" parTransId="{A5EB6FC3-8648-4791-87C1-5A785209CE6D}" sibTransId="{5B3F68CE-1FB6-421B-BAA9-4FA0F3837D87}"/>
    <dgm:cxn modelId="{D3604007-8D23-4CFA-A756-7A1E8E25B937}" srcId="{EA1338BF-E423-4A76-9536-289E6FB43CD2}" destId="{8F5516A4-77F0-4FA9-9E8A-3B0EA1D01C50}" srcOrd="1" destOrd="0" parTransId="{3B9F5336-D49F-4655-B63A-59338F98FA4B}" sibTransId="{A20F1A81-C512-4B96-BC69-11EAB389C9AC}"/>
    <dgm:cxn modelId="{DB7E3A5A-A4A7-4811-8C44-CDAA1205FA6B}" type="presParOf" srcId="{ED14C504-743A-46D5-AE51-9699E328D58D}" destId="{F6FCF6FB-1368-4202-8D38-85C1042B1AD9}" srcOrd="0" destOrd="0" presId="urn:microsoft.com/office/officeart/2005/8/layout/process4"/>
    <dgm:cxn modelId="{FC132840-EAD3-4958-9E2C-405575F8D114}" type="presParOf" srcId="{F6FCF6FB-1368-4202-8D38-85C1042B1AD9}" destId="{B3343FE6-7844-46A6-B581-BBEF41D185C5}" srcOrd="0" destOrd="0" presId="urn:microsoft.com/office/officeart/2005/8/layout/process4"/>
    <dgm:cxn modelId="{52AB6DE8-373F-48CD-8725-C0834974CA09}" type="presParOf" srcId="{F6FCF6FB-1368-4202-8D38-85C1042B1AD9}" destId="{A6FFD62A-0E5F-4CA9-9936-BACFBDCB8ADE}" srcOrd="1" destOrd="0" presId="urn:microsoft.com/office/officeart/2005/8/layout/process4"/>
    <dgm:cxn modelId="{61ED52D1-A1CC-4302-889C-9B232B2DB1B3}" type="presParOf" srcId="{F6FCF6FB-1368-4202-8D38-85C1042B1AD9}" destId="{91AA5ECB-6EB9-4198-B5AC-A76B5792890F}" srcOrd="2" destOrd="0" presId="urn:microsoft.com/office/officeart/2005/8/layout/process4"/>
    <dgm:cxn modelId="{B046820E-7687-4EEC-9758-590C0BFDED48}" type="presParOf" srcId="{91AA5ECB-6EB9-4198-B5AC-A76B5792890F}" destId="{CAD1AAEE-C099-41DC-A0B6-9CD544CB52DE}" srcOrd="0" destOrd="0" presId="urn:microsoft.com/office/officeart/2005/8/layout/process4"/>
    <dgm:cxn modelId="{D99D78F5-64BB-4C5C-B6FD-8C4B10788ACE}" type="presParOf" srcId="{ED14C504-743A-46D5-AE51-9699E328D58D}" destId="{F8A34596-CF48-4B88-9100-90B139F59FFC}" srcOrd="1" destOrd="0" presId="urn:microsoft.com/office/officeart/2005/8/layout/process4"/>
    <dgm:cxn modelId="{B2203372-5128-46C6-B30B-7741DBEF2193}" type="presParOf" srcId="{ED14C504-743A-46D5-AE51-9699E328D58D}" destId="{FD11F76C-404A-4A2B-8F61-CE86BBE3EFAD}" srcOrd="2" destOrd="0" presId="urn:microsoft.com/office/officeart/2005/8/layout/process4"/>
    <dgm:cxn modelId="{6C068960-F79F-4B89-BE81-0E3DA524A9BE}" type="presParOf" srcId="{FD11F76C-404A-4A2B-8F61-CE86BBE3EFAD}" destId="{39550C8A-4856-4C75-AAA9-9E325ED7B637}" srcOrd="0" destOrd="0" presId="urn:microsoft.com/office/officeart/2005/8/layout/process4"/>
    <dgm:cxn modelId="{2671514D-4501-4613-AAB6-F5D71F2A032B}" type="presParOf" srcId="{FD11F76C-404A-4A2B-8F61-CE86BBE3EFAD}" destId="{9A77EA56-5DAE-45C6-A920-53AA27FA2D95}" srcOrd="1" destOrd="0" presId="urn:microsoft.com/office/officeart/2005/8/layout/process4"/>
    <dgm:cxn modelId="{445676F2-BE4B-4482-8325-F63F995551A9}" type="presParOf" srcId="{FD11F76C-404A-4A2B-8F61-CE86BBE3EFAD}" destId="{ECB6970A-5C58-4B20-9627-0DBF0DFD606C}" srcOrd="2" destOrd="0" presId="urn:microsoft.com/office/officeart/2005/8/layout/process4"/>
    <dgm:cxn modelId="{8583CE15-5E5F-4D56-A037-F01A90ED295B}" type="presParOf" srcId="{ECB6970A-5C58-4B20-9627-0DBF0DFD606C}" destId="{63A1C82D-A483-476C-BDA2-4D58A30A3177}" srcOrd="0" destOrd="0" presId="urn:microsoft.com/office/officeart/2005/8/layout/process4"/>
    <dgm:cxn modelId="{73E78938-3FEB-4D31-9A49-6803CC039CDF}" type="presParOf" srcId="{ECB6970A-5C58-4B20-9627-0DBF0DFD606C}" destId="{99FCCA85-BE62-49D7-BC11-1E52DD48CF66}" srcOrd="1" destOrd="0" presId="urn:microsoft.com/office/officeart/2005/8/layout/process4"/>
    <dgm:cxn modelId="{E75C0B25-78D4-48CD-B443-5C29C6B3F249}" type="presParOf" srcId="{ECB6970A-5C58-4B20-9627-0DBF0DFD606C}" destId="{D9484EE3-E9FD-479B-B37F-32BD28987C1B}" srcOrd="2" destOrd="0" presId="urn:microsoft.com/office/officeart/2005/8/layout/process4"/>
    <dgm:cxn modelId="{24A4356C-BE53-4580-961F-57EE9AAB6D30}" type="presParOf" srcId="{ED14C504-743A-46D5-AE51-9699E328D58D}" destId="{A5C6EF22-1F27-4D02-953F-78002551EC73}" srcOrd="3" destOrd="0" presId="urn:microsoft.com/office/officeart/2005/8/layout/process4"/>
    <dgm:cxn modelId="{BFEE2312-B716-4488-96F9-27C238BC0AAA}" type="presParOf" srcId="{ED14C504-743A-46D5-AE51-9699E328D58D}" destId="{4ADCD26D-FB1F-4018-BAF6-D1F8FA383C90}" srcOrd="4" destOrd="0" presId="urn:microsoft.com/office/officeart/2005/8/layout/process4"/>
    <dgm:cxn modelId="{482AF2AB-66D4-41C1-AD11-2CDF53B9EA3F}" type="presParOf" srcId="{4ADCD26D-FB1F-4018-BAF6-D1F8FA383C90}" destId="{C3BE8FD7-2174-4E4D-9BE7-5EA55BD420E4}" srcOrd="0" destOrd="0" presId="urn:microsoft.com/office/officeart/2005/8/layout/process4"/>
    <dgm:cxn modelId="{57DED788-75CC-4276-BC02-612111304771}" type="presParOf" srcId="{4ADCD26D-FB1F-4018-BAF6-D1F8FA383C90}" destId="{F222C148-17F4-45E5-99FC-C5B38BF4148E}" srcOrd="1" destOrd="0" presId="urn:microsoft.com/office/officeart/2005/8/layout/process4"/>
    <dgm:cxn modelId="{65B67808-AEB1-4035-AEC0-54CD95DDDE75}" type="presParOf" srcId="{4ADCD26D-FB1F-4018-BAF6-D1F8FA383C90}" destId="{F94EBE65-C551-4D88-8393-EF6C68C6F14A}" srcOrd="2" destOrd="0" presId="urn:microsoft.com/office/officeart/2005/8/layout/process4"/>
    <dgm:cxn modelId="{ACF9E506-7C24-442C-84AA-EB1532251394}" type="presParOf" srcId="{F94EBE65-C551-4D88-8393-EF6C68C6F14A}" destId="{AA60701A-8F48-43EF-96BD-166941BAA696}" srcOrd="0" destOrd="0" presId="urn:microsoft.com/office/officeart/2005/8/layout/process4"/>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FB9F6F-63E1-4675-A27E-12F124E4EBDC}"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US"/>
        </a:p>
      </dgm:t>
    </dgm:pt>
    <dgm:pt modelId="{85DCB7DE-7535-4687-B7D0-1E120ACD58D9}">
      <dgm:prSet phldrT="[Text]"/>
      <dgm:spPr/>
      <dgm:t>
        <a:bodyPr/>
        <a:lstStyle/>
        <a:p>
          <a:r>
            <a:rPr lang="en-US" dirty="0" smtClean="0"/>
            <a:t>Sentence Clustering</a:t>
          </a:r>
          <a:endParaRPr lang="en-US" dirty="0"/>
        </a:p>
      </dgm:t>
    </dgm:pt>
    <dgm:pt modelId="{6790E8D9-EA20-4EB3-BA94-D91346BE5F29}" type="parTrans" cxnId="{780F0BA2-C956-4624-9D0D-A6C8E95A2CC3}">
      <dgm:prSet/>
      <dgm:spPr/>
      <dgm:t>
        <a:bodyPr/>
        <a:lstStyle/>
        <a:p>
          <a:endParaRPr lang="en-US"/>
        </a:p>
      </dgm:t>
    </dgm:pt>
    <dgm:pt modelId="{0C29F0D9-47AA-4DEE-88DF-ECA692DFDF14}" type="sibTrans" cxnId="{780F0BA2-C956-4624-9D0D-A6C8E95A2CC3}">
      <dgm:prSet/>
      <dgm:spPr/>
      <dgm:t>
        <a:bodyPr/>
        <a:lstStyle/>
        <a:p>
          <a:endParaRPr lang="en-US"/>
        </a:p>
      </dgm:t>
    </dgm:pt>
    <dgm:pt modelId="{AB310186-12A0-402B-92A7-FD9D278CA0C7}">
      <dgm:prSet phldrT="[Text]"/>
      <dgm:spPr/>
      <dgm:t>
        <a:bodyPr/>
        <a:lstStyle/>
        <a:p>
          <a:r>
            <a:rPr lang="en-US" dirty="0" smtClean="0"/>
            <a:t>Sentence Weighting</a:t>
          </a:r>
          <a:endParaRPr lang="en-US" dirty="0"/>
        </a:p>
      </dgm:t>
    </dgm:pt>
    <dgm:pt modelId="{1DF32296-C8C3-4B2A-B8F2-2069BCE3E7CB}" type="sibTrans" cxnId="{632B486D-48DE-4824-AF06-815751AAC24B}">
      <dgm:prSet/>
      <dgm:spPr/>
      <dgm:t>
        <a:bodyPr/>
        <a:lstStyle/>
        <a:p>
          <a:endParaRPr lang="en-US"/>
        </a:p>
      </dgm:t>
    </dgm:pt>
    <dgm:pt modelId="{00902768-6008-4C70-A9C9-36366E9FFBA0}" type="parTrans" cxnId="{632B486D-48DE-4824-AF06-815751AAC24B}">
      <dgm:prSet/>
      <dgm:spPr/>
      <dgm:t>
        <a:bodyPr/>
        <a:lstStyle/>
        <a:p>
          <a:endParaRPr lang="en-US"/>
        </a:p>
      </dgm:t>
    </dgm:pt>
    <dgm:pt modelId="{6F0D979F-FFC9-4D0E-A9A5-7B49464051DC}" type="pres">
      <dgm:prSet presAssocID="{A6FB9F6F-63E1-4675-A27E-12F124E4EBDC}" presName="compositeShape" presStyleCnt="0">
        <dgm:presLayoutVars>
          <dgm:chMax val="2"/>
          <dgm:dir/>
          <dgm:resizeHandles val="exact"/>
        </dgm:presLayoutVars>
      </dgm:prSet>
      <dgm:spPr/>
      <dgm:t>
        <a:bodyPr/>
        <a:lstStyle/>
        <a:p>
          <a:endParaRPr lang="en-US"/>
        </a:p>
      </dgm:t>
    </dgm:pt>
    <dgm:pt modelId="{55F8C31F-81E4-49FC-8465-72C6FE25543E}" type="pres">
      <dgm:prSet presAssocID="{A6FB9F6F-63E1-4675-A27E-12F124E4EBDC}" presName="divider" presStyleLbl="fgShp" presStyleIdx="0" presStyleCnt="1"/>
      <dgm:spPr/>
    </dgm:pt>
    <dgm:pt modelId="{614A78C6-53D9-413A-A733-C940FDD9CFEE}" type="pres">
      <dgm:prSet presAssocID="{AB310186-12A0-402B-92A7-FD9D278CA0C7}" presName="downArrow" presStyleLbl="node1" presStyleIdx="0" presStyleCnt="2"/>
      <dgm:spPr/>
    </dgm:pt>
    <dgm:pt modelId="{CA189C5E-1B5C-4318-ABD7-2C8FD423466B}" type="pres">
      <dgm:prSet presAssocID="{AB310186-12A0-402B-92A7-FD9D278CA0C7}" presName="downArrowText" presStyleLbl="revTx" presStyleIdx="0" presStyleCnt="2">
        <dgm:presLayoutVars>
          <dgm:bulletEnabled val="1"/>
        </dgm:presLayoutVars>
      </dgm:prSet>
      <dgm:spPr/>
      <dgm:t>
        <a:bodyPr/>
        <a:lstStyle/>
        <a:p>
          <a:endParaRPr lang="en-US"/>
        </a:p>
      </dgm:t>
    </dgm:pt>
    <dgm:pt modelId="{EB49BDA2-CD56-4430-AF4B-E44C6CCF5377}" type="pres">
      <dgm:prSet presAssocID="{85DCB7DE-7535-4687-B7D0-1E120ACD58D9}" presName="upArrow" presStyleLbl="node1" presStyleIdx="1" presStyleCnt="2"/>
      <dgm:spPr/>
    </dgm:pt>
    <dgm:pt modelId="{1E4DC1FF-F411-4BFE-B1C2-5B15025C2355}" type="pres">
      <dgm:prSet presAssocID="{85DCB7DE-7535-4687-B7D0-1E120ACD58D9}" presName="upArrowText" presStyleLbl="revTx" presStyleIdx="1" presStyleCnt="2">
        <dgm:presLayoutVars>
          <dgm:bulletEnabled val="1"/>
        </dgm:presLayoutVars>
      </dgm:prSet>
      <dgm:spPr/>
      <dgm:t>
        <a:bodyPr/>
        <a:lstStyle/>
        <a:p>
          <a:endParaRPr lang="en-US"/>
        </a:p>
      </dgm:t>
    </dgm:pt>
  </dgm:ptLst>
  <dgm:cxnLst>
    <dgm:cxn modelId="{632B486D-48DE-4824-AF06-815751AAC24B}" srcId="{A6FB9F6F-63E1-4675-A27E-12F124E4EBDC}" destId="{AB310186-12A0-402B-92A7-FD9D278CA0C7}" srcOrd="0" destOrd="0" parTransId="{00902768-6008-4C70-A9C9-36366E9FFBA0}" sibTransId="{1DF32296-C8C3-4B2A-B8F2-2069BCE3E7CB}"/>
    <dgm:cxn modelId="{780F0BA2-C956-4624-9D0D-A6C8E95A2CC3}" srcId="{A6FB9F6F-63E1-4675-A27E-12F124E4EBDC}" destId="{85DCB7DE-7535-4687-B7D0-1E120ACD58D9}" srcOrd="1" destOrd="0" parTransId="{6790E8D9-EA20-4EB3-BA94-D91346BE5F29}" sibTransId="{0C29F0D9-47AA-4DEE-88DF-ECA692DFDF14}"/>
    <dgm:cxn modelId="{779B3055-8DDF-4824-915F-230AF02CC7B3}" type="presOf" srcId="{A6FB9F6F-63E1-4675-A27E-12F124E4EBDC}" destId="{6F0D979F-FFC9-4D0E-A9A5-7B49464051DC}" srcOrd="0" destOrd="0" presId="urn:microsoft.com/office/officeart/2005/8/layout/arrow3"/>
    <dgm:cxn modelId="{68070616-2A42-4A42-B957-904ED3557C8A}" type="presOf" srcId="{AB310186-12A0-402B-92A7-FD9D278CA0C7}" destId="{CA189C5E-1B5C-4318-ABD7-2C8FD423466B}" srcOrd="0" destOrd="0" presId="urn:microsoft.com/office/officeart/2005/8/layout/arrow3"/>
    <dgm:cxn modelId="{04157E62-07AC-4365-961C-D4585DA8D0B7}" type="presOf" srcId="{85DCB7DE-7535-4687-B7D0-1E120ACD58D9}" destId="{1E4DC1FF-F411-4BFE-B1C2-5B15025C2355}" srcOrd="0" destOrd="0" presId="urn:microsoft.com/office/officeart/2005/8/layout/arrow3"/>
    <dgm:cxn modelId="{E34623E8-464F-4BC9-9686-DC23B4763434}" type="presParOf" srcId="{6F0D979F-FFC9-4D0E-A9A5-7B49464051DC}" destId="{55F8C31F-81E4-49FC-8465-72C6FE25543E}" srcOrd="0" destOrd="0" presId="urn:microsoft.com/office/officeart/2005/8/layout/arrow3"/>
    <dgm:cxn modelId="{B9600537-2F60-43AF-BEB7-092BBA268559}" type="presParOf" srcId="{6F0D979F-FFC9-4D0E-A9A5-7B49464051DC}" destId="{614A78C6-53D9-413A-A733-C940FDD9CFEE}" srcOrd="1" destOrd="0" presId="urn:microsoft.com/office/officeart/2005/8/layout/arrow3"/>
    <dgm:cxn modelId="{8A0190D0-3F99-4981-B6D4-78EB9B0FD89F}" type="presParOf" srcId="{6F0D979F-FFC9-4D0E-A9A5-7B49464051DC}" destId="{CA189C5E-1B5C-4318-ABD7-2C8FD423466B}" srcOrd="2" destOrd="0" presId="urn:microsoft.com/office/officeart/2005/8/layout/arrow3"/>
    <dgm:cxn modelId="{1E8E1F95-D510-4942-9744-D15148E108DD}" type="presParOf" srcId="{6F0D979F-FFC9-4D0E-A9A5-7B49464051DC}" destId="{EB49BDA2-CD56-4430-AF4B-E44C6CCF5377}" srcOrd="3" destOrd="0" presId="urn:microsoft.com/office/officeart/2005/8/layout/arrow3"/>
    <dgm:cxn modelId="{921F754A-45B3-4BDD-9AB4-469E8BCB6D85}" type="presParOf" srcId="{6F0D979F-FFC9-4D0E-A9A5-7B49464051DC}" destId="{1E4DC1FF-F411-4BFE-B1C2-5B15025C2355}" srcOrd="4" destOrd="0" presId="urn:microsoft.com/office/officeart/2005/8/layout/arrow3"/>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69C607-1F1F-4C2D-98A8-C9D64849CD67}" type="doc">
      <dgm:prSet loTypeId="urn:microsoft.com/office/officeart/2005/8/layout/balance1" loCatId="relationship" qsTypeId="urn:microsoft.com/office/officeart/2005/8/quickstyle/simple1" qsCatId="simple" csTypeId="urn:microsoft.com/office/officeart/2005/8/colors/accent1_2" csCatId="accent1" phldr="1"/>
      <dgm:spPr/>
      <dgm:t>
        <a:bodyPr/>
        <a:lstStyle/>
        <a:p>
          <a:endParaRPr lang="en-US"/>
        </a:p>
      </dgm:t>
    </dgm:pt>
    <dgm:pt modelId="{A47CFC7E-82E7-40DF-8DF1-E3F38C232397}">
      <dgm:prSet phldrT="[Text]"/>
      <dgm:spPr/>
      <dgm:t>
        <a:bodyPr/>
        <a:lstStyle/>
        <a:p>
          <a:r>
            <a:rPr lang="en-US" dirty="0" smtClean="0"/>
            <a:t>P.C.C.</a:t>
          </a:r>
          <a:endParaRPr lang="en-US" dirty="0"/>
        </a:p>
      </dgm:t>
    </dgm:pt>
    <dgm:pt modelId="{E0CC5798-5E44-4591-BABC-21CD07604B6A}" type="parTrans" cxnId="{268E998E-9509-4E8E-B988-9E54D9D6025D}">
      <dgm:prSet/>
      <dgm:spPr/>
      <dgm:t>
        <a:bodyPr/>
        <a:lstStyle/>
        <a:p>
          <a:endParaRPr lang="en-US"/>
        </a:p>
      </dgm:t>
    </dgm:pt>
    <dgm:pt modelId="{A0213470-890A-4182-A421-3C6603B7A2FF}" type="sibTrans" cxnId="{268E998E-9509-4E8E-B988-9E54D9D6025D}">
      <dgm:prSet/>
      <dgm:spPr/>
      <dgm:t>
        <a:bodyPr/>
        <a:lstStyle/>
        <a:p>
          <a:endParaRPr lang="en-US"/>
        </a:p>
      </dgm:t>
    </dgm:pt>
    <dgm:pt modelId="{6C32D20B-EBB8-4D42-9C46-72B5E7317ADD}">
      <dgm:prSet phldrT="[Text]"/>
      <dgm:spPr/>
      <dgm:t>
        <a:bodyPr/>
        <a:lstStyle/>
        <a:p>
          <a:r>
            <a:rPr lang="en-US" dirty="0" smtClean="0"/>
            <a:t>Signed</a:t>
          </a:r>
          <a:endParaRPr lang="en-US" dirty="0"/>
        </a:p>
      </dgm:t>
    </dgm:pt>
    <dgm:pt modelId="{338CBC11-D52A-4303-836D-6F9B46B04DA1}" type="parTrans" cxnId="{8AB155E4-8D61-4B7B-8D97-7CFBA73802BD}">
      <dgm:prSet/>
      <dgm:spPr/>
      <dgm:t>
        <a:bodyPr/>
        <a:lstStyle/>
        <a:p>
          <a:endParaRPr lang="en-US"/>
        </a:p>
      </dgm:t>
    </dgm:pt>
    <dgm:pt modelId="{93A184B3-54FA-49F2-BAA0-78833C4CAA8D}" type="sibTrans" cxnId="{8AB155E4-8D61-4B7B-8D97-7CFBA73802BD}">
      <dgm:prSet/>
      <dgm:spPr/>
      <dgm:t>
        <a:bodyPr/>
        <a:lstStyle/>
        <a:p>
          <a:endParaRPr lang="en-US"/>
        </a:p>
      </dgm:t>
    </dgm:pt>
    <dgm:pt modelId="{4DCCD418-5123-4863-B953-E7A618D929B1}">
      <dgm:prSet phldrT="[Text]"/>
      <dgm:spPr/>
      <dgm:t>
        <a:bodyPr/>
        <a:lstStyle/>
        <a:p>
          <a:r>
            <a:rPr lang="en-US" dirty="0" smtClean="0"/>
            <a:t>Magnitude</a:t>
          </a:r>
          <a:endParaRPr lang="en-US" dirty="0"/>
        </a:p>
      </dgm:t>
    </dgm:pt>
    <dgm:pt modelId="{7B3DB17E-FFE4-4710-9B3F-EFB65AF12212}" type="parTrans" cxnId="{3D04776A-5E24-4236-9936-13237C7C5273}">
      <dgm:prSet/>
      <dgm:spPr/>
      <dgm:t>
        <a:bodyPr/>
        <a:lstStyle/>
        <a:p>
          <a:endParaRPr lang="en-US"/>
        </a:p>
      </dgm:t>
    </dgm:pt>
    <dgm:pt modelId="{24CAC9B6-EFEB-4D6D-AD13-4BEE85481ABF}" type="sibTrans" cxnId="{3D04776A-5E24-4236-9936-13237C7C5273}">
      <dgm:prSet/>
      <dgm:spPr/>
      <dgm:t>
        <a:bodyPr/>
        <a:lstStyle/>
        <a:p>
          <a:endParaRPr lang="en-US"/>
        </a:p>
      </dgm:t>
    </dgm:pt>
    <dgm:pt modelId="{AF48F8E7-2799-44CF-972A-E01CA1CF8D5F}">
      <dgm:prSet phldrT="[Text]"/>
      <dgm:spPr/>
      <dgm:t>
        <a:bodyPr/>
        <a:lstStyle/>
        <a:p>
          <a:r>
            <a:rPr lang="en-US" dirty="0" smtClean="0"/>
            <a:t>Cosine </a:t>
          </a:r>
          <a:endParaRPr lang="en-US" dirty="0"/>
        </a:p>
      </dgm:t>
    </dgm:pt>
    <dgm:pt modelId="{81B85828-3328-4174-8212-C76B6F44D8AC}" type="parTrans" cxnId="{2CA59063-2F95-4C4C-93D3-D800DA7C571F}">
      <dgm:prSet/>
      <dgm:spPr/>
      <dgm:t>
        <a:bodyPr/>
        <a:lstStyle/>
        <a:p>
          <a:endParaRPr lang="en-US"/>
        </a:p>
      </dgm:t>
    </dgm:pt>
    <dgm:pt modelId="{4F66A77F-8854-49B3-8172-73443E336B76}" type="sibTrans" cxnId="{2CA59063-2F95-4C4C-93D3-D800DA7C571F}">
      <dgm:prSet/>
      <dgm:spPr/>
      <dgm:t>
        <a:bodyPr/>
        <a:lstStyle/>
        <a:p>
          <a:endParaRPr lang="en-US"/>
        </a:p>
      </dgm:t>
    </dgm:pt>
    <dgm:pt modelId="{4167DEC9-1B5E-4F92-AD89-055DB2B5B1BD}">
      <dgm:prSet phldrT="[Text]"/>
      <dgm:spPr/>
      <dgm:t>
        <a:bodyPr/>
        <a:lstStyle/>
        <a:p>
          <a:r>
            <a:rPr lang="en-US" dirty="0" smtClean="0"/>
            <a:t>No magnitude</a:t>
          </a:r>
          <a:endParaRPr lang="en-US" dirty="0"/>
        </a:p>
      </dgm:t>
    </dgm:pt>
    <dgm:pt modelId="{BFF59E2E-9675-461C-A109-B6388F38829E}" type="parTrans" cxnId="{955E6EDD-F874-4248-B1C9-E44115A8838E}">
      <dgm:prSet/>
      <dgm:spPr/>
      <dgm:t>
        <a:bodyPr/>
        <a:lstStyle/>
        <a:p>
          <a:endParaRPr lang="en-US"/>
        </a:p>
      </dgm:t>
    </dgm:pt>
    <dgm:pt modelId="{05C90B7A-6026-460F-874E-B306328B2C33}" type="sibTrans" cxnId="{955E6EDD-F874-4248-B1C9-E44115A8838E}">
      <dgm:prSet/>
      <dgm:spPr/>
      <dgm:t>
        <a:bodyPr/>
        <a:lstStyle/>
        <a:p>
          <a:endParaRPr lang="en-US"/>
        </a:p>
      </dgm:t>
    </dgm:pt>
    <dgm:pt modelId="{0FB75082-A764-4B1C-96D9-C18BB0AEBF91}">
      <dgm:prSet phldrT="[Text]"/>
      <dgm:spPr/>
      <dgm:t>
        <a:bodyPr/>
        <a:lstStyle/>
        <a:p>
          <a:r>
            <a:rPr lang="en-US" dirty="0" smtClean="0"/>
            <a:t>Unsigned</a:t>
          </a:r>
          <a:endParaRPr lang="en-US" dirty="0"/>
        </a:p>
      </dgm:t>
    </dgm:pt>
    <dgm:pt modelId="{91DC971C-ED02-441B-94E1-E73682E8E5B5}" type="parTrans" cxnId="{8A8F764D-CFAF-4676-BF6D-0A34344AA47A}">
      <dgm:prSet/>
      <dgm:spPr/>
      <dgm:t>
        <a:bodyPr/>
        <a:lstStyle/>
        <a:p>
          <a:endParaRPr lang="en-US"/>
        </a:p>
      </dgm:t>
    </dgm:pt>
    <dgm:pt modelId="{3056EA7A-B730-44A5-ADA0-6B707EA8C575}" type="sibTrans" cxnId="{8A8F764D-CFAF-4676-BF6D-0A34344AA47A}">
      <dgm:prSet/>
      <dgm:spPr/>
      <dgm:t>
        <a:bodyPr/>
        <a:lstStyle/>
        <a:p>
          <a:endParaRPr lang="en-US"/>
        </a:p>
      </dgm:t>
    </dgm:pt>
    <dgm:pt modelId="{79D72FA3-6C6C-4D87-B53C-4EC801E038FB}">
      <dgm:prSet phldrT="[Text]"/>
      <dgm:spPr/>
      <dgm:t>
        <a:bodyPr/>
        <a:lstStyle/>
        <a:p>
          <a:r>
            <a:rPr lang="en-US" dirty="0" smtClean="0"/>
            <a:t>Angle</a:t>
          </a:r>
          <a:endParaRPr lang="en-US" dirty="0"/>
        </a:p>
      </dgm:t>
    </dgm:pt>
    <dgm:pt modelId="{43CE2387-2254-404E-8215-F345CC0E378C}" type="parTrans" cxnId="{D703735A-231F-4686-9EE9-D2ECA4757A00}">
      <dgm:prSet/>
      <dgm:spPr/>
      <dgm:t>
        <a:bodyPr/>
        <a:lstStyle/>
        <a:p>
          <a:endParaRPr lang="en-US"/>
        </a:p>
      </dgm:t>
    </dgm:pt>
    <dgm:pt modelId="{2D4DD1D8-A880-4500-952D-72759DCEA591}" type="sibTrans" cxnId="{D703735A-231F-4686-9EE9-D2ECA4757A00}">
      <dgm:prSet/>
      <dgm:spPr/>
      <dgm:t>
        <a:bodyPr/>
        <a:lstStyle/>
        <a:p>
          <a:endParaRPr lang="en-US"/>
        </a:p>
      </dgm:t>
    </dgm:pt>
    <dgm:pt modelId="{484FD0ED-6710-4EFF-9D6E-C4A8E8C334CC}" type="pres">
      <dgm:prSet presAssocID="{0E69C607-1F1F-4C2D-98A8-C9D64849CD67}" presName="outerComposite" presStyleCnt="0">
        <dgm:presLayoutVars>
          <dgm:chMax val="2"/>
          <dgm:animLvl val="lvl"/>
          <dgm:resizeHandles val="exact"/>
        </dgm:presLayoutVars>
      </dgm:prSet>
      <dgm:spPr/>
      <dgm:t>
        <a:bodyPr/>
        <a:lstStyle/>
        <a:p>
          <a:endParaRPr lang="en-US"/>
        </a:p>
      </dgm:t>
    </dgm:pt>
    <dgm:pt modelId="{906EA93C-D92E-4F22-A799-4FE6F8AFCB0E}" type="pres">
      <dgm:prSet presAssocID="{0E69C607-1F1F-4C2D-98A8-C9D64849CD67}" presName="dummyMaxCanvas" presStyleCnt="0"/>
      <dgm:spPr/>
    </dgm:pt>
    <dgm:pt modelId="{2ACE04C6-06D5-44F3-B347-EBBBFBB6D0DF}" type="pres">
      <dgm:prSet presAssocID="{0E69C607-1F1F-4C2D-98A8-C9D64849CD67}" presName="parentComposite" presStyleCnt="0"/>
      <dgm:spPr/>
    </dgm:pt>
    <dgm:pt modelId="{7E1A25DD-B52B-4179-A5E0-105DBF3A5417}" type="pres">
      <dgm:prSet presAssocID="{0E69C607-1F1F-4C2D-98A8-C9D64849CD67}" presName="parent1" presStyleLbl="alignAccFollowNode1" presStyleIdx="0" presStyleCnt="4">
        <dgm:presLayoutVars>
          <dgm:chMax val="4"/>
        </dgm:presLayoutVars>
      </dgm:prSet>
      <dgm:spPr/>
      <dgm:t>
        <a:bodyPr/>
        <a:lstStyle/>
        <a:p>
          <a:endParaRPr lang="en-US"/>
        </a:p>
      </dgm:t>
    </dgm:pt>
    <dgm:pt modelId="{370F4CDB-CBB3-4B27-B187-6B19104A88E5}" type="pres">
      <dgm:prSet presAssocID="{0E69C607-1F1F-4C2D-98A8-C9D64849CD67}" presName="parent2" presStyleLbl="alignAccFollowNode1" presStyleIdx="1" presStyleCnt="4">
        <dgm:presLayoutVars>
          <dgm:chMax val="4"/>
        </dgm:presLayoutVars>
      </dgm:prSet>
      <dgm:spPr/>
      <dgm:t>
        <a:bodyPr/>
        <a:lstStyle/>
        <a:p>
          <a:endParaRPr lang="en-US"/>
        </a:p>
      </dgm:t>
    </dgm:pt>
    <dgm:pt modelId="{5F3393B7-BF65-4584-A5F7-11AA3B995C9C}" type="pres">
      <dgm:prSet presAssocID="{0E69C607-1F1F-4C2D-98A8-C9D64849CD67}" presName="childrenComposite" presStyleCnt="0"/>
      <dgm:spPr/>
    </dgm:pt>
    <dgm:pt modelId="{D7A5FCB4-C38E-4C1E-B3BE-CCD464A1731C}" type="pres">
      <dgm:prSet presAssocID="{0E69C607-1F1F-4C2D-98A8-C9D64849CD67}" presName="dummyMaxCanvas_ChildArea" presStyleCnt="0"/>
      <dgm:spPr/>
    </dgm:pt>
    <dgm:pt modelId="{14F30FFF-48C9-4C29-B6BA-A0144898038F}" type="pres">
      <dgm:prSet presAssocID="{0E69C607-1F1F-4C2D-98A8-C9D64849CD67}" presName="fulcrum" presStyleLbl="alignAccFollowNode1" presStyleIdx="2" presStyleCnt="4"/>
      <dgm:spPr/>
    </dgm:pt>
    <dgm:pt modelId="{2E7B48E8-1012-4467-9D20-94844695E32D}" type="pres">
      <dgm:prSet presAssocID="{0E69C607-1F1F-4C2D-98A8-C9D64849CD67}" presName="balance_23" presStyleLbl="alignAccFollowNode1" presStyleIdx="3" presStyleCnt="4">
        <dgm:presLayoutVars>
          <dgm:bulletEnabled val="1"/>
        </dgm:presLayoutVars>
      </dgm:prSet>
      <dgm:spPr/>
    </dgm:pt>
    <dgm:pt modelId="{8A9E344D-5A45-494F-ACBB-B534480E12FA}" type="pres">
      <dgm:prSet presAssocID="{0E69C607-1F1F-4C2D-98A8-C9D64849CD67}" presName="right_23_1" presStyleLbl="node1" presStyleIdx="0" presStyleCnt="5">
        <dgm:presLayoutVars>
          <dgm:bulletEnabled val="1"/>
        </dgm:presLayoutVars>
      </dgm:prSet>
      <dgm:spPr/>
      <dgm:t>
        <a:bodyPr/>
        <a:lstStyle/>
        <a:p>
          <a:endParaRPr lang="en-US"/>
        </a:p>
      </dgm:t>
    </dgm:pt>
    <dgm:pt modelId="{36854406-2920-4E76-8362-77323F9015F9}" type="pres">
      <dgm:prSet presAssocID="{0E69C607-1F1F-4C2D-98A8-C9D64849CD67}" presName="right_23_2" presStyleLbl="node1" presStyleIdx="1" presStyleCnt="5">
        <dgm:presLayoutVars>
          <dgm:bulletEnabled val="1"/>
        </dgm:presLayoutVars>
      </dgm:prSet>
      <dgm:spPr/>
      <dgm:t>
        <a:bodyPr/>
        <a:lstStyle/>
        <a:p>
          <a:endParaRPr lang="en-US"/>
        </a:p>
      </dgm:t>
    </dgm:pt>
    <dgm:pt modelId="{1B0EE9CC-996F-4E15-A96D-0DFD7A131D7E}" type="pres">
      <dgm:prSet presAssocID="{0E69C607-1F1F-4C2D-98A8-C9D64849CD67}" presName="right_23_3" presStyleLbl="node1" presStyleIdx="2" presStyleCnt="5">
        <dgm:presLayoutVars>
          <dgm:bulletEnabled val="1"/>
        </dgm:presLayoutVars>
      </dgm:prSet>
      <dgm:spPr/>
      <dgm:t>
        <a:bodyPr/>
        <a:lstStyle/>
        <a:p>
          <a:endParaRPr lang="en-US"/>
        </a:p>
      </dgm:t>
    </dgm:pt>
    <dgm:pt modelId="{DBB0FE52-6C37-461A-A179-000126DBA17B}" type="pres">
      <dgm:prSet presAssocID="{0E69C607-1F1F-4C2D-98A8-C9D64849CD67}" presName="left_23_1" presStyleLbl="node1" presStyleIdx="3" presStyleCnt="5">
        <dgm:presLayoutVars>
          <dgm:bulletEnabled val="1"/>
        </dgm:presLayoutVars>
      </dgm:prSet>
      <dgm:spPr/>
      <dgm:t>
        <a:bodyPr/>
        <a:lstStyle/>
        <a:p>
          <a:endParaRPr lang="en-US"/>
        </a:p>
      </dgm:t>
    </dgm:pt>
    <dgm:pt modelId="{D8A546F5-6FDD-4785-A29D-1E3E21B6DA41}" type="pres">
      <dgm:prSet presAssocID="{0E69C607-1F1F-4C2D-98A8-C9D64849CD67}" presName="left_23_2" presStyleLbl="node1" presStyleIdx="4" presStyleCnt="5">
        <dgm:presLayoutVars>
          <dgm:bulletEnabled val="1"/>
        </dgm:presLayoutVars>
      </dgm:prSet>
      <dgm:spPr/>
      <dgm:t>
        <a:bodyPr/>
        <a:lstStyle/>
        <a:p>
          <a:endParaRPr lang="en-US"/>
        </a:p>
      </dgm:t>
    </dgm:pt>
  </dgm:ptLst>
  <dgm:cxnLst>
    <dgm:cxn modelId="{1A9E86C5-AAC1-4F77-8F55-1F5187B2DC83}" type="presOf" srcId="{4167DEC9-1B5E-4F92-AD89-055DB2B5B1BD}" destId="{8A9E344D-5A45-494F-ACBB-B534480E12FA}" srcOrd="0" destOrd="0" presId="urn:microsoft.com/office/officeart/2005/8/layout/balance1"/>
    <dgm:cxn modelId="{A0AFAB02-FE8F-44B8-92E4-2A90AC726E2D}" type="presOf" srcId="{0E69C607-1F1F-4C2D-98A8-C9D64849CD67}" destId="{484FD0ED-6710-4EFF-9D6E-C4A8E8C334CC}" srcOrd="0" destOrd="0" presId="urn:microsoft.com/office/officeart/2005/8/layout/balance1"/>
    <dgm:cxn modelId="{2CA59063-2F95-4C4C-93D3-D800DA7C571F}" srcId="{0E69C607-1F1F-4C2D-98A8-C9D64849CD67}" destId="{AF48F8E7-2799-44CF-972A-E01CA1CF8D5F}" srcOrd="1" destOrd="0" parTransId="{81B85828-3328-4174-8212-C76B6F44D8AC}" sibTransId="{4F66A77F-8854-49B3-8172-73443E336B76}"/>
    <dgm:cxn modelId="{3D04776A-5E24-4236-9936-13237C7C5273}" srcId="{A47CFC7E-82E7-40DF-8DF1-E3F38C232397}" destId="{4DCCD418-5123-4863-B953-E7A618D929B1}" srcOrd="1" destOrd="0" parTransId="{7B3DB17E-FFE4-4710-9B3F-EFB65AF12212}" sibTransId="{24CAC9B6-EFEB-4D6D-AD13-4BEE85481ABF}"/>
    <dgm:cxn modelId="{C394FD13-325F-4B96-92EB-20233F515DC4}" type="presOf" srcId="{A47CFC7E-82E7-40DF-8DF1-E3F38C232397}" destId="{7E1A25DD-B52B-4179-A5E0-105DBF3A5417}" srcOrd="0" destOrd="0" presId="urn:microsoft.com/office/officeart/2005/8/layout/balance1"/>
    <dgm:cxn modelId="{8A8F764D-CFAF-4676-BF6D-0A34344AA47A}" srcId="{AF48F8E7-2799-44CF-972A-E01CA1CF8D5F}" destId="{0FB75082-A764-4B1C-96D9-C18BB0AEBF91}" srcOrd="1" destOrd="0" parTransId="{91DC971C-ED02-441B-94E1-E73682E8E5B5}" sibTransId="{3056EA7A-B730-44A5-ADA0-6B707EA8C575}"/>
    <dgm:cxn modelId="{9DE9E0D1-36A2-4761-B866-8D2E1EBE76FD}" type="presOf" srcId="{79D72FA3-6C6C-4D87-B53C-4EC801E038FB}" destId="{1B0EE9CC-996F-4E15-A96D-0DFD7A131D7E}" srcOrd="0" destOrd="0" presId="urn:microsoft.com/office/officeart/2005/8/layout/balance1"/>
    <dgm:cxn modelId="{10417F44-0DD6-41A8-B52A-F527A1D30D05}" type="presOf" srcId="{4DCCD418-5123-4863-B953-E7A618D929B1}" destId="{D8A546F5-6FDD-4785-A29D-1E3E21B6DA41}" srcOrd="0" destOrd="0" presId="urn:microsoft.com/office/officeart/2005/8/layout/balance1"/>
    <dgm:cxn modelId="{D703735A-231F-4686-9EE9-D2ECA4757A00}" srcId="{AF48F8E7-2799-44CF-972A-E01CA1CF8D5F}" destId="{79D72FA3-6C6C-4D87-B53C-4EC801E038FB}" srcOrd="2" destOrd="0" parTransId="{43CE2387-2254-404E-8215-F345CC0E378C}" sibTransId="{2D4DD1D8-A880-4500-952D-72759DCEA591}"/>
    <dgm:cxn modelId="{96C0795B-58EF-4A06-B181-FF80A8DB97C8}" type="presOf" srcId="{0FB75082-A764-4B1C-96D9-C18BB0AEBF91}" destId="{36854406-2920-4E76-8362-77323F9015F9}" srcOrd="0" destOrd="0" presId="urn:microsoft.com/office/officeart/2005/8/layout/balance1"/>
    <dgm:cxn modelId="{30FC513E-5F20-4B52-82BD-0887D826C250}" type="presOf" srcId="{6C32D20B-EBB8-4D42-9C46-72B5E7317ADD}" destId="{DBB0FE52-6C37-461A-A179-000126DBA17B}" srcOrd="0" destOrd="0" presId="urn:microsoft.com/office/officeart/2005/8/layout/balance1"/>
    <dgm:cxn modelId="{955E6EDD-F874-4248-B1C9-E44115A8838E}" srcId="{AF48F8E7-2799-44CF-972A-E01CA1CF8D5F}" destId="{4167DEC9-1B5E-4F92-AD89-055DB2B5B1BD}" srcOrd="0" destOrd="0" parTransId="{BFF59E2E-9675-461C-A109-B6388F38829E}" sibTransId="{05C90B7A-6026-460F-874E-B306328B2C33}"/>
    <dgm:cxn modelId="{8AB155E4-8D61-4B7B-8D97-7CFBA73802BD}" srcId="{A47CFC7E-82E7-40DF-8DF1-E3F38C232397}" destId="{6C32D20B-EBB8-4D42-9C46-72B5E7317ADD}" srcOrd="0" destOrd="0" parTransId="{338CBC11-D52A-4303-836D-6F9B46B04DA1}" sibTransId="{93A184B3-54FA-49F2-BAA0-78833C4CAA8D}"/>
    <dgm:cxn modelId="{268E998E-9509-4E8E-B988-9E54D9D6025D}" srcId="{0E69C607-1F1F-4C2D-98A8-C9D64849CD67}" destId="{A47CFC7E-82E7-40DF-8DF1-E3F38C232397}" srcOrd="0" destOrd="0" parTransId="{E0CC5798-5E44-4591-BABC-21CD07604B6A}" sibTransId="{A0213470-890A-4182-A421-3C6603B7A2FF}"/>
    <dgm:cxn modelId="{E502FF67-3206-4426-A601-312F379AEBDD}" type="presOf" srcId="{AF48F8E7-2799-44CF-972A-E01CA1CF8D5F}" destId="{370F4CDB-CBB3-4B27-B187-6B19104A88E5}" srcOrd="0" destOrd="0" presId="urn:microsoft.com/office/officeart/2005/8/layout/balance1"/>
    <dgm:cxn modelId="{FC17C19E-A738-4FFA-BFDA-7198D6DD6B48}" type="presParOf" srcId="{484FD0ED-6710-4EFF-9D6E-C4A8E8C334CC}" destId="{906EA93C-D92E-4F22-A799-4FE6F8AFCB0E}" srcOrd="0" destOrd="0" presId="urn:microsoft.com/office/officeart/2005/8/layout/balance1"/>
    <dgm:cxn modelId="{4CCEF781-DB19-4C38-A507-40765EE3DD18}" type="presParOf" srcId="{484FD0ED-6710-4EFF-9D6E-C4A8E8C334CC}" destId="{2ACE04C6-06D5-44F3-B347-EBBBFBB6D0DF}" srcOrd="1" destOrd="0" presId="urn:microsoft.com/office/officeart/2005/8/layout/balance1"/>
    <dgm:cxn modelId="{91AB6AC6-FD27-404E-A39C-9EAEEBCB0120}" type="presParOf" srcId="{2ACE04C6-06D5-44F3-B347-EBBBFBB6D0DF}" destId="{7E1A25DD-B52B-4179-A5E0-105DBF3A5417}" srcOrd="0" destOrd="0" presId="urn:microsoft.com/office/officeart/2005/8/layout/balance1"/>
    <dgm:cxn modelId="{615D2C58-1BA7-425F-BBD1-E1EC5A0B43BB}" type="presParOf" srcId="{2ACE04C6-06D5-44F3-B347-EBBBFBB6D0DF}" destId="{370F4CDB-CBB3-4B27-B187-6B19104A88E5}" srcOrd="1" destOrd="0" presId="urn:microsoft.com/office/officeart/2005/8/layout/balance1"/>
    <dgm:cxn modelId="{102C4D57-43E1-463F-84E8-71D4C0B51ACC}" type="presParOf" srcId="{484FD0ED-6710-4EFF-9D6E-C4A8E8C334CC}" destId="{5F3393B7-BF65-4584-A5F7-11AA3B995C9C}" srcOrd="2" destOrd="0" presId="urn:microsoft.com/office/officeart/2005/8/layout/balance1"/>
    <dgm:cxn modelId="{2D779E3D-5590-4716-8E32-FE95F48AB059}" type="presParOf" srcId="{5F3393B7-BF65-4584-A5F7-11AA3B995C9C}" destId="{D7A5FCB4-C38E-4C1E-B3BE-CCD464A1731C}" srcOrd="0" destOrd="0" presId="urn:microsoft.com/office/officeart/2005/8/layout/balance1"/>
    <dgm:cxn modelId="{EFFECC3B-D6A0-415B-8177-DB778C596C47}" type="presParOf" srcId="{5F3393B7-BF65-4584-A5F7-11AA3B995C9C}" destId="{14F30FFF-48C9-4C29-B6BA-A0144898038F}" srcOrd="1" destOrd="0" presId="urn:microsoft.com/office/officeart/2005/8/layout/balance1"/>
    <dgm:cxn modelId="{7C6031DD-7FFE-43C3-9580-356C8B1C8877}" type="presParOf" srcId="{5F3393B7-BF65-4584-A5F7-11AA3B995C9C}" destId="{2E7B48E8-1012-4467-9D20-94844695E32D}" srcOrd="2" destOrd="0" presId="urn:microsoft.com/office/officeart/2005/8/layout/balance1"/>
    <dgm:cxn modelId="{44803839-BB60-42F5-911E-2B2EB53FE652}" type="presParOf" srcId="{5F3393B7-BF65-4584-A5F7-11AA3B995C9C}" destId="{8A9E344D-5A45-494F-ACBB-B534480E12FA}" srcOrd="3" destOrd="0" presId="urn:microsoft.com/office/officeart/2005/8/layout/balance1"/>
    <dgm:cxn modelId="{E783E604-5B2A-403F-85C4-0FA3F8072860}" type="presParOf" srcId="{5F3393B7-BF65-4584-A5F7-11AA3B995C9C}" destId="{36854406-2920-4E76-8362-77323F9015F9}" srcOrd="4" destOrd="0" presId="urn:microsoft.com/office/officeart/2005/8/layout/balance1"/>
    <dgm:cxn modelId="{7919E715-1AAD-4510-886A-A8D93B72E9A7}" type="presParOf" srcId="{5F3393B7-BF65-4584-A5F7-11AA3B995C9C}" destId="{1B0EE9CC-996F-4E15-A96D-0DFD7A131D7E}" srcOrd="5" destOrd="0" presId="urn:microsoft.com/office/officeart/2005/8/layout/balance1"/>
    <dgm:cxn modelId="{75B75117-DB5F-4188-BE38-14D839E6F19F}" type="presParOf" srcId="{5F3393B7-BF65-4584-A5F7-11AA3B995C9C}" destId="{DBB0FE52-6C37-461A-A179-000126DBA17B}" srcOrd="6" destOrd="0" presId="urn:microsoft.com/office/officeart/2005/8/layout/balance1"/>
    <dgm:cxn modelId="{28D66951-3D2B-48B8-B6E9-CCD0F71A57B4}" type="presParOf" srcId="{5F3393B7-BF65-4584-A5F7-11AA3B995C9C}" destId="{D8A546F5-6FDD-4785-A29D-1E3E21B6DA41}" srcOrd="7" destOrd="0" presId="urn:microsoft.com/office/officeart/2005/8/layout/balance1"/>
  </dgm:cxnLst>
  <dgm:bg/>
  <dgm:whole/>
  <dgm:extLst>
    <a:ext uri="http://schemas.microsoft.com/office/drawing/2008/diagram">
      <dsp:dataModelExt xmlns=""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03566A6-5685-40BA-B5EB-C1F6B018195F}" type="doc">
      <dgm:prSet loTypeId="urn:microsoft.com/office/officeart/2005/8/layout/hProcess3" loCatId="process" qsTypeId="urn:microsoft.com/office/officeart/2005/8/quickstyle/simple1" qsCatId="simple" csTypeId="urn:microsoft.com/office/officeart/2005/8/colors/accent1_2" csCatId="accent1" phldr="1"/>
      <dgm:spPr/>
    </dgm:pt>
    <dgm:pt modelId="{2150DAF9-4DDF-4C10-AB25-6A31EDF5B2E2}">
      <dgm:prSet phldrT="[Text]"/>
      <dgm:spPr/>
      <dgm:t>
        <a:bodyPr/>
        <a:lstStyle/>
        <a:p>
          <a:endParaRPr lang="en-US" dirty="0"/>
        </a:p>
      </dgm:t>
    </dgm:pt>
    <dgm:pt modelId="{41DC7CD4-207C-44CB-B01F-D50F3D3C9B05}" type="parTrans" cxnId="{7D22346C-3D26-4D66-905F-05B567A112EA}">
      <dgm:prSet/>
      <dgm:spPr/>
      <dgm:t>
        <a:bodyPr/>
        <a:lstStyle/>
        <a:p>
          <a:endParaRPr lang="en-US"/>
        </a:p>
      </dgm:t>
    </dgm:pt>
    <dgm:pt modelId="{40683311-756A-403A-8424-8A5FCB595515}" type="sibTrans" cxnId="{7D22346C-3D26-4D66-905F-05B567A112EA}">
      <dgm:prSet/>
      <dgm:spPr/>
      <dgm:t>
        <a:bodyPr/>
        <a:lstStyle/>
        <a:p>
          <a:endParaRPr lang="en-US"/>
        </a:p>
      </dgm:t>
    </dgm:pt>
    <dgm:pt modelId="{1F88B459-470A-4E66-A037-CF750F839552}" type="pres">
      <dgm:prSet presAssocID="{103566A6-5685-40BA-B5EB-C1F6B018195F}" presName="Name0" presStyleCnt="0">
        <dgm:presLayoutVars>
          <dgm:dir/>
          <dgm:animLvl val="lvl"/>
          <dgm:resizeHandles val="exact"/>
        </dgm:presLayoutVars>
      </dgm:prSet>
      <dgm:spPr/>
    </dgm:pt>
    <dgm:pt modelId="{0EF763BC-F4C3-4A42-A60C-3CF591677449}" type="pres">
      <dgm:prSet presAssocID="{103566A6-5685-40BA-B5EB-C1F6B018195F}" presName="dummy" presStyleCnt="0"/>
      <dgm:spPr/>
    </dgm:pt>
    <dgm:pt modelId="{D1A26D32-FF56-45BD-AE25-626549C33D3E}" type="pres">
      <dgm:prSet presAssocID="{103566A6-5685-40BA-B5EB-C1F6B018195F}" presName="linH" presStyleCnt="0"/>
      <dgm:spPr/>
    </dgm:pt>
    <dgm:pt modelId="{D1555BA8-4662-4D75-B78D-E1C04BDC8892}" type="pres">
      <dgm:prSet presAssocID="{103566A6-5685-40BA-B5EB-C1F6B018195F}" presName="padding1" presStyleCnt="0"/>
      <dgm:spPr/>
    </dgm:pt>
    <dgm:pt modelId="{F23E98A9-6399-448A-BABA-7DEE2C5DE6F9}" type="pres">
      <dgm:prSet presAssocID="{2150DAF9-4DDF-4C10-AB25-6A31EDF5B2E2}" presName="linV" presStyleCnt="0"/>
      <dgm:spPr/>
    </dgm:pt>
    <dgm:pt modelId="{70EFACC6-9F65-4EDF-844A-5A11F6F243FD}" type="pres">
      <dgm:prSet presAssocID="{2150DAF9-4DDF-4C10-AB25-6A31EDF5B2E2}" presName="spVertical1" presStyleCnt="0"/>
      <dgm:spPr/>
    </dgm:pt>
    <dgm:pt modelId="{ACA8C6F9-DCA5-4F32-BCE1-C093320315D2}" type="pres">
      <dgm:prSet presAssocID="{2150DAF9-4DDF-4C10-AB25-6A31EDF5B2E2}" presName="parTx" presStyleLbl="revTx" presStyleIdx="0" presStyleCnt="1" custLinFactY="-291395" custLinFactNeighborX="51" custLinFactNeighborY="-300000">
        <dgm:presLayoutVars>
          <dgm:chMax val="0"/>
          <dgm:chPref val="0"/>
          <dgm:bulletEnabled val="1"/>
        </dgm:presLayoutVars>
      </dgm:prSet>
      <dgm:spPr/>
      <dgm:t>
        <a:bodyPr/>
        <a:lstStyle/>
        <a:p>
          <a:endParaRPr lang="en-US"/>
        </a:p>
      </dgm:t>
    </dgm:pt>
    <dgm:pt modelId="{583729FB-5F4D-4D0A-9903-3AEEFA8211A9}" type="pres">
      <dgm:prSet presAssocID="{2150DAF9-4DDF-4C10-AB25-6A31EDF5B2E2}" presName="spVertical2" presStyleCnt="0"/>
      <dgm:spPr/>
    </dgm:pt>
    <dgm:pt modelId="{B7624D3F-E8AE-49A1-9BFB-AABE5E478FC4}" type="pres">
      <dgm:prSet presAssocID="{2150DAF9-4DDF-4C10-AB25-6A31EDF5B2E2}" presName="spVertical3" presStyleCnt="0"/>
      <dgm:spPr/>
    </dgm:pt>
    <dgm:pt modelId="{6E892212-092E-4E48-8C1B-4766267885CB}" type="pres">
      <dgm:prSet presAssocID="{103566A6-5685-40BA-B5EB-C1F6B018195F}" presName="padding2" presStyleCnt="0"/>
      <dgm:spPr/>
    </dgm:pt>
    <dgm:pt modelId="{00E85015-5A07-4B16-912A-9E9F56D4671E}" type="pres">
      <dgm:prSet presAssocID="{103566A6-5685-40BA-B5EB-C1F6B018195F}" presName="negArrow" presStyleCnt="0"/>
      <dgm:spPr/>
    </dgm:pt>
    <dgm:pt modelId="{F63934D6-4188-4897-8617-37D2AAED817B}" type="pres">
      <dgm:prSet presAssocID="{103566A6-5685-40BA-B5EB-C1F6B018195F}" presName="backgroundArrow" presStyleLbl="node1" presStyleIdx="0" presStyleCnt="1"/>
      <dgm:spPr/>
    </dgm:pt>
  </dgm:ptLst>
  <dgm:cxnLst>
    <dgm:cxn modelId="{7D22346C-3D26-4D66-905F-05B567A112EA}" srcId="{103566A6-5685-40BA-B5EB-C1F6B018195F}" destId="{2150DAF9-4DDF-4C10-AB25-6A31EDF5B2E2}" srcOrd="0" destOrd="0" parTransId="{41DC7CD4-207C-44CB-B01F-D50F3D3C9B05}" sibTransId="{40683311-756A-403A-8424-8A5FCB595515}"/>
    <dgm:cxn modelId="{55339F04-5864-478A-A9D6-EF9A1AB8F44F}" type="presOf" srcId="{2150DAF9-4DDF-4C10-AB25-6A31EDF5B2E2}" destId="{ACA8C6F9-DCA5-4F32-BCE1-C093320315D2}" srcOrd="0" destOrd="0" presId="urn:microsoft.com/office/officeart/2005/8/layout/hProcess3"/>
    <dgm:cxn modelId="{B42FA847-A018-425F-A281-4CE1C0256C94}" type="presOf" srcId="{103566A6-5685-40BA-B5EB-C1F6B018195F}" destId="{1F88B459-470A-4E66-A037-CF750F839552}" srcOrd="0" destOrd="0" presId="urn:microsoft.com/office/officeart/2005/8/layout/hProcess3"/>
    <dgm:cxn modelId="{191603D5-0AE4-4A6E-BB9C-6587E3ADD6F7}" type="presParOf" srcId="{1F88B459-470A-4E66-A037-CF750F839552}" destId="{0EF763BC-F4C3-4A42-A60C-3CF591677449}" srcOrd="0" destOrd="0" presId="urn:microsoft.com/office/officeart/2005/8/layout/hProcess3"/>
    <dgm:cxn modelId="{725FD97E-94F1-4C2F-9C3C-FF5A80ABFB6D}" type="presParOf" srcId="{1F88B459-470A-4E66-A037-CF750F839552}" destId="{D1A26D32-FF56-45BD-AE25-626549C33D3E}" srcOrd="1" destOrd="0" presId="urn:microsoft.com/office/officeart/2005/8/layout/hProcess3"/>
    <dgm:cxn modelId="{36847232-AADA-447B-AB8F-5BD9D0D06C89}" type="presParOf" srcId="{D1A26D32-FF56-45BD-AE25-626549C33D3E}" destId="{D1555BA8-4662-4D75-B78D-E1C04BDC8892}" srcOrd="0" destOrd="0" presId="urn:microsoft.com/office/officeart/2005/8/layout/hProcess3"/>
    <dgm:cxn modelId="{A35764BC-ECC8-4A2F-8385-2F571FFD819E}" type="presParOf" srcId="{D1A26D32-FF56-45BD-AE25-626549C33D3E}" destId="{F23E98A9-6399-448A-BABA-7DEE2C5DE6F9}" srcOrd="1" destOrd="0" presId="urn:microsoft.com/office/officeart/2005/8/layout/hProcess3"/>
    <dgm:cxn modelId="{2FBBF060-628A-4638-8FFF-F4AEDFCFA737}" type="presParOf" srcId="{F23E98A9-6399-448A-BABA-7DEE2C5DE6F9}" destId="{70EFACC6-9F65-4EDF-844A-5A11F6F243FD}" srcOrd="0" destOrd="0" presId="urn:microsoft.com/office/officeart/2005/8/layout/hProcess3"/>
    <dgm:cxn modelId="{EF4683E6-3ED2-46A7-BA23-F1CDD26C9FC8}" type="presParOf" srcId="{F23E98A9-6399-448A-BABA-7DEE2C5DE6F9}" destId="{ACA8C6F9-DCA5-4F32-BCE1-C093320315D2}" srcOrd="1" destOrd="0" presId="urn:microsoft.com/office/officeart/2005/8/layout/hProcess3"/>
    <dgm:cxn modelId="{0D30C936-8954-472B-A5B2-12FA4116BB20}" type="presParOf" srcId="{F23E98A9-6399-448A-BABA-7DEE2C5DE6F9}" destId="{583729FB-5F4D-4D0A-9903-3AEEFA8211A9}" srcOrd="2" destOrd="0" presId="urn:microsoft.com/office/officeart/2005/8/layout/hProcess3"/>
    <dgm:cxn modelId="{EB622AB1-0446-42D1-9EBA-56762AF2CB2E}" type="presParOf" srcId="{F23E98A9-6399-448A-BABA-7DEE2C5DE6F9}" destId="{B7624D3F-E8AE-49A1-9BFB-AABE5E478FC4}" srcOrd="3" destOrd="0" presId="urn:microsoft.com/office/officeart/2005/8/layout/hProcess3"/>
    <dgm:cxn modelId="{6C04811A-5CA6-442F-968D-02B3EFF13AD5}" type="presParOf" srcId="{D1A26D32-FF56-45BD-AE25-626549C33D3E}" destId="{6E892212-092E-4E48-8C1B-4766267885CB}" srcOrd="2" destOrd="0" presId="urn:microsoft.com/office/officeart/2005/8/layout/hProcess3"/>
    <dgm:cxn modelId="{4656F48A-7771-40EC-B4F7-1DFB0930F9F2}" type="presParOf" srcId="{D1A26D32-FF56-45BD-AE25-626549C33D3E}" destId="{00E85015-5A07-4B16-912A-9E9F56D4671E}" srcOrd="3" destOrd="0" presId="urn:microsoft.com/office/officeart/2005/8/layout/hProcess3"/>
    <dgm:cxn modelId="{C0B69E78-BF79-45B0-97FD-818E906DF877}" type="presParOf" srcId="{D1A26D32-FF56-45BD-AE25-626549C33D3E}" destId="{F63934D6-4188-4897-8617-37D2AAED817B}" srcOrd="4" destOrd="0" presId="urn:microsoft.com/office/officeart/2005/8/layout/hProcess3"/>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6FFD62A-0E5F-4CA9-9936-BACFBDCB8ADE}">
      <dsp:nvSpPr>
        <dsp:cNvPr id="0" name=""/>
        <dsp:cNvSpPr/>
      </dsp:nvSpPr>
      <dsp:spPr>
        <a:xfrm>
          <a:off x="0" y="4531422"/>
          <a:ext cx="9144000" cy="1487313"/>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2800" kern="1200" dirty="0" smtClean="0"/>
            <a:t>Step 3 “Sorting and Removing Stop Words</a:t>
          </a:r>
          <a:endParaRPr lang="en-US" sz="2800" kern="1200" dirty="0"/>
        </a:p>
      </dsp:txBody>
      <dsp:txXfrm>
        <a:off x="0" y="4531422"/>
        <a:ext cx="9144000" cy="803149"/>
      </dsp:txXfrm>
    </dsp:sp>
    <dsp:sp modelId="{CAD1AAEE-C099-41DC-A0B6-9CD544CB52DE}">
      <dsp:nvSpPr>
        <dsp:cNvPr id="0" name=""/>
        <dsp:cNvSpPr/>
      </dsp:nvSpPr>
      <dsp:spPr>
        <a:xfrm>
          <a:off x="0" y="5304825"/>
          <a:ext cx="9144000" cy="684164"/>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dirty="0" smtClean="0"/>
            <a:t>Common words like the, and, is, are, for, am, so…</a:t>
          </a:r>
        </a:p>
        <a:p>
          <a:pPr lvl="0" algn="ctr" defTabSz="844550">
            <a:lnSpc>
              <a:spcPct val="90000"/>
            </a:lnSpc>
            <a:spcBef>
              <a:spcPct val="0"/>
            </a:spcBef>
            <a:spcAft>
              <a:spcPct val="35000"/>
            </a:spcAft>
          </a:pPr>
          <a:r>
            <a:rPr lang="en-US" sz="1900" kern="1200" dirty="0" smtClean="0"/>
            <a:t>=&gt;Symbols, numbers and punctuations.</a:t>
          </a:r>
          <a:endParaRPr lang="en-US" sz="1900" kern="1200" dirty="0"/>
        </a:p>
      </dsp:txBody>
      <dsp:txXfrm>
        <a:off x="0" y="5304825"/>
        <a:ext cx="9144000" cy="684164"/>
      </dsp:txXfrm>
    </dsp:sp>
    <dsp:sp modelId="{9A77EA56-5DAE-45C6-A920-53AA27FA2D95}">
      <dsp:nvSpPr>
        <dsp:cNvPr id="0" name=""/>
        <dsp:cNvSpPr/>
      </dsp:nvSpPr>
      <dsp:spPr>
        <a:xfrm rot="10800000">
          <a:off x="0" y="2266243"/>
          <a:ext cx="9144000" cy="2287488"/>
        </a:xfrm>
        <a:prstGeom prst="upArrowCallou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2800" kern="1200" dirty="0" smtClean="0"/>
            <a:t>STEP  2 “Stemming”</a:t>
          </a:r>
          <a:endParaRPr lang="en-US" sz="2800" kern="1200" dirty="0"/>
        </a:p>
      </dsp:txBody>
      <dsp:txXfrm>
        <a:off x="0" y="2266243"/>
        <a:ext cx="9144000" cy="802908"/>
      </dsp:txXfrm>
    </dsp:sp>
    <dsp:sp modelId="{63A1C82D-A483-476C-BDA2-4D58A30A3177}">
      <dsp:nvSpPr>
        <dsp:cNvPr id="0" name=""/>
        <dsp:cNvSpPr/>
      </dsp:nvSpPr>
      <dsp:spPr>
        <a:xfrm>
          <a:off x="4464" y="3069151"/>
          <a:ext cx="3045023" cy="683959"/>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dirty="0" smtClean="0"/>
            <a:t>“do”, “doing”, “done”	</a:t>
          </a:r>
          <a:r>
            <a:rPr lang="en-US" sz="1900" kern="1200" dirty="0" smtClean="0">
              <a:sym typeface="Wingdings" pitchFamily="2" charset="2"/>
            </a:rPr>
            <a:t> do</a:t>
          </a:r>
          <a:endParaRPr lang="en-US" sz="1900" kern="1200" dirty="0" smtClean="0"/>
        </a:p>
      </dsp:txBody>
      <dsp:txXfrm>
        <a:off x="4464" y="3069151"/>
        <a:ext cx="3045023" cy="683959"/>
      </dsp:txXfrm>
    </dsp:sp>
    <dsp:sp modelId="{99FCCA85-BE62-49D7-BC11-1E52DD48CF66}">
      <dsp:nvSpPr>
        <dsp:cNvPr id="0" name=""/>
        <dsp:cNvSpPr/>
      </dsp:nvSpPr>
      <dsp:spPr>
        <a:xfrm>
          <a:off x="3049488" y="3069151"/>
          <a:ext cx="3045023" cy="683959"/>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dirty="0" smtClean="0"/>
            <a:t>“agreed”, ”agree” </a:t>
          </a:r>
          <a:r>
            <a:rPr lang="en-US" sz="1900" kern="1200" dirty="0" smtClean="0">
              <a:sym typeface="Wingdings" pitchFamily="2" charset="2"/>
            </a:rPr>
            <a:t></a:t>
          </a:r>
          <a:r>
            <a:rPr lang="en-US" sz="1900" kern="1200" dirty="0" smtClean="0"/>
            <a:t>  agree</a:t>
          </a:r>
        </a:p>
      </dsp:txBody>
      <dsp:txXfrm>
        <a:off x="3049488" y="3069151"/>
        <a:ext cx="3045023" cy="683959"/>
      </dsp:txXfrm>
    </dsp:sp>
    <dsp:sp modelId="{D9484EE3-E9FD-479B-B37F-32BD28987C1B}">
      <dsp:nvSpPr>
        <dsp:cNvPr id="0" name=""/>
        <dsp:cNvSpPr/>
      </dsp:nvSpPr>
      <dsp:spPr>
        <a:xfrm>
          <a:off x="6094511" y="3069151"/>
          <a:ext cx="3045023" cy="683959"/>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t" anchorCtr="0">
          <a:noAutofit/>
        </a:bodyPr>
        <a:lstStyle/>
        <a:p>
          <a:pPr lvl="0" algn="l" defTabSz="844550">
            <a:lnSpc>
              <a:spcPct val="90000"/>
            </a:lnSpc>
            <a:spcBef>
              <a:spcPct val="0"/>
            </a:spcBef>
            <a:spcAft>
              <a:spcPct val="35000"/>
            </a:spcAft>
          </a:pPr>
          <a:r>
            <a:rPr lang="en-US" sz="1900" kern="1200" dirty="0" smtClean="0"/>
            <a:t>“gone”, “go”, ”went” </a:t>
          </a:r>
          <a:r>
            <a:rPr lang="en-US" sz="1900" kern="1200" dirty="0" smtClean="0">
              <a:sym typeface="Wingdings" pitchFamily="2" charset="2"/>
            </a:rPr>
            <a:t></a:t>
          </a:r>
          <a:r>
            <a:rPr lang="en-US" sz="1900" kern="1200" dirty="0" smtClean="0"/>
            <a:t>  go</a:t>
          </a:r>
        </a:p>
        <a:p>
          <a:pPr marL="114300" lvl="1" indent="-114300" algn="l" defTabSz="666750">
            <a:lnSpc>
              <a:spcPct val="90000"/>
            </a:lnSpc>
            <a:spcBef>
              <a:spcPct val="0"/>
            </a:spcBef>
            <a:spcAft>
              <a:spcPct val="15000"/>
            </a:spcAft>
            <a:buChar char="••"/>
          </a:pPr>
          <a:r>
            <a:rPr lang="en-US" sz="1500" kern="1200" dirty="0" smtClean="0"/>
            <a:t>“plays”, ”play”, “playing” </a:t>
          </a:r>
          <a:r>
            <a:rPr lang="en-US" sz="1500" kern="1200" dirty="0" smtClean="0">
              <a:sym typeface="Wingdings" pitchFamily="2" charset="2"/>
            </a:rPr>
            <a:t> </a:t>
          </a:r>
          <a:r>
            <a:rPr lang="en-US" sz="1500" kern="1200" dirty="0" smtClean="0"/>
            <a:t>play</a:t>
          </a:r>
        </a:p>
      </dsp:txBody>
      <dsp:txXfrm>
        <a:off x="6094511" y="3069151"/>
        <a:ext cx="3045023" cy="683959"/>
      </dsp:txXfrm>
    </dsp:sp>
    <dsp:sp modelId="{F222C148-17F4-45E5-99FC-C5B38BF4148E}">
      <dsp:nvSpPr>
        <dsp:cNvPr id="0" name=""/>
        <dsp:cNvSpPr/>
      </dsp:nvSpPr>
      <dsp:spPr>
        <a:xfrm rot="10800000">
          <a:off x="0" y="0"/>
          <a:ext cx="9144000" cy="2287488"/>
        </a:xfrm>
        <a:prstGeom prst="upArrowCallou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2800" kern="1200" dirty="0" smtClean="0"/>
            <a:t>STEP 1“Preprocessing”</a:t>
          </a:r>
          <a:endParaRPr lang="en-US" sz="2800" kern="1200" dirty="0"/>
        </a:p>
      </dsp:txBody>
      <dsp:txXfrm>
        <a:off x="0" y="0"/>
        <a:ext cx="9144000" cy="802908"/>
      </dsp:txXfrm>
    </dsp:sp>
    <dsp:sp modelId="{AA60701A-8F48-43EF-96BD-166941BAA696}">
      <dsp:nvSpPr>
        <dsp:cNvPr id="0" name=""/>
        <dsp:cNvSpPr/>
      </dsp:nvSpPr>
      <dsp:spPr>
        <a:xfrm>
          <a:off x="0" y="803972"/>
          <a:ext cx="9144000" cy="683959"/>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dirty="0" smtClean="0"/>
            <a:t>Extracting only those words from the text  which are relevant for analysis.</a:t>
          </a:r>
          <a:endParaRPr lang="en-US" sz="1900" kern="1200" dirty="0"/>
        </a:p>
      </dsp:txBody>
      <dsp:txXfrm>
        <a:off x="0" y="803972"/>
        <a:ext cx="9144000" cy="683959"/>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5F8C31F-81E4-49FC-8465-72C6FE25543E}">
      <dsp:nvSpPr>
        <dsp:cNvPr id="0" name=""/>
        <dsp:cNvSpPr/>
      </dsp:nvSpPr>
      <dsp:spPr>
        <a:xfrm rot="21300000">
          <a:off x="9866" y="672643"/>
          <a:ext cx="3561667" cy="381913"/>
        </a:xfrm>
        <a:prstGeom prst="mathMinus">
          <a:avLst/>
        </a:prstGeom>
        <a:solidFill>
          <a:schemeClr val="accent1">
            <a:tint val="60000"/>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14A78C6-53D9-413A-A733-C940FDD9CFEE}">
      <dsp:nvSpPr>
        <dsp:cNvPr id="0" name=""/>
        <dsp:cNvSpPr/>
      </dsp:nvSpPr>
      <dsp:spPr>
        <a:xfrm>
          <a:off x="429768" y="86360"/>
          <a:ext cx="1074420" cy="690880"/>
        </a:xfrm>
        <a:prstGeom prst="downArrow">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189C5E-1B5C-4318-ABD7-2C8FD423466B}">
      <dsp:nvSpPr>
        <dsp:cNvPr id="0" name=""/>
        <dsp:cNvSpPr/>
      </dsp:nvSpPr>
      <dsp:spPr>
        <a:xfrm>
          <a:off x="1898142" y="0"/>
          <a:ext cx="1146048" cy="725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Sentence Weighting</a:t>
          </a:r>
          <a:endParaRPr lang="en-US" sz="1600" kern="1200" dirty="0"/>
        </a:p>
      </dsp:txBody>
      <dsp:txXfrm>
        <a:off x="1898142" y="0"/>
        <a:ext cx="1146048" cy="725423"/>
      </dsp:txXfrm>
    </dsp:sp>
    <dsp:sp modelId="{EB49BDA2-CD56-4430-AF4B-E44C6CCF5377}">
      <dsp:nvSpPr>
        <dsp:cNvPr id="0" name=""/>
        <dsp:cNvSpPr/>
      </dsp:nvSpPr>
      <dsp:spPr>
        <a:xfrm>
          <a:off x="2077211" y="949960"/>
          <a:ext cx="1074420" cy="690880"/>
        </a:xfrm>
        <a:prstGeom prst="upArrow">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4DC1FF-F411-4BFE-B1C2-5B15025C2355}">
      <dsp:nvSpPr>
        <dsp:cNvPr id="0" name=""/>
        <dsp:cNvSpPr/>
      </dsp:nvSpPr>
      <dsp:spPr>
        <a:xfrm>
          <a:off x="537210" y="1001775"/>
          <a:ext cx="1146048" cy="725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Sentence Clustering</a:t>
          </a:r>
          <a:endParaRPr lang="en-US" sz="1600" kern="1200" dirty="0"/>
        </a:p>
      </dsp:txBody>
      <dsp:txXfrm>
        <a:off x="537210" y="1001775"/>
        <a:ext cx="1146048" cy="725423"/>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E1A25DD-B52B-4179-A5E0-105DBF3A5417}">
      <dsp:nvSpPr>
        <dsp:cNvPr id="0" name=""/>
        <dsp:cNvSpPr/>
      </dsp:nvSpPr>
      <dsp:spPr>
        <a:xfrm>
          <a:off x="1157732" y="0"/>
          <a:ext cx="1078992" cy="599440"/>
        </a:xfrm>
        <a:prstGeom prst="roundRect">
          <a:avLst>
            <a:gd name="adj" fmla="val 10000"/>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P.C.C.</a:t>
          </a:r>
          <a:endParaRPr lang="en-US" sz="2400" kern="1200" dirty="0"/>
        </a:p>
      </dsp:txBody>
      <dsp:txXfrm>
        <a:off x="1157732" y="0"/>
        <a:ext cx="1078992" cy="599440"/>
      </dsp:txXfrm>
    </dsp:sp>
    <dsp:sp modelId="{370F4CDB-CBB3-4B27-B187-6B19104A88E5}">
      <dsp:nvSpPr>
        <dsp:cNvPr id="0" name=""/>
        <dsp:cNvSpPr/>
      </dsp:nvSpPr>
      <dsp:spPr>
        <a:xfrm>
          <a:off x="2716276" y="0"/>
          <a:ext cx="1078992" cy="599440"/>
        </a:xfrm>
        <a:prstGeom prst="roundRect">
          <a:avLst>
            <a:gd name="adj" fmla="val 10000"/>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Cosine </a:t>
          </a:r>
          <a:endParaRPr lang="en-US" sz="2400" kern="1200" dirty="0"/>
        </a:p>
      </dsp:txBody>
      <dsp:txXfrm>
        <a:off x="2716276" y="0"/>
        <a:ext cx="1078992" cy="599440"/>
      </dsp:txXfrm>
    </dsp:sp>
    <dsp:sp modelId="{14F30FFF-48C9-4C29-B6BA-A0144898038F}">
      <dsp:nvSpPr>
        <dsp:cNvPr id="0" name=""/>
        <dsp:cNvSpPr/>
      </dsp:nvSpPr>
      <dsp:spPr>
        <a:xfrm>
          <a:off x="2251710" y="2547620"/>
          <a:ext cx="449580" cy="449580"/>
        </a:xfrm>
        <a:prstGeom prst="triangle">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7B48E8-1012-4467-9D20-94844695E32D}">
      <dsp:nvSpPr>
        <dsp:cNvPr id="0" name=""/>
        <dsp:cNvSpPr/>
      </dsp:nvSpPr>
      <dsp:spPr>
        <a:xfrm rot="240000">
          <a:off x="1127348" y="2354969"/>
          <a:ext cx="2698303" cy="188683"/>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9E344D-5A45-494F-ACBB-B534480E12FA}">
      <dsp:nvSpPr>
        <dsp:cNvPr id="0" name=""/>
        <dsp:cNvSpPr/>
      </dsp:nvSpPr>
      <dsp:spPr>
        <a:xfrm rot="240000">
          <a:off x="2747445" y="1883214"/>
          <a:ext cx="1076597" cy="501584"/>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No magnitude</a:t>
          </a:r>
          <a:endParaRPr lang="en-US" sz="1200" kern="1200" dirty="0"/>
        </a:p>
      </dsp:txBody>
      <dsp:txXfrm rot="240000">
        <a:off x="2747445" y="1883214"/>
        <a:ext cx="1076597" cy="501584"/>
      </dsp:txXfrm>
    </dsp:sp>
    <dsp:sp modelId="{36854406-2920-4E76-8362-77323F9015F9}">
      <dsp:nvSpPr>
        <dsp:cNvPr id="0" name=""/>
        <dsp:cNvSpPr/>
      </dsp:nvSpPr>
      <dsp:spPr>
        <a:xfrm rot="240000">
          <a:off x="2786408" y="1343718"/>
          <a:ext cx="1076597" cy="501584"/>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Unsigned</a:t>
          </a:r>
          <a:endParaRPr lang="en-US" sz="1200" kern="1200" dirty="0"/>
        </a:p>
      </dsp:txBody>
      <dsp:txXfrm rot="240000">
        <a:off x="2786408" y="1343718"/>
        <a:ext cx="1076597" cy="501584"/>
      </dsp:txXfrm>
    </dsp:sp>
    <dsp:sp modelId="{1B0EE9CC-996F-4E15-A96D-0DFD7A131D7E}">
      <dsp:nvSpPr>
        <dsp:cNvPr id="0" name=""/>
        <dsp:cNvSpPr/>
      </dsp:nvSpPr>
      <dsp:spPr>
        <a:xfrm rot="240000">
          <a:off x="2825372" y="816210"/>
          <a:ext cx="1076597" cy="501584"/>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Angle</a:t>
          </a:r>
          <a:endParaRPr lang="en-US" sz="1200" kern="1200" dirty="0"/>
        </a:p>
      </dsp:txBody>
      <dsp:txXfrm rot="240000">
        <a:off x="2825372" y="816210"/>
        <a:ext cx="1076597" cy="501584"/>
      </dsp:txXfrm>
    </dsp:sp>
    <dsp:sp modelId="{DBB0FE52-6C37-461A-A179-000126DBA17B}">
      <dsp:nvSpPr>
        <dsp:cNvPr id="0" name=""/>
        <dsp:cNvSpPr/>
      </dsp:nvSpPr>
      <dsp:spPr>
        <a:xfrm rot="240000">
          <a:off x="1203887" y="1775314"/>
          <a:ext cx="1076597" cy="501584"/>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Signed</a:t>
          </a:r>
          <a:endParaRPr lang="en-US" sz="1200" kern="1200" dirty="0"/>
        </a:p>
      </dsp:txBody>
      <dsp:txXfrm rot="240000">
        <a:off x="1203887" y="1775314"/>
        <a:ext cx="1076597" cy="501584"/>
      </dsp:txXfrm>
    </dsp:sp>
    <dsp:sp modelId="{D8A546F5-6FDD-4785-A29D-1E3E21B6DA41}">
      <dsp:nvSpPr>
        <dsp:cNvPr id="0" name=""/>
        <dsp:cNvSpPr/>
      </dsp:nvSpPr>
      <dsp:spPr>
        <a:xfrm rot="240000">
          <a:off x="1242850" y="1235818"/>
          <a:ext cx="1076597" cy="501584"/>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Magnitude</a:t>
          </a:r>
          <a:endParaRPr lang="en-US" sz="1200" kern="1200" dirty="0"/>
        </a:p>
      </dsp:txBody>
      <dsp:txXfrm rot="240000">
        <a:off x="1242850" y="1235818"/>
        <a:ext cx="1076597" cy="501584"/>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63934D6-4188-4897-8617-37D2AAED817B}">
      <dsp:nvSpPr>
        <dsp:cNvPr id="0" name=""/>
        <dsp:cNvSpPr/>
      </dsp:nvSpPr>
      <dsp:spPr>
        <a:xfrm>
          <a:off x="0" y="27200"/>
          <a:ext cx="2819399" cy="1368000"/>
        </a:xfrm>
        <a:prstGeom prst="rightArrow">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A8C6F9-DCA5-4F32-BCE1-C093320315D2}">
      <dsp:nvSpPr>
        <dsp:cNvPr id="0" name=""/>
        <dsp:cNvSpPr/>
      </dsp:nvSpPr>
      <dsp:spPr>
        <a:xfrm>
          <a:off x="228602" y="0"/>
          <a:ext cx="2310035" cy="68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3040" rIns="0" bIns="193040" numCol="1" spcCol="1270" anchor="ctr" anchorCtr="0">
          <a:noAutofit/>
        </a:bodyPr>
        <a:lstStyle/>
        <a:p>
          <a:pPr lvl="0" algn="ctr" defTabSz="844550">
            <a:lnSpc>
              <a:spcPct val="90000"/>
            </a:lnSpc>
            <a:spcBef>
              <a:spcPct val="0"/>
            </a:spcBef>
            <a:spcAft>
              <a:spcPct val="35000"/>
            </a:spcAft>
          </a:pPr>
          <a:endParaRPr lang="en-US" sz="1900" kern="1200" dirty="0"/>
        </a:p>
      </dsp:txBody>
      <dsp:txXfrm>
        <a:off x="228602" y="0"/>
        <a:ext cx="2310035" cy="6840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D19BF4-895D-4A80-BA4F-3BB7E7D7A3C1}" type="datetimeFigureOut">
              <a:rPr lang="en-US" smtClean="0"/>
              <a:pPr/>
              <a:t>6/24/2016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C7AA8C-50A1-4EA1-BDFE-415F1E2F912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 Project is</a:t>
            </a:r>
            <a:r>
              <a:rPr lang="en-US" baseline="0" dirty="0" smtClean="0"/>
              <a:t> an automatic text summarizer that can effectively convert a big chunk of text into a small summary</a:t>
            </a:r>
            <a:endParaRPr lang="en-US" dirty="0"/>
          </a:p>
        </p:txBody>
      </p:sp>
      <p:sp>
        <p:nvSpPr>
          <p:cNvPr id="4" name="Slide Number Placeholder 3"/>
          <p:cNvSpPr>
            <a:spLocks noGrp="1"/>
          </p:cNvSpPr>
          <p:nvPr>
            <p:ph type="sldNum" sz="quarter" idx="10"/>
          </p:nvPr>
        </p:nvSpPr>
        <p:spPr/>
        <p:txBody>
          <a:bodyPr/>
          <a:lstStyle/>
          <a:p>
            <a:fld id="{B4ACC5D4-39BD-47D4-BB37-FC0DCE681CB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the same thing…we get the avg. connectivity of each sentence and now we can assign ranks to every sentence based on that.</a:t>
            </a:r>
            <a:endParaRPr lang="en-US" dirty="0"/>
          </a:p>
        </p:txBody>
      </p:sp>
      <p:sp>
        <p:nvSpPr>
          <p:cNvPr id="4" name="Slide Number Placeholder 3"/>
          <p:cNvSpPr>
            <a:spLocks noGrp="1"/>
          </p:cNvSpPr>
          <p:nvPr>
            <p:ph type="sldNum" sz="quarter" idx="10"/>
          </p:nvPr>
        </p:nvSpPr>
        <p:spPr/>
        <p:txBody>
          <a:bodyPr/>
          <a:lstStyle/>
          <a:p>
            <a:fld id="{B4ACC5D4-39BD-47D4-BB37-FC0DCE681CB9}"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186674D-E336-47BF-AB9C-0F73BF28F716}" type="slidenum">
              <a:rPr lang="en-IN"/>
              <a:pPr/>
              <a:t>11</a:t>
            </a:fld>
            <a:endParaRPr lang="en-IN"/>
          </a:p>
        </p:txBody>
      </p:sp>
      <p:sp>
        <p:nvSpPr>
          <p:cNvPr id="6145"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6146"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r>
              <a:rPr lang="en-US" dirty="0" smtClean="0"/>
              <a:t>The second</a:t>
            </a:r>
            <a:r>
              <a:rPr lang="en-US" baseline="0" dirty="0" smtClean="0"/>
              <a:t> way is to </a:t>
            </a:r>
            <a:r>
              <a:rPr lang="en-US" dirty="0" smtClean="0"/>
              <a:t>Find highest coefficient</a:t>
            </a:r>
            <a:r>
              <a:rPr lang="en-US" baseline="0" dirty="0" smtClean="0"/>
              <a:t> and do clustering of sentence vectors. So, </a:t>
            </a:r>
            <a:r>
              <a:rPr lang="en-US" baseline="0" dirty="0" err="1" smtClean="0"/>
              <a:t>whats</a:t>
            </a:r>
            <a:r>
              <a:rPr lang="en-US" baseline="0" dirty="0" smtClean="0"/>
              <a:t> the highest number you can see here? This one!.. So First the row and column sentence corresponding to highest coefficient will be clustered. And we are also giving the top rank. So the most important sentence is S1 and then S3. </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DEDFB24-F666-427C-AC59-15C7C75BF4FA}" type="slidenum">
              <a:rPr lang="en-IN"/>
              <a:pPr/>
              <a:t>12</a:t>
            </a:fld>
            <a:endParaRPr lang="en-IN"/>
          </a:p>
        </p:txBody>
      </p:sp>
      <p:sp>
        <p:nvSpPr>
          <p:cNvPr id="716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7170"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r>
              <a:rPr lang="en-US" dirty="0" smtClean="0"/>
              <a:t>S1 and s3 are clustered. Now repeat</a:t>
            </a:r>
            <a:r>
              <a:rPr lang="en-US" baseline="0" dirty="0" smtClean="0"/>
              <a:t> the process i.e. find the highest coefficient in the matrix and cluster its row and column… SO the next rank is assigned to s2. </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2BA7AA1-8969-4A68-8E0A-50BF7862827F}" type="slidenum">
              <a:rPr lang="en-IN"/>
              <a:pPr/>
              <a:t>13</a:t>
            </a:fld>
            <a:endParaRPr lang="en-IN"/>
          </a:p>
        </p:txBody>
      </p:sp>
      <p:sp>
        <p:nvSpPr>
          <p:cNvPr id="8193"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8194"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r>
              <a:rPr lang="en-US" dirty="0" smtClean="0"/>
              <a:t>And</a:t>
            </a:r>
            <a:r>
              <a:rPr lang="en-US" baseline="0" dirty="0" smtClean="0"/>
              <a:t> then the same process goes on.</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After making the word by frequency</a:t>
            </a:r>
            <a:r>
              <a:rPr lang="en-US" baseline="0" dirty="0" smtClean="0"/>
              <a:t> matrix, we diverged into two paths. One using PCC to make Coefficient matrix and another using Cosine association. Then it again diverged into  2 braches of algorithms. One was sentence weighting and another was sentence clustering. In the end we took the avg. of the results obtained from all these algorithms to get the final rank.</a:t>
            </a:r>
          </a:p>
          <a:p>
            <a:r>
              <a:rPr lang="en-US" baseline="0" dirty="0" smtClean="0"/>
              <a:t>Now the neat observation about this approach is that the efficiency of this algorithm can be boosted by using a </a:t>
            </a:r>
            <a:r>
              <a:rPr lang="en-US" baseline="0" dirty="0" err="1" smtClean="0"/>
              <a:t>QuadCore</a:t>
            </a:r>
            <a:r>
              <a:rPr lang="en-US" baseline="0" dirty="0" smtClean="0"/>
              <a:t> processor. Each core can implement one of the algorithms and hence the time required will be reduced by one fourth.</a:t>
            </a:r>
            <a:r>
              <a:rPr lang="en-US" sz="1200" b="1" kern="1200" dirty="0" smtClean="0">
                <a:solidFill>
                  <a:schemeClr val="tx1"/>
                </a:solidFill>
                <a:latin typeface="+mn-lt"/>
                <a:ea typeface="+mn-ea"/>
                <a:cs typeface="+mn-cs"/>
              </a:rPr>
              <a:t> Parallel Processing:- </a:t>
            </a:r>
            <a:r>
              <a:rPr lang="en-US" sz="1200" kern="1200" dirty="0" smtClean="0">
                <a:solidFill>
                  <a:schemeClr val="tx1"/>
                </a:solidFill>
                <a:latin typeface="+mn-lt"/>
                <a:ea typeface="+mn-ea"/>
                <a:cs typeface="+mn-cs"/>
              </a:rPr>
              <a:t>The algorithms being used can work independently from each other, opening doors for processing them simultaneously using multiple processors while handling big-datasets. </a:t>
            </a:r>
            <a:endParaRPr lang="en-US" dirty="0"/>
          </a:p>
        </p:txBody>
      </p:sp>
      <p:sp>
        <p:nvSpPr>
          <p:cNvPr id="4" name="Slide Number Placeholder 3"/>
          <p:cNvSpPr>
            <a:spLocks noGrp="1"/>
          </p:cNvSpPr>
          <p:nvPr>
            <p:ph type="sldNum" sz="quarter" idx="10"/>
          </p:nvPr>
        </p:nvSpPr>
        <p:spPr/>
        <p:txBody>
          <a:bodyPr/>
          <a:lstStyle/>
          <a:p>
            <a:fld id="{B4ACC5D4-39BD-47D4-BB37-FC0DCE681CB9}"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combined all 4 algorithms to get the best possible order of sentences.</a:t>
            </a:r>
          </a:p>
          <a:p>
            <a:endParaRPr lang="en-US" dirty="0"/>
          </a:p>
        </p:txBody>
      </p:sp>
      <p:sp>
        <p:nvSpPr>
          <p:cNvPr id="4" name="Slide Number Placeholder 3"/>
          <p:cNvSpPr>
            <a:spLocks noGrp="1"/>
          </p:cNvSpPr>
          <p:nvPr>
            <p:ph type="sldNum" sz="quarter" idx="10"/>
          </p:nvPr>
        </p:nvSpPr>
        <p:spPr/>
        <p:txBody>
          <a:bodyPr/>
          <a:lstStyle/>
          <a:p>
            <a:fld id="{B4ACC5D4-39BD-47D4-BB37-FC0DCE681CB9}"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Unlimited number of algorithms which might have data-specific importance can be incorporated</a:t>
            </a:r>
            <a:r>
              <a:rPr lang="en-US" dirty="0" smtClean="0"/>
              <a:t> under our unified project. For </a:t>
            </a:r>
            <a:r>
              <a:rPr lang="en-US" dirty="0" err="1" smtClean="0"/>
              <a:t>Eg</a:t>
            </a:r>
            <a:r>
              <a:rPr lang="en-US" dirty="0" smtClean="0"/>
              <a:t>; While making summaries of academic papers involving formulas and mathematical expressions, if an a few algorithms give better results than others, we can give them more weight-age during consensus and so on.</a:t>
            </a:r>
          </a:p>
          <a:p>
            <a:endParaRPr lang="en-US" dirty="0"/>
          </a:p>
        </p:txBody>
      </p:sp>
      <p:sp>
        <p:nvSpPr>
          <p:cNvPr id="4" name="Slide Number Placeholder 3"/>
          <p:cNvSpPr>
            <a:spLocks noGrp="1"/>
          </p:cNvSpPr>
          <p:nvPr>
            <p:ph type="sldNum" sz="quarter" idx="10"/>
          </p:nvPr>
        </p:nvSpPr>
        <p:spPr/>
        <p:txBody>
          <a:bodyPr/>
          <a:lstStyle/>
          <a:p>
            <a:fld id="{B4ACC5D4-39BD-47D4-BB37-FC0DCE681CB9}"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take an example</a:t>
            </a:r>
            <a:r>
              <a:rPr lang="en-US" baseline="0" dirty="0" smtClean="0"/>
              <a:t> of a news article from ‘THE HINDU’ newspaper. Our software will try to create a summary of this text.</a:t>
            </a:r>
            <a:endParaRPr lang="en-US" dirty="0"/>
          </a:p>
        </p:txBody>
      </p:sp>
      <p:sp>
        <p:nvSpPr>
          <p:cNvPr id="4" name="Slide Number Placeholder 3"/>
          <p:cNvSpPr>
            <a:spLocks noGrp="1"/>
          </p:cNvSpPr>
          <p:nvPr>
            <p:ph type="sldNum" sz="quarter" idx="10"/>
          </p:nvPr>
        </p:nvSpPr>
        <p:spPr/>
        <p:txBody>
          <a:bodyPr/>
          <a:lstStyle/>
          <a:p>
            <a:fld id="{B4ACC5D4-39BD-47D4-BB37-FC0DCE681CB9}"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MAX ACCURACY</a:t>
            </a:r>
            <a:r>
              <a:rPr lang="en-US" baseline="0" dirty="0" smtClean="0"/>
              <a:t> OF 87.4% WAS FOUND WHEN TESTS WERE DONE ON A BIG SET OF DOCUMENTS WITH ATLEAST 100 SENTENCES EACH.</a:t>
            </a:r>
            <a:endParaRPr lang="en-US" dirty="0"/>
          </a:p>
        </p:txBody>
      </p:sp>
      <p:sp>
        <p:nvSpPr>
          <p:cNvPr id="4" name="Slide Number Placeholder 3"/>
          <p:cNvSpPr>
            <a:spLocks noGrp="1"/>
          </p:cNvSpPr>
          <p:nvPr>
            <p:ph type="sldNum" sz="quarter" idx="10"/>
          </p:nvPr>
        </p:nvSpPr>
        <p:spPr/>
        <p:txBody>
          <a:bodyPr/>
          <a:lstStyle/>
          <a:p>
            <a:fld id="{B4ACC5D4-39BD-47D4-BB37-FC0DCE681CB9}"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Language Independent summaries</a:t>
            </a:r>
            <a:r>
              <a:rPr lang="en-US" sz="1200" kern="1200" dirty="0" smtClean="0">
                <a:solidFill>
                  <a:schemeClr val="tx1"/>
                </a:solidFill>
                <a:latin typeface="+mn-lt"/>
                <a:ea typeface="+mn-ea"/>
                <a:cs typeface="+mn-cs"/>
              </a:rPr>
              <a:t>:- Except for the preprocessing stage,  our algorithm works perfectly on any language that has the notion of words and sentences. Even for preprocessing, the stop words lists and stemming algorithms have already been developed and can  be harnessed to make the summary platform universally </a:t>
            </a:r>
          </a:p>
          <a:p>
            <a:endParaRPr lang="en-US" dirty="0"/>
          </a:p>
        </p:txBody>
      </p:sp>
      <p:sp>
        <p:nvSpPr>
          <p:cNvPr id="4" name="Slide Number Placeholder 3"/>
          <p:cNvSpPr>
            <a:spLocks noGrp="1"/>
          </p:cNvSpPr>
          <p:nvPr>
            <p:ph type="sldNum" sz="quarter" idx="10"/>
          </p:nvPr>
        </p:nvSpPr>
        <p:spPr/>
        <p:txBody>
          <a:bodyPr/>
          <a:lstStyle/>
          <a:p>
            <a:fld id="{B4ACC5D4-39BD-47D4-BB37-FC0DCE681CB9}"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Abstraction based summarization involves</a:t>
            </a:r>
            <a:r>
              <a:rPr lang="en-US" baseline="0" dirty="0" smtClean="0"/>
              <a:t> building internal semantic representation and then using NLP to weave it into human-readable text. In contrast, extraction means selecting the appropriate subset of the text as summary.</a:t>
            </a:r>
            <a:endParaRPr lang="en-US" dirty="0"/>
          </a:p>
        </p:txBody>
      </p:sp>
      <p:sp>
        <p:nvSpPr>
          <p:cNvPr id="4" name="Slide Number Placeholder 3"/>
          <p:cNvSpPr>
            <a:spLocks noGrp="1"/>
          </p:cNvSpPr>
          <p:nvPr>
            <p:ph type="sldNum" sz="quarter" idx="10"/>
          </p:nvPr>
        </p:nvSpPr>
        <p:spPr/>
        <p:txBody>
          <a:bodyPr/>
          <a:lstStyle/>
          <a:p>
            <a:fld id="{B4ACC5D4-39BD-47D4-BB37-FC0DCE681CB9}"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project has Universal Applications.</a:t>
            </a:r>
            <a:endParaRPr lang="en-US" dirty="0"/>
          </a:p>
        </p:txBody>
      </p:sp>
      <p:sp>
        <p:nvSpPr>
          <p:cNvPr id="4" name="Slide Number Placeholder 3"/>
          <p:cNvSpPr>
            <a:spLocks noGrp="1"/>
          </p:cNvSpPr>
          <p:nvPr>
            <p:ph type="sldNum" sz="quarter" idx="10"/>
          </p:nvPr>
        </p:nvSpPr>
        <p:spPr/>
        <p:txBody>
          <a:bodyPr/>
          <a:lstStyle/>
          <a:p>
            <a:fld id="{B4ACC5D4-39BD-47D4-BB37-FC0DCE681CB9}"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 software</a:t>
            </a:r>
            <a:r>
              <a:rPr lang="en-US" baseline="0" dirty="0" smtClean="0"/>
              <a:t> can also convert a big chunk of text in an organized format with sub-headings and sub-points which can be used to form INDEX for a book</a:t>
            </a:r>
            <a:endParaRPr lang="en-US" dirty="0"/>
          </a:p>
        </p:txBody>
      </p:sp>
      <p:sp>
        <p:nvSpPr>
          <p:cNvPr id="4" name="Slide Number Placeholder 3"/>
          <p:cNvSpPr>
            <a:spLocks noGrp="1"/>
          </p:cNvSpPr>
          <p:nvPr>
            <p:ph type="sldNum" sz="quarter" idx="10"/>
          </p:nvPr>
        </p:nvSpPr>
        <p:spPr/>
        <p:txBody>
          <a:bodyPr/>
          <a:lstStyle/>
          <a:p>
            <a:fld id="{B4ACC5D4-39BD-47D4-BB37-FC0DCE681CB9}"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Instead of a summary maker, our project can also work as a content highlighter. It can mark the most important parts in each paragraph of the entire text so that a person can decide whether to read it or not just by reading those parts</a:t>
            </a:r>
          </a:p>
          <a:p>
            <a:endParaRPr lang="en-US" dirty="0"/>
          </a:p>
        </p:txBody>
      </p:sp>
      <p:sp>
        <p:nvSpPr>
          <p:cNvPr id="4" name="Slide Number Placeholder 3"/>
          <p:cNvSpPr>
            <a:spLocks noGrp="1"/>
          </p:cNvSpPr>
          <p:nvPr>
            <p:ph type="sldNum" sz="quarter" idx="10"/>
          </p:nvPr>
        </p:nvSpPr>
        <p:spPr/>
        <p:txBody>
          <a:bodyPr/>
          <a:lstStyle/>
          <a:p>
            <a:fld id="{B4ACC5D4-39BD-47D4-BB37-FC0DCE681CB9}"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Summaries of documents can be compared to check whether the most important parts of a document have been copied or not.</a:t>
            </a:r>
            <a:endParaRPr lang="en-US" dirty="0"/>
          </a:p>
        </p:txBody>
      </p:sp>
      <p:sp>
        <p:nvSpPr>
          <p:cNvPr id="4" name="Slide Number Placeholder 3"/>
          <p:cNvSpPr>
            <a:spLocks noGrp="1"/>
          </p:cNvSpPr>
          <p:nvPr>
            <p:ph type="sldNum" sz="quarter" idx="10"/>
          </p:nvPr>
        </p:nvSpPr>
        <p:spPr/>
        <p:txBody>
          <a:bodyPr/>
          <a:lstStyle/>
          <a:p>
            <a:fld id="{B4ACC5D4-39BD-47D4-BB37-FC0DCE681CB9}"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Another good application is that of a news summary maker. What it means is that there are millions of news articles published per day. Our software can take all those articles on a specific subject and provide you the news in as many lines as you want. The news generated will capture exhaustive information on the subject in question from a variety of sources.</a:t>
            </a:r>
            <a:endParaRPr lang="en-US" dirty="0"/>
          </a:p>
        </p:txBody>
      </p:sp>
      <p:sp>
        <p:nvSpPr>
          <p:cNvPr id="4" name="Slide Number Placeholder 3"/>
          <p:cNvSpPr>
            <a:spLocks noGrp="1"/>
          </p:cNvSpPr>
          <p:nvPr>
            <p:ph type="sldNum" sz="quarter" idx="10"/>
          </p:nvPr>
        </p:nvSpPr>
        <p:spPr/>
        <p:txBody>
          <a:bodyPr/>
          <a:lstStyle/>
          <a:p>
            <a:fld id="{B4ACC5D4-39BD-47D4-BB37-FC0DCE681CB9}" type="slidenum">
              <a:rPr lang="en-US" smtClean="0"/>
              <a:pPr/>
              <a:t>24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dirty="0" smtClean="0"/>
              <a:t>So</a:t>
            </a:r>
            <a:r>
              <a:rPr lang="en-US" baseline="0" dirty="0" smtClean="0"/>
              <a:t>, the basic idea is to</a:t>
            </a:r>
            <a:r>
              <a:rPr lang="en-US" dirty="0" smtClean="0"/>
              <a:t> use the notion of “Connectivity” between two</a:t>
            </a:r>
            <a:r>
              <a:rPr lang="en-US" baseline="0" dirty="0" smtClean="0"/>
              <a:t> </a:t>
            </a:r>
            <a:r>
              <a:rPr lang="en-US" dirty="0" smtClean="0"/>
              <a:t>sentences.</a:t>
            </a:r>
          </a:p>
          <a:p>
            <a:r>
              <a:rPr lang="en-US" dirty="0" smtClean="0"/>
              <a:t>If</a:t>
            </a:r>
            <a:r>
              <a:rPr lang="en-US" baseline="0" dirty="0" smtClean="0"/>
              <a:t> we could somehow measure how connected two given sentences are, we can exploit this technique to generate a ranking of sentences. </a:t>
            </a:r>
            <a:r>
              <a:rPr lang="en-US" dirty="0" smtClean="0"/>
              <a:t>Sentences which were most connected to the all other sentences on average could be used for a summary.</a:t>
            </a:r>
            <a:r>
              <a:rPr lang="en-US" baseline="0" dirty="0" smtClean="0"/>
              <a:t> We are going to see how to do that.</a:t>
            </a:r>
          </a:p>
          <a:p>
            <a:endParaRPr lang="en-US" baseline="0" dirty="0" smtClean="0"/>
          </a:p>
          <a:p>
            <a:endParaRPr lang="en-US" baseline="0" dirty="0" smtClean="0"/>
          </a:p>
          <a:p>
            <a:endParaRPr lang="en-US" baseline="0" dirty="0" smtClean="0"/>
          </a:p>
          <a:p>
            <a:r>
              <a:rPr lang="en-US" baseline="0" dirty="0" smtClean="0"/>
              <a:t>Now I’m using this term “connectivity” in an abstract sense right now, but we are going to see the rigorous mathematics which can define this notion.</a:t>
            </a:r>
            <a:endParaRPr lang="en-US" dirty="0" smtClean="0"/>
          </a:p>
          <a:p>
            <a:pPr>
              <a:buNone/>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From Literature survey on the subject , we found some very promising mathematical models to describe connection between two </a:t>
            </a:r>
            <a:r>
              <a:rPr lang="en-US" dirty="0" err="1" smtClean="0"/>
              <a:t>entitie</a:t>
            </a:r>
            <a:r>
              <a:rPr lang="en-US" dirty="0" smtClean="0"/>
              <a:t>.</a:t>
            </a:r>
          </a:p>
          <a:p>
            <a:pPr>
              <a:buNone/>
            </a:pPr>
            <a:r>
              <a:rPr lang="en-US" dirty="0" smtClean="0"/>
              <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B4ACC5D4-39BD-47D4-BB37-FC0DCE681CB9}"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step1, we remove all punctuations, commas, full-stops etc. Those kind of symbols not relevant for our analysis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step 2 , we perform stemming which means converting</a:t>
            </a:r>
            <a:r>
              <a:rPr lang="en-US" baseline="0" dirty="0" smtClean="0"/>
              <a:t> different tenses of the same verb into its root. So “do”, “doing” and “done” are derived from “do”. So, we replace that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Step3, we arrange them in lexicographical order for our convenience.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we</a:t>
            </a:r>
            <a:r>
              <a:rPr lang="en-US" baseline="0" dirty="0" smtClean="0"/>
              <a:t> remove </a:t>
            </a:r>
            <a:r>
              <a:rPr lang="en-US" baseline="0" dirty="0" err="1" smtClean="0"/>
              <a:t>symbols,numbers,punctuations</a:t>
            </a:r>
            <a:r>
              <a:rPr lang="en-US" baseline="0" dirty="0" smtClean="0"/>
              <a:t> and common words like “the”, “and”, ”is” and all these “articles”, “conjunction”, ”prepositions”  etc which do not contribute in our analysis</a:t>
            </a:r>
            <a:endParaRPr lang="en-US" dirty="0" smtClean="0"/>
          </a:p>
          <a:p>
            <a:endParaRPr lang="en-US" dirty="0" smtClean="0"/>
          </a:p>
          <a:p>
            <a:endParaRPr lang="en-US" dirty="0" smtClean="0"/>
          </a:p>
          <a:p>
            <a:r>
              <a:rPr lang="en-US" dirty="0" smtClean="0"/>
              <a:t> One of the major problems in text mining is that a document can contain a very high number of words.  We are going to see that in the mathematical</a:t>
            </a:r>
            <a:r>
              <a:rPr lang="en-US" baseline="0" dirty="0" smtClean="0"/>
              <a:t> model we have used to implement the notion of “connectivity”,</a:t>
            </a:r>
            <a:r>
              <a:rPr lang="en-US" dirty="0" smtClean="0"/>
              <a:t> each word is represented as a vector coordinate</a:t>
            </a:r>
            <a:r>
              <a:rPr lang="en-US" baseline="0" dirty="0" smtClean="0"/>
              <a:t> and so</a:t>
            </a:r>
            <a:r>
              <a:rPr lang="en-US" dirty="0" smtClean="0"/>
              <a:t> the number of dimensions would be too high for the text mining algorithm.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Now</a:t>
            </a:r>
            <a:r>
              <a:rPr lang="en-US" baseline="0" dirty="0" smtClean="0"/>
              <a:t> you might have noticed that there are certain group of words with a common root. An </a:t>
            </a:r>
            <a:r>
              <a:rPr lang="en-US" baseline="0" dirty="0" err="1" smtClean="0"/>
              <a:t>Eg</a:t>
            </a:r>
            <a:r>
              <a:rPr lang="en-US" baseline="0" dirty="0" smtClean="0"/>
              <a:t>; could be “do”, “doing”, “done” which are different tenses of the same verb “go”. So in our next step, we convert all the words to their root word</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4ACC5D4-39BD-47D4-BB37-FC0DCE681CB9}"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 actual O/P</a:t>
            </a:r>
            <a:r>
              <a:rPr lang="en-US" baseline="0" dirty="0" smtClean="0"/>
              <a:t> of our program. On the extreme left is the text after removing punctuation marks, symbols and numeric data. After that we have sorted them in Lexicographical order. Then the most crucial step i.e. converting every word to its “root”. And on the extreme right, you won’t find any stop word. So, this text is free of “the”, “a” ,”is” , “am”, “for” and all such conjunctions  and articles etc which are used in grammar have been removed.</a:t>
            </a:r>
            <a:endParaRPr lang="en-US" dirty="0"/>
          </a:p>
        </p:txBody>
      </p:sp>
      <p:sp>
        <p:nvSpPr>
          <p:cNvPr id="4" name="Slide Number Placeholder 3"/>
          <p:cNvSpPr>
            <a:spLocks noGrp="1"/>
          </p:cNvSpPr>
          <p:nvPr>
            <p:ph type="sldNum" sz="quarter" idx="10"/>
          </p:nvPr>
        </p:nvSpPr>
        <p:spPr/>
        <p:txBody>
          <a:bodyPr/>
          <a:lstStyle/>
          <a:p>
            <a:fld id="{B4ACC5D4-39BD-47D4-BB37-FC0DCE681CB9}"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a:t>
            </a:r>
            <a:r>
              <a:rPr lang="en-US" baseline="0" dirty="0" smtClean="0"/>
              <a:t> Our program will generate a Sentence v/s Word matrix which shows the frequency of any word in a sentence. For </a:t>
            </a:r>
            <a:r>
              <a:rPr lang="en-US" baseline="0" dirty="0" err="1" smtClean="0"/>
              <a:t>eg</a:t>
            </a:r>
            <a:r>
              <a:rPr lang="en-US" baseline="0" dirty="0" smtClean="0"/>
              <a:t>; In our original document, the word “Pakistan” occurs once in sentence 1 and twice in Sentence 3. In the same way, India occurs twice in the first sentence. </a:t>
            </a:r>
          </a:p>
          <a:p>
            <a:endParaRPr lang="en-US" baseline="0" dirty="0" smtClean="0"/>
          </a:p>
          <a:p>
            <a:r>
              <a:rPr lang="en-US" baseline="0" dirty="0" smtClean="0"/>
              <a:t>Now , this is the key part of the entire process. How do you represent a “sentence” is a mathematical form? The idea is to use the row of this matrix as a sentence vector. Now whenever you want to run any analysis on sentences, you can use this “sentence vector”.</a:t>
            </a:r>
          </a:p>
          <a:p>
            <a:r>
              <a:rPr lang="en-US" baseline="0" dirty="0" smtClean="0"/>
              <a:t>From this we extract a Sentence vector corresponding to all the sentences of the document.  This is called the VECTOR SPACE MODEL</a:t>
            </a:r>
            <a:endParaRPr lang="en-US" dirty="0"/>
          </a:p>
        </p:txBody>
      </p:sp>
      <p:sp>
        <p:nvSpPr>
          <p:cNvPr id="4" name="Slide Number Placeholder 3"/>
          <p:cNvSpPr>
            <a:spLocks noGrp="1"/>
          </p:cNvSpPr>
          <p:nvPr>
            <p:ph type="sldNum" sz="quarter" idx="10"/>
          </p:nvPr>
        </p:nvSpPr>
        <p:spPr/>
        <p:txBody>
          <a:bodyPr/>
          <a:lstStyle/>
          <a:p>
            <a:fld id="{B4ACC5D4-39BD-47D4-BB37-FC0DCE681CB9}"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Pearson</a:t>
            </a:r>
            <a:r>
              <a:rPr lang="en-US" baseline="0" dirty="0" smtClean="0"/>
              <a:t>  Coefficient is a statistical formula which shows the strength of association between two variables. Now we have used this formula in the format which requires input in VECTOR form. So, you can already guess what our next step is going to be. We converted Text to Sentences, then they are converted to Sentence vectors using Frequency Matrix-&gt; Then we’ll put those vectors in the PCC formula -&gt; This gives the magnitude and nature of association between vectors -&gt; which in turn gives the amount of connectivity between sentences which is what we aimed for in the beginning.</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a:t>
            </a:r>
            <a:r>
              <a:rPr lang="en-US" baseline="0" dirty="0" smtClean="0"/>
              <a:t> the O/P of this formula gives a coefficient value which can range from –1 to 1 and Lets see what this means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smtClean="0"/>
              <a:t>If the coefficient value is in the positive range, then that means the association between the variables is in DIRECT</a:t>
            </a:r>
            <a:r>
              <a:rPr lang="en-US" b="1" dirty="0" smtClean="0"/>
              <a:t> PROPORTION. </a:t>
            </a:r>
          </a:p>
          <a:p>
            <a:r>
              <a:rPr lang="en-US" b="1" dirty="0" smtClean="0"/>
              <a:t>As</a:t>
            </a:r>
            <a:r>
              <a:rPr lang="en-US" b="1" baseline="0" dirty="0" smtClean="0"/>
              <a:t> one variable increases, the other one also increases.</a:t>
            </a:r>
          </a:p>
          <a:p>
            <a:r>
              <a:rPr lang="en-US" dirty="0" smtClean="0"/>
              <a:t>A PCC value greater than 0.5 gives some considerable connectivity</a:t>
            </a:r>
          </a:p>
          <a:p>
            <a:r>
              <a:rPr lang="en-US" dirty="0" smtClean="0"/>
              <a:t>A PCC value greater than 0.7 gives a STRONG connectivity</a:t>
            </a:r>
          </a:p>
          <a:p>
            <a:endParaRPr lang="en-US" dirty="0" smtClean="0"/>
          </a:p>
          <a:p>
            <a:endParaRPr lang="en-US" dirty="0" smtClean="0"/>
          </a:p>
          <a:p>
            <a:r>
              <a:rPr lang="en-US" dirty="0" smtClean="0"/>
              <a:t>If the coefficient value is in the positive range, then that means the association between the variables is in</a:t>
            </a:r>
            <a:r>
              <a:rPr lang="en-US" baseline="0" dirty="0" smtClean="0"/>
              <a:t> INVERSE</a:t>
            </a:r>
            <a:r>
              <a:rPr lang="en-US" b="1" dirty="0" smtClean="0"/>
              <a:t> PROPORTION. </a:t>
            </a:r>
          </a:p>
          <a:p>
            <a:r>
              <a:rPr lang="en-US" b="1" dirty="0" smtClean="0"/>
              <a:t>As</a:t>
            </a:r>
            <a:r>
              <a:rPr lang="en-US" b="1" baseline="0" dirty="0" smtClean="0"/>
              <a:t> one variable increases, the other one decreases.</a:t>
            </a:r>
          </a:p>
          <a:p>
            <a:endParaRPr lang="en-US"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in short</a:t>
            </a:r>
            <a:r>
              <a:rPr lang="en-US" baseline="0" dirty="0" smtClean="0"/>
              <a:t> this is first mathematical concept to describe connectivity . The nature of the association is shown by the sign and the magnitude gives its strength.</a:t>
            </a:r>
            <a:endParaRPr lang="en-US" dirty="0" smtClean="0"/>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4ACC5D4-39BD-47D4-BB37-FC0DCE681CB9}"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a:t>
            </a:r>
            <a:r>
              <a:rPr lang="en-US" baseline="0" dirty="0" smtClean="0"/>
              <a:t> the second model of mathematical association used is something called the Cosine Association. The difference between this and PCC is that it measures the coefficient in terms of angle between vectors and not based on magnitude. Also, it can’t be negative.</a:t>
            </a:r>
          </a:p>
          <a:p>
            <a:endParaRPr lang="en-US" baseline="0" dirty="0" smtClean="0"/>
          </a:p>
          <a:p>
            <a:endParaRPr lang="en-US" baseline="0" dirty="0" smtClean="0"/>
          </a:p>
          <a:p>
            <a:r>
              <a:rPr lang="en-US" baseline="0" dirty="0" smtClean="0"/>
              <a:t>As an intuitive example, we know that we have already converted sentences into vectors. So, how do you find strength of association between vectors? By using  this neat formula. If the vectors have a small angle between them then theta would be close to zero and in turn </a:t>
            </a:r>
            <a:r>
              <a:rPr lang="en-US" baseline="0" dirty="0" err="1" smtClean="0"/>
              <a:t>cos</a:t>
            </a:r>
            <a:r>
              <a:rPr lang="en-US" baseline="0" dirty="0" smtClean="0"/>
              <a:t>(theta) would be close to one.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4ACC5D4-39BD-47D4-BB37-FC0DCE681CB9}"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now we create another matrix</a:t>
            </a:r>
            <a:r>
              <a:rPr lang="en-US" baseline="0" dirty="0" smtClean="0"/>
              <a:t> in which each element is the O/P of a mathematical model of association. So, if I ask you what is the extent of connectivity between Sentence 1 and 2… you can go to the row of s1 and </a:t>
            </a:r>
            <a:r>
              <a:rPr lang="en-US" baseline="0" dirty="0" err="1" smtClean="0"/>
              <a:t>col</a:t>
            </a:r>
            <a:r>
              <a:rPr lang="en-US" baseline="0" dirty="0" smtClean="0"/>
              <a:t> of s2 and give the strength of association between sentences. This matrix shows the connectivity of every sentence which every other sentences. Now what to do now ? An intuitive Idea  is to take the avg. connectivity of each sentence and then rank them according to that basis.</a:t>
            </a:r>
            <a:endParaRPr lang="en-US" dirty="0"/>
          </a:p>
        </p:txBody>
      </p:sp>
      <p:sp>
        <p:nvSpPr>
          <p:cNvPr id="4" name="Slide Number Placeholder 3"/>
          <p:cNvSpPr>
            <a:spLocks noGrp="1"/>
          </p:cNvSpPr>
          <p:nvPr>
            <p:ph type="sldNum" sz="quarter" idx="10"/>
          </p:nvPr>
        </p:nvSpPr>
        <p:spPr/>
        <p:txBody>
          <a:bodyPr/>
          <a:lstStyle/>
          <a:p>
            <a:fld id="{B4ACC5D4-39BD-47D4-BB37-FC0DCE681CB9}"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6/24/2016</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US" smtClean="0"/>
              <a:t>Click to edit Master title style</a:t>
            </a:r>
            <a:endParaRPr lang="en-US"/>
          </a:p>
        </p:txBody>
      </p:sp>
      <p:sp>
        <p:nvSpPr>
          <p:cNvPr id="3" name="Date Placeholder 2"/>
          <p:cNvSpPr>
            <a:spLocks noGrp="1"/>
          </p:cNvSpPr>
          <p:nvPr>
            <p:ph type="dt" idx="10"/>
          </p:nvPr>
        </p:nvSpPr>
        <p:spPr>
          <a:xfrm>
            <a:off x="456481" y="6247376"/>
            <a:ext cx="2128320" cy="470930"/>
          </a:xfrm>
        </p:spPr>
        <p:txBody>
          <a:bodyPr/>
          <a:lstStyle>
            <a:lvl1pPr>
              <a:defRPr/>
            </a:lvl1pPr>
          </a:lstStyle>
          <a:p>
            <a:endParaRPr lang="en-IN"/>
          </a:p>
        </p:txBody>
      </p:sp>
      <p:sp>
        <p:nvSpPr>
          <p:cNvPr id="4" name="Footer Placeholder 3"/>
          <p:cNvSpPr>
            <a:spLocks noGrp="1"/>
          </p:cNvSpPr>
          <p:nvPr>
            <p:ph type="ftr" idx="11"/>
          </p:nvPr>
        </p:nvSpPr>
        <p:spPr>
          <a:xfrm>
            <a:off x="3127680" y="6247376"/>
            <a:ext cx="2897280" cy="470930"/>
          </a:xfrm>
        </p:spPr>
        <p:txBody>
          <a:bodyPr/>
          <a:lstStyle>
            <a:lvl1pPr>
              <a:defRPr/>
            </a:lvl1pPr>
          </a:lstStyle>
          <a:p>
            <a:endParaRPr lang="en-IN"/>
          </a:p>
        </p:txBody>
      </p:sp>
      <p:sp>
        <p:nvSpPr>
          <p:cNvPr id="5" name="Slide Number Placeholder 4"/>
          <p:cNvSpPr>
            <a:spLocks noGrp="1"/>
          </p:cNvSpPr>
          <p:nvPr>
            <p:ph type="sldNum" idx="12"/>
          </p:nvPr>
        </p:nvSpPr>
        <p:spPr>
          <a:xfrm>
            <a:off x="6556321" y="6247376"/>
            <a:ext cx="2128320" cy="470930"/>
          </a:xfrm>
        </p:spPr>
        <p:txBody>
          <a:bodyPr/>
          <a:lstStyle>
            <a:lvl1pPr>
              <a:defRPr/>
            </a:lvl1pPr>
          </a:lstStyle>
          <a:p>
            <a:fld id="{35F414EF-353D-4183-AFA0-48FB1931808B}" type="slidenum">
              <a:rPr lang="en-IN"/>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6/24/2016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1D8BD707-D9CF-40AE-B4C6-C98DA3205C09}" type="datetimeFigureOut">
              <a:rPr lang="en-US" smtClean="0"/>
              <a:pPr/>
              <a:t>6/24/2016</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D8BD707-D9CF-40AE-B4C6-C98DA3205C09}" type="datetimeFigureOut">
              <a:rPr lang="en-US" smtClean="0"/>
              <a:pPr/>
              <a:t>6/24/2016</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Data" Target="../diagrams/data2.xml"/><Relationship Id="rId7" Type="http://schemas.openxmlformats.org/officeDocument/2006/relationships/diagramData" Target="../diagrams/data3.xml"/><Relationship Id="rId12"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microsoft.com/office/2007/relationships/diagramDrawing" Target="../diagrams/drawing2.xml"/><Relationship Id="rId5" Type="http://schemas.openxmlformats.org/officeDocument/2006/relationships/diagramQuickStyle" Target="../diagrams/quickStyle2.xml"/><Relationship Id="rId10" Type="http://schemas.openxmlformats.org/officeDocument/2006/relationships/diagramColors" Target="../diagrams/colors3.xml"/><Relationship Id="rId4" Type="http://schemas.openxmlformats.org/officeDocument/2006/relationships/diagramLayout" Target="../diagrams/layout2.xml"/><Relationship Id="rId9"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81000"/>
            <a:ext cx="7772400" cy="1470025"/>
          </a:xfrm>
        </p:spPr>
        <p:txBody>
          <a:bodyPr/>
          <a:lstStyle/>
          <a:p>
            <a:r>
              <a:rPr lang="en-US" dirty="0" smtClean="0"/>
              <a:t>Project :: Automatic Text Summarizer and </a:t>
            </a:r>
            <a:r>
              <a:rPr lang="en-US" dirty="0" err="1" smtClean="0"/>
              <a:t>Organiser</a:t>
            </a:r>
            <a:endParaRPr lang="en-US" dirty="0"/>
          </a:p>
        </p:txBody>
      </p:sp>
      <p:sp>
        <p:nvSpPr>
          <p:cNvPr id="3" name="Subtitle 2"/>
          <p:cNvSpPr>
            <a:spLocks noGrp="1"/>
          </p:cNvSpPr>
          <p:nvPr>
            <p:ph type="subTitle" idx="1"/>
          </p:nvPr>
        </p:nvSpPr>
        <p:spPr>
          <a:xfrm>
            <a:off x="1447800" y="5105400"/>
            <a:ext cx="6400800" cy="1752600"/>
          </a:xfrm>
        </p:spPr>
        <p:txBody>
          <a:bodyPr>
            <a:normAutofit/>
          </a:bodyPr>
          <a:lstStyle/>
          <a:p>
            <a:r>
              <a:rPr lang="en-US" dirty="0" smtClean="0"/>
              <a:t>-</a:t>
            </a:r>
            <a:r>
              <a:rPr lang="en-US" dirty="0" err="1" smtClean="0"/>
              <a:t>Ayush</a:t>
            </a:r>
            <a:r>
              <a:rPr lang="en-US" dirty="0" smtClean="0"/>
              <a:t> </a:t>
            </a:r>
            <a:r>
              <a:rPr lang="en-US" dirty="0" err="1" smtClean="0"/>
              <a:t>Pareek</a:t>
            </a:r>
            <a:r>
              <a:rPr lang="en-US" dirty="0" smtClean="0"/>
              <a:t> (Sophomore)</a:t>
            </a:r>
          </a:p>
          <a:p>
            <a:r>
              <a:rPr lang="en-US" dirty="0" smtClean="0"/>
              <a:t>The LNM Institute of Information Technology</a:t>
            </a:r>
            <a:endParaRPr lang="en-US" dirty="0" smtClean="0"/>
          </a:p>
          <a:p>
            <a:endParaRPr lang="en-US" dirty="0"/>
          </a:p>
        </p:txBody>
      </p:sp>
      <p:sp>
        <p:nvSpPr>
          <p:cNvPr id="4" name="TextBox 3"/>
          <p:cNvSpPr txBox="1"/>
          <p:nvPr/>
        </p:nvSpPr>
        <p:spPr>
          <a:xfrm>
            <a:off x="2362200" y="1676400"/>
            <a:ext cx="5943600" cy="707886"/>
          </a:xfrm>
          <a:prstGeom prst="rect">
            <a:avLst/>
          </a:prstGeom>
          <a:noFill/>
        </p:spPr>
        <p:txBody>
          <a:bodyPr wrap="square" rtlCol="0">
            <a:spAutoFit/>
          </a:bodyPr>
          <a:lstStyle/>
          <a:p>
            <a:r>
              <a:rPr lang="en-US" sz="40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(USING TEXT MINING)</a:t>
            </a:r>
            <a:endParaRPr lang="en-US" sz="40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SENTENCE WEIGHTING(ALGORITHM 1)</a:t>
            </a:r>
            <a:endParaRPr lang="en-US" dirty="0"/>
          </a:p>
        </p:txBody>
      </p:sp>
      <p:sp>
        <p:nvSpPr>
          <p:cNvPr id="3" name="Content Placeholder 2"/>
          <p:cNvSpPr>
            <a:spLocks noGrp="1"/>
          </p:cNvSpPr>
          <p:nvPr>
            <p:ph idx="1"/>
          </p:nvPr>
        </p:nvSpPr>
        <p:spPr/>
        <p:txBody>
          <a:bodyPr/>
          <a:lstStyle/>
          <a:p>
            <a:pPr>
              <a:buFont typeface="Symbol"/>
              <a:buChar char="Þ"/>
            </a:pPr>
            <a:r>
              <a:rPr lang="en-US" dirty="0" smtClean="0"/>
              <a:t>We need to rank these sentences in order of “connectivity”</a:t>
            </a:r>
          </a:p>
          <a:p>
            <a:pPr>
              <a:buFont typeface="Symbol"/>
              <a:buChar char="Þ"/>
            </a:pPr>
            <a:r>
              <a:rPr lang="en-US" dirty="0" smtClean="0"/>
              <a:t>We take the average of each sentence Vector to compute their order of importance to the entire text.</a:t>
            </a:r>
          </a:p>
          <a:p>
            <a:pPr>
              <a:buFont typeface="Symbol"/>
              <a:buChar char="Þ"/>
            </a:pPr>
            <a:r>
              <a:rPr lang="en-US" sz="1600" dirty="0" err="1" smtClean="0"/>
              <a:t>Eg</a:t>
            </a:r>
            <a:r>
              <a:rPr lang="en-US" sz="1600" dirty="0" smtClean="0"/>
              <a:t>;  sentence 3 &gt;sentence 5&gt;</a:t>
            </a:r>
          </a:p>
          <a:p>
            <a:pPr>
              <a:buFont typeface="Symbol"/>
              <a:buChar char="Þ"/>
            </a:pPr>
            <a:r>
              <a:rPr lang="en-US" sz="1600" dirty="0" smtClean="0"/>
              <a:t> sentence 7&gt; sentence 8&gt; sentence 9</a:t>
            </a:r>
          </a:p>
          <a:p>
            <a:pPr>
              <a:buFont typeface="Symbol"/>
              <a:buChar char="Þ"/>
            </a:pPr>
            <a:endParaRPr lang="en-US" sz="1600" dirty="0"/>
          </a:p>
        </p:txBody>
      </p:sp>
      <p:pic>
        <p:nvPicPr>
          <p:cNvPr id="66563" name="Picture 3"/>
          <p:cNvPicPr>
            <a:picLocks noChangeAspect="1" noChangeArrowheads="1"/>
          </p:cNvPicPr>
          <p:nvPr/>
        </p:nvPicPr>
        <p:blipFill>
          <a:blip r:embed="rId3" cstate="print"/>
          <a:srcRect/>
          <a:stretch>
            <a:fillRect/>
          </a:stretch>
        </p:blipFill>
        <p:spPr bwMode="auto">
          <a:xfrm>
            <a:off x="4495800" y="3657600"/>
            <a:ext cx="3657600" cy="28144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456481" y="273629"/>
            <a:ext cx="8228160" cy="1144921"/>
          </a:xfrm>
          <a:ln/>
        </p:spPr>
        <p:txBody>
          <a:bodyPr tIns="35482">
            <a:normAutofit fontScale="90000"/>
          </a:bodyPr>
          <a:lstStyle/>
          <a:p>
            <a:pP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dirty="0" smtClean="0"/>
              <a:t>CLUSTERING                              (</a:t>
            </a:r>
            <a:r>
              <a:rPr lang="en-IN" dirty="0" err="1" smtClean="0"/>
              <a:t>Algo</a:t>
            </a:r>
            <a:r>
              <a:rPr lang="en-IN" dirty="0" smtClean="0"/>
              <a:t> 2)</a:t>
            </a:r>
            <a:endParaRPr lang="en-IN" dirty="0"/>
          </a:p>
        </p:txBody>
      </p:sp>
      <p:sp>
        <p:nvSpPr>
          <p:cNvPr id="3074" name="Rectangle 2"/>
          <p:cNvSpPr>
            <a:spLocks noGrp="1" noChangeArrowheads="1"/>
          </p:cNvSpPr>
          <p:nvPr>
            <p:ph type="subTitle" idx="4294967295"/>
          </p:nvPr>
        </p:nvSpPr>
        <p:spPr bwMode="auto">
          <a:xfrm>
            <a:off x="915988" y="1385888"/>
            <a:ext cx="8228012" cy="4808537"/>
          </a:xfrm>
          <a:prstGeom prst="rect">
            <a:avLst/>
          </a:prstGeom>
          <a:noFill/>
          <a:ln/>
        </p:spPr>
        <p:txBody>
          <a:bodyPr lIns="0" tIns="25805" rIns="0" bIns="0" anchor="ctr">
            <a:normAutofit fontScale="92500" lnSpcReduction="20000"/>
          </a:bodyPr>
          <a:lstStyle/>
          <a:p>
            <a:pPr marL="0" indent="0">
              <a:spcAft>
                <a:spcPct val="0"/>
              </a:spcAft>
              <a:buNone/>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dirty="0"/>
              <a:t>		S1		S2	</a:t>
            </a:r>
            <a:r>
              <a:rPr lang="en-IN" dirty="0" smtClean="0"/>
              <a:t>		S3</a:t>
            </a:r>
            <a:r>
              <a:rPr lang="en-IN" dirty="0"/>
              <a:t>	</a:t>
            </a:r>
            <a:r>
              <a:rPr lang="en-IN" dirty="0" smtClean="0"/>
              <a:t>	</a:t>
            </a:r>
            <a:r>
              <a:rPr lang="en-IN" dirty="0"/>
              <a:t>	S4		</a:t>
            </a:r>
            <a:r>
              <a:rPr lang="en-IN" dirty="0" smtClean="0"/>
              <a:t>	S5</a:t>
            </a:r>
            <a:r>
              <a:rPr lang="en-IN" dirty="0"/>
              <a:t>		</a:t>
            </a:r>
            <a:r>
              <a:rPr lang="en-IN" dirty="0" smtClean="0"/>
              <a:t>	</a:t>
            </a:r>
            <a:r>
              <a:rPr lang="en-IN" dirty="0"/>
              <a:t>	S6</a:t>
            </a:r>
          </a:p>
          <a:p>
            <a:pPr marL="0" indent="0">
              <a:spcAft>
                <a:spcPct val="0"/>
              </a:spcAft>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dirty="0"/>
              <a:t>S1	</a:t>
            </a:r>
            <a:r>
              <a:rPr lang="en-IN" sz="1800" dirty="0"/>
              <a:t> 1		</a:t>
            </a:r>
            <a:r>
              <a:rPr lang="en-IN" sz="1800" dirty="0" smtClean="0"/>
              <a:t>0.225</a:t>
            </a:r>
            <a:r>
              <a:rPr lang="en-IN" sz="1800" dirty="0"/>
              <a:t>	</a:t>
            </a:r>
            <a:r>
              <a:rPr lang="en-IN" sz="1800" dirty="0" smtClean="0"/>
              <a:t>	 0.40471 		0.125</a:t>
            </a:r>
            <a:r>
              <a:rPr lang="en-IN" sz="1800" dirty="0"/>
              <a:t>		0.127			0.224</a:t>
            </a:r>
          </a:p>
          <a:p>
            <a:pPr marL="0" indent="0">
              <a:spcAft>
                <a:spcPct val="0"/>
              </a:spcAft>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endParaRPr lang="en-IN" sz="1800" dirty="0"/>
          </a:p>
          <a:p>
            <a:pPr marL="0" indent="0">
              <a:spcAft>
                <a:spcPct val="0"/>
              </a:spcAft>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dirty="0"/>
              <a:t>S2	</a:t>
            </a:r>
            <a:r>
              <a:rPr lang="en-IN" sz="2000" dirty="0"/>
              <a:t>0.225	 	 1		0.317351	0.328374  </a:t>
            </a:r>
            <a:r>
              <a:rPr lang="en-IN" sz="2000" dirty="0" smtClean="0"/>
              <a:t> 0.0122265 		  </a:t>
            </a:r>
            <a:r>
              <a:rPr lang="en-IN" sz="2000" dirty="0"/>
              <a:t>-0.116916</a:t>
            </a:r>
          </a:p>
          <a:p>
            <a:pPr marL="0" indent="0">
              <a:spcAft>
                <a:spcPct val="0"/>
              </a:spcAft>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endParaRPr lang="en-IN" dirty="0"/>
          </a:p>
          <a:p>
            <a:pPr marL="0" indent="0">
              <a:spcAft>
                <a:spcPct val="0"/>
              </a:spcAft>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dirty="0"/>
              <a:t>S3	</a:t>
            </a:r>
            <a:r>
              <a:rPr lang="en-IN" sz="1800" dirty="0" smtClean="0"/>
              <a:t> 0.40471 0.317351   	 </a:t>
            </a:r>
            <a:r>
              <a:rPr lang="en-IN" sz="1800" dirty="0"/>
              <a:t>	1    		0.297626  </a:t>
            </a:r>
            <a:r>
              <a:rPr lang="en-IN" sz="1800" dirty="0" smtClean="0"/>
              <a:t>	  		-</a:t>
            </a:r>
            <a:r>
              <a:rPr lang="en-IN" sz="1800" dirty="0"/>
              <a:t>0.0922254    </a:t>
            </a:r>
            <a:r>
              <a:rPr lang="en-IN" sz="1800" dirty="0" smtClean="0"/>
              <a:t>		-</a:t>
            </a:r>
            <a:r>
              <a:rPr lang="en-IN" sz="1800" dirty="0"/>
              <a:t>0.0502292</a:t>
            </a:r>
          </a:p>
          <a:p>
            <a:pPr marL="0" indent="0">
              <a:spcAft>
                <a:spcPct val="0"/>
              </a:spcAft>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endParaRPr lang="en-IN" dirty="0"/>
          </a:p>
          <a:p>
            <a:pPr marL="0" indent="0">
              <a:spcAft>
                <a:spcPct val="0"/>
              </a:spcAft>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dirty="0"/>
              <a:t>S4	</a:t>
            </a:r>
            <a:r>
              <a:rPr lang="en-IN" sz="1800" dirty="0" smtClean="0"/>
              <a:t> 0.125127 </a:t>
            </a:r>
            <a:r>
              <a:rPr lang="en-IN" sz="1800" dirty="0"/>
              <a:t>0.328374    </a:t>
            </a:r>
            <a:r>
              <a:rPr lang="en-IN" sz="1800" dirty="0" smtClean="0"/>
              <a:t>	0.297626 			   </a:t>
            </a:r>
            <a:r>
              <a:rPr lang="en-IN" sz="1800" dirty="0"/>
              <a:t>1    	</a:t>
            </a:r>
            <a:r>
              <a:rPr lang="en-IN" sz="1800" dirty="0" smtClean="0"/>
              <a:t>	0.0799604   </a:t>
            </a:r>
            <a:r>
              <a:rPr lang="en-IN" sz="1800" dirty="0"/>
              <a:t>	 0.349622 </a:t>
            </a:r>
          </a:p>
          <a:p>
            <a:pPr marL="0" indent="0">
              <a:spcAft>
                <a:spcPct val="0"/>
              </a:spcAft>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endParaRPr lang="en-IN" dirty="0"/>
          </a:p>
          <a:p>
            <a:pPr marL="0" indent="0">
              <a:spcAft>
                <a:spcPct val="0"/>
              </a:spcAft>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dirty="0"/>
              <a:t>S5	</a:t>
            </a:r>
            <a:r>
              <a:rPr lang="en-IN" sz="1800" dirty="0"/>
              <a:t>0.127615    0.0122265    </a:t>
            </a:r>
            <a:r>
              <a:rPr lang="en-IN" sz="1800" dirty="0" smtClean="0"/>
              <a:t>	-</a:t>
            </a:r>
            <a:r>
              <a:rPr lang="en-IN" sz="1800" dirty="0"/>
              <a:t>0.0922254  </a:t>
            </a:r>
            <a:r>
              <a:rPr lang="en-IN" sz="1800" dirty="0" smtClean="0"/>
              <a:t>	  </a:t>
            </a:r>
            <a:r>
              <a:rPr lang="en-IN" sz="1800" dirty="0"/>
              <a:t>0.0799604  </a:t>
            </a:r>
            <a:r>
              <a:rPr lang="en-IN" sz="1800" dirty="0" smtClean="0"/>
              <a:t>		  </a:t>
            </a:r>
            <a:r>
              <a:rPr lang="en-IN" sz="1800" dirty="0"/>
              <a:t>1 </a:t>
            </a:r>
            <a:r>
              <a:rPr lang="en-IN" sz="1800" dirty="0" smtClean="0"/>
              <a:t>		   </a:t>
            </a:r>
            <a:r>
              <a:rPr lang="en-IN" sz="1800" dirty="0"/>
              <a:t>-0.0791082 </a:t>
            </a:r>
          </a:p>
          <a:p>
            <a:pPr marL="0" indent="0">
              <a:spcAft>
                <a:spcPct val="0"/>
              </a:spcAft>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endParaRPr lang="en-IN" dirty="0"/>
          </a:p>
          <a:p>
            <a:pPr marL="0" indent="0">
              <a:spcAft>
                <a:spcPct val="0"/>
              </a:spcAft>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dirty="0"/>
              <a:t>S6	</a:t>
            </a:r>
            <a:r>
              <a:rPr lang="en-IN" sz="1800" dirty="0"/>
              <a:t>0.224413    -0.116916    </a:t>
            </a:r>
            <a:r>
              <a:rPr lang="en-IN" sz="1800" dirty="0" smtClean="0"/>
              <a:t>	-</a:t>
            </a:r>
            <a:r>
              <a:rPr lang="en-IN" sz="1800" dirty="0"/>
              <a:t>0.0502292    </a:t>
            </a:r>
            <a:r>
              <a:rPr lang="en-IN" sz="1800" dirty="0" smtClean="0"/>
              <a:t>	0.349622    		-0.0791082    		1</a:t>
            </a:r>
            <a:endParaRPr lang="en-IN" sz="1800" dirty="0"/>
          </a:p>
        </p:txBody>
      </p:sp>
      <p:sp>
        <p:nvSpPr>
          <p:cNvPr id="4" name="Oval 3"/>
          <p:cNvSpPr/>
          <p:nvPr/>
        </p:nvSpPr>
        <p:spPr>
          <a:xfrm>
            <a:off x="3810000" y="1981200"/>
            <a:ext cx="9144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Alternate Process 13"/>
          <p:cNvSpPr/>
          <p:nvPr/>
        </p:nvSpPr>
        <p:spPr>
          <a:xfrm>
            <a:off x="3810000" y="685800"/>
            <a:ext cx="2895600" cy="457200"/>
          </a:xfrm>
          <a:prstGeom prst="flowChartAlternateProcess">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3886200" y="533400"/>
            <a:ext cx="3276600" cy="584775"/>
          </a:xfrm>
          <a:prstGeom prst="rect">
            <a:avLst/>
          </a:prstGeom>
          <a:noFill/>
        </p:spPr>
        <p:txBody>
          <a:bodyPr wrap="square" rtlCol="0">
            <a:spAutoFit/>
          </a:bodyPr>
          <a:lstStyle/>
          <a:p>
            <a:r>
              <a:rPr lang="en-US" sz="32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Highest Value</a:t>
            </a:r>
            <a:endParaRPr lang="en-US" sz="32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6" name="Rectangle 15"/>
          <p:cNvSpPr/>
          <p:nvPr/>
        </p:nvSpPr>
        <p:spPr>
          <a:xfrm>
            <a:off x="762000" y="1905000"/>
            <a:ext cx="7620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429000" y="1600200"/>
            <a:ext cx="7620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638800" y="0"/>
            <a:ext cx="3239931" cy="646331"/>
          </a:xfrm>
          <a:prstGeom prst="rect">
            <a:avLst/>
          </a:prstGeom>
          <a:noFill/>
        </p:spPr>
        <p:txBody>
          <a:bodyPr wrap="square" lIns="91440" tIns="45720" rIns="91440" bIns="45720">
            <a:spAutoFit/>
          </a:bodyPr>
          <a:lstStyle/>
          <a:p>
            <a:pPr algn="ctr"/>
            <a:r>
              <a:rPr lang="en-US" sz="3600" b="1" dirty="0" smtClean="0">
                <a:ln w="19050">
                  <a:solidFill>
                    <a:schemeClr val="tx2">
                      <a:tint val="1000"/>
                    </a:schemeClr>
                  </a:solidFill>
                  <a:prstDash val="solid"/>
                </a:ln>
                <a:solidFill>
                  <a:srgbClr val="FF0000"/>
                </a:solidFill>
                <a:effectLst>
                  <a:outerShdw blurRad="50000" dist="50800" dir="7500000" algn="tl">
                    <a:srgbClr val="000000">
                      <a:shade val="5000"/>
                      <a:alpha val="35000"/>
                    </a:srgbClr>
                  </a:outerShdw>
                </a:effectLst>
              </a:rPr>
              <a:t>RANK:: S1 &gt; S3</a:t>
            </a:r>
            <a:endParaRPr lang="en-US" sz="3600" b="1" cap="none" spc="0" dirty="0">
              <a:ln w="19050">
                <a:solidFill>
                  <a:schemeClr val="tx2">
                    <a:tint val="1000"/>
                  </a:schemeClr>
                </a:solidFill>
                <a:prstDash val="solid"/>
              </a:ln>
              <a:solidFill>
                <a:srgbClr val="FF0000"/>
              </a:solidFill>
              <a:effectLst>
                <a:outerShdw blurRad="50000" dist="50800" dir="7500000" algn="tl">
                  <a:srgbClr val="000000">
                    <a:shade val="5000"/>
                    <a:alpha val="35000"/>
                  </a:srgbClr>
                </a:outerShdw>
              </a:effectLst>
            </a:endParaRPr>
          </a:p>
        </p:txBody>
      </p:sp>
      <p:sp>
        <p:nvSpPr>
          <p:cNvPr id="11" name="Freeform 10"/>
          <p:cNvSpPr/>
          <p:nvPr/>
        </p:nvSpPr>
        <p:spPr>
          <a:xfrm>
            <a:off x="4523317" y="1155700"/>
            <a:ext cx="1445683" cy="1104900"/>
          </a:xfrm>
          <a:custGeom>
            <a:avLst/>
            <a:gdLst>
              <a:gd name="connsiteX0" fmla="*/ 1445683 w 1445683"/>
              <a:gd name="connsiteY0" fmla="*/ 0 h 1104900"/>
              <a:gd name="connsiteX1" fmla="*/ 213783 w 1445683"/>
              <a:gd name="connsiteY1" fmla="*/ 939800 h 1104900"/>
              <a:gd name="connsiteX2" fmla="*/ 162983 w 1445683"/>
              <a:gd name="connsiteY2" fmla="*/ 990600 h 1104900"/>
            </a:gdLst>
            <a:ahLst/>
            <a:cxnLst>
              <a:cxn ang="0">
                <a:pos x="connsiteX0" y="connsiteY0"/>
              </a:cxn>
              <a:cxn ang="0">
                <a:pos x="connsiteX1" y="connsiteY1"/>
              </a:cxn>
              <a:cxn ang="0">
                <a:pos x="connsiteX2" y="connsiteY2"/>
              </a:cxn>
            </a:cxnLst>
            <a:rect l="l" t="t" r="r" b="b"/>
            <a:pathLst>
              <a:path w="1445683" h="1104900">
                <a:moveTo>
                  <a:pt x="1445683" y="0"/>
                </a:moveTo>
                <a:lnTo>
                  <a:pt x="213783" y="939800"/>
                </a:lnTo>
                <a:cubicBezTo>
                  <a:pt x="0" y="1104900"/>
                  <a:pt x="81491" y="1047750"/>
                  <a:pt x="162983" y="99060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457200" y="457200"/>
            <a:ext cx="2893440" cy="656550"/>
          </a:xfrm>
          <a:ln/>
        </p:spPr>
        <p:txBody>
          <a:bodyPr tIns="35482">
            <a:noAutofit/>
          </a:bodyPr>
          <a:lstStyle/>
          <a:p>
            <a:r>
              <a:rPr lang="en-US" sz="1400" dirty="0" smtClean="0"/>
              <a:t>Cluster these two sentence vectors</a:t>
            </a:r>
            <a:endParaRPr lang="en-US" sz="1400" dirty="0"/>
          </a:p>
        </p:txBody>
      </p:sp>
      <p:sp>
        <p:nvSpPr>
          <p:cNvPr id="4098" name="Rectangle 2"/>
          <p:cNvSpPr>
            <a:spLocks noGrp="1" noChangeArrowheads="1"/>
          </p:cNvSpPr>
          <p:nvPr>
            <p:ph idx="1"/>
          </p:nvPr>
        </p:nvSpPr>
        <p:spPr>
          <a:xfrm>
            <a:off x="456480" y="1604328"/>
            <a:ext cx="9297120" cy="6701472"/>
          </a:xfrm>
          <a:ln/>
        </p:spPr>
        <p:txBody>
          <a:bodyPr tIns="16128"/>
          <a:lstStyle/>
          <a:p>
            <a:pPr marL="1958429" lvl="4" indent="-195843">
              <a:buSzPct val="45000"/>
              <a:buNone/>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dirty="0"/>
              <a:t>S2		S1+S3/2		S4			S5			S6</a:t>
            </a:r>
          </a:p>
          <a:p>
            <a:pPr marL="391686" indent="-293764">
              <a:buSzPct val="45000"/>
              <a:buNone/>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endParaRPr lang="en-IN" sz="1800" dirty="0"/>
          </a:p>
          <a:p>
            <a:pPr marL="391686" indent="-293764">
              <a:buSzPct val="45000"/>
              <a:buNone/>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sz="1800" dirty="0"/>
              <a:t>S2 			</a:t>
            </a:r>
            <a:r>
              <a:rPr lang="en-IN" sz="1800" dirty="0" smtClean="0"/>
              <a:t>	1.000000</a:t>
            </a:r>
            <a:r>
              <a:rPr lang="en-IN" sz="1800" dirty="0"/>
              <a:t>	0.317351	0.276618	0.012226	-0.116916</a:t>
            </a:r>
          </a:p>
          <a:p>
            <a:pPr marL="391686" indent="-293764">
              <a:buSzPct val="45000"/>
              <a:buNone/>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sz="1800" dirty="0"/>
              <a:t>S3+S1/2 	0.317351	1.000000	0.211376	-0.092225	-0.050229	</a:t>
            </a:r>
          </a:p>
          <a:p>
            <a:pPr marL="391686" indent="-293764">
              <a:buSzPct val="45000"/>
              <a:buNone/>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sz="1800" dirty="0"/>
              <a:t>S4 			</a:t>
            </a:r>
            <a:r>
              <a:rPr lang="en-IN" sz="1800" dirty="0" smtClean="0"/>
              <a:t>	0.276618</a:t>
            </a:r>
            <a:r>
              <a:rPr lang="en-IN" sz="1800" dirty="0"/>
              <a:t>	0.211376	1.000000	0.103788	0.287017	</a:t>
            </a:r>
          </a:p>
          <a:p>
            <a:pPr marL="391686" indent="-293764">
              <a:buSzPct val="45000"/>
              <a:buNone/>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sz="1800" dirty="0"/>
              <a:t>S5 			</a:t>
            </a:r>
            <a:r>
              <a:rPr lang="en-IN" sz="1800" dirty="0" smtClean="0"/>
              <a:t>	0.012226</a:t>
            </a:r>
            <a:r>
              <a:rPr lang="en-IN" sz="1800" dirty="0"/>
              <a:t>	-0.092225	0.103788	1.000000	-0.079108	</a:t>
            </a:r>
          </a:p>
          <a:p>
            <a:pPr marL="391686" indent="-293764">
              <a:buSzPct val="45000"/>
              <a:buNone/>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sz="1800" dirty="0"/>
              <a:t>S6 			</a:t>
            </a:r>
            <a:r>
              <a:rPr lang="en-IN" sz="1800" dirty="0" smtClean="0"/>
              <a:t>	-</a:t>
            </a:r>
            <a:r>
              <a:rPr lang="en-IN" sz="1800" dirty="0"/>
              <a:t>0.116916	-0.050229	0.287017	-0.079108	1.000000	</a:t>
            </a:r>
          </a:p>
        </p:txBody>
      </p:sp>
      <p:sp>
        <p:nvSpPr>
          <p:cNvPr id="5" name="Up Arrow 4"/>
          <p:cNvSpPr/>
          <p:nvPr/>
        </p:nvSpPr>
        <p:spPr>
          <a:xfrm>
            <a:off x="3733800" y="2590800"/>
            <a:ext cx="457200" cy="289560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57200" y="5638800"/>
            <a:ext cx="6344557" cy="523220"/>
          </a:xfrm>
          <a:prstGeom prst="rect">
            <a:avLst/>
          </a:prstGeom>
          <a:noFill/>
        </p:spPr>
        <p:txBody>
          <a:bodyPr wrap="none" lIns="91440" tIns="45720" rIns="91440" bIns="45720">
            <a:spAutoFit/>
          </a:bodyPr>
          <a:lstStyle/>
          <a:p>
            <a:pPr algn="ctr"/>
            <a:r>
              <a:rPr lang="en-US" sz="28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Highest value. Cluster its row and column</a:t>
            </a:r>
            <a:endParaRPr lang="en-US" sz="28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cxnSp>
        <p:nvCxnSpPr>
          <p:cNvPr id="8" name="Straight Arrow Connector 7"/>
          <p:cNvCxnSpPr/>
          <p:nvPr/>
        </p:nvCxnSpPr>
        <p:spPr>
          <a:xfrm>
            <a:off x="1447800" y="1143000"/>
            <a:ext cx="15240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838200" y="1143000"/>
            <a:ext cx="4572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609600" y="457200"/>
            <a:ext cx="2743200" cy="685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971800" y="2209800"/>
            <a:ext cx="9144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2895600" y="1600200"/>
            <a:ext cx="11430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533400" y="2133600"/>
            <a:ext cx="990600" cy="381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191000" y="-76200"/>
            <a:ext cx="4687731" cy="646331"/>
          </a:xfrm>
          <a:prstGeom prst="rect">
            <a:avLst/>
          </a:prstGeom>
          <a:noFill/>
        </p:spPr>
        <p:txBody>
          <a:bodyPr wrap="square" lIns="91440" tIns="45720" rIns="91440" bIns="45720">
            <a:spAutoFit/>
          </a:bodyPr>
          <a:lstStyle/>
          <a:p>
            <a:pPr algn="ctr"/>
            <a:r>
              <a:rPr lang="en-US" sz="3600" b="1" dirty="0" smtClean="0">
                <a:ln w="19050">
                  <a:solidFill>
                    <a:schemeClr val="tx2">
                      <a:tint val="1000"/>
                    </a:schemeClr>
                  </a:solidFill>
                  <a:prstDash val="solid"/>
                </a:ln>
                <a:solidFill>
                  <a:srgbClr val="FF0000"/>
                </a:solidFill>
                <a:effectLst>
                  <a:outerShdw blurRad="50000" dist="50800" dir="7500000" algn="tl">
                    <a:srgbClr val="000000">
                      <a:shade val="5000"/>
                      <a:alpha val="35000"/>
                    </a:srgbClr>
                  </a:outerShdw>
                </a:effectLst>
              </a:rPr>
              <a:t>RANK:: S1 &gt; S3 &gt; S2</a:t>
            </a:r>
            <a:endParaRPr lang="en-US" sz="3600" b="1" cap="none" spc="0" dirty="0">
              <a:ln w="19050">
                <a:solidFill>
                  <a:schemeClr val="tx2">
                    <a:tint val="1000"/>
                  </a:schemeClr>
                </a:solidFill>
                <a:prstDash val="solid"/>
              </a:ln>
              <a:solidFill>
                <a:srgbClr val="FF0000"/>
              </a:solidFill>
              <a:effectLst>
                <a:outerShdw blurRad="50000" dist="50800" dir="7500000" algn="tl">
                  <a:srgbClr val="000000">
                    <a:shade val="5000"/>
                    <a:alpha val="35000"/>
                  </a:srgbClr>
                </a:outerShdw>
              </a:effectLst>
            </a:endParaRPr>
          </a:p>
        </p:txBody>
      </p:sp>
      <p:sp>
        <p:nvSpPr>
          <p:cNvPr id="18" name="Freeform 17"/>
          <p:cNvSpPr/>
          <p:nvPr/>
        </p:nvSpPr>
        <p:spPr>
          <a:xfrm>
            <a:off x="1358900" y="558800"/>
            <a:ext cx="6591300" cy="1727200"/>
          </a:xfrm>
          <a:custGeom>
            <a:avLst/>
            <a:gdLst>
              <a:gd name="connsiteX0" fmla="*/ 0 w 6591300"/>
              <a:gd name="connsiteY0" fmla="*/ 1727200 h 1727200"/>
              <a:gd name="connsiteX1" fmla="*/ 1041400 w 6591300"/>
              <a:gd name="connsiteY1" fmla="*/ 863600 h 1727200"/>
              <a:gd name="connsiteX2" fmla="*/ 3594100 w 6591300"/>
              <a:gd name="connsiteY2" fmla="*/ 736600 h 1727200"/>
              <a:gd name="connsiteX3" fmla="*/ 6591300 w 6591300"/>
              <a:gd name="connsiteY3" fmla="*/ 0 h 1727200"/>
            </a:gdLst>
            <a:ahLst/>
            <a:cxnLst>
              <a:cxn ang="0">
                <a:pos x="connsiteX0" y="connsiteY0"/>
              </a:cxn>
              <a:cxn ang="0">
                <a:pos x="connsiteX1" y="connsiteY1"/>
              </a:cxn>
              <a:cxn ang="0">
                <a:pos x="connsiteX2" y="connsiteY2"/>
              </a:cxn>
              <a:cxn ang="0">
                <a:pos x="connsiteX3" y="connsiteY3"/>
              </a:cxn>
            </a:cxnLst>
            <a:rect l="l" t="t" r="r" b="b"/>
            <a:pathLst>
              <a:path w="6591300" h="1727200">
                <a:moveTo>
                  <a:pt x="0" y="1727200"/>
                </a:moveTo>
                <a:cubicBezTo>
                  <a:pt x="221191" y="1377950"/>
                  <a:pt x="442383" y="1028700"/>
                  <a:pt x="1041400" y="863600"/>
                </a:cubicBezTo>
                <a:cubicBezTo>
                  <a:pt x="1640417" y="698500"/>
                  <a:pt x="2669117" y="880533"/>
                  <a:pt x="3594100" y="736600"/>
                </a:cubicBezTo>
                <a:cubicBezTo>
                  <a:pt x="4519083" y="592667"/>
                  <a:pt x="5555191" y="296333"/>
                  <a:pt x="6591300"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Oval 18"/>
          <p:cNvSpPr/>
          <p:nvPr/>
        </p:nvSpPr>
        <p:spPr>
          <a:xfrm>
            <a:off x="7772400" y="0"/>
            <a:ext cx="9144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56481" y="273629"/>
            <a:ext cx="8228160" cy="1144921"/>
          </a:xfrm>
          <a:ln/>
        </p:spPr>
        <p:txBody>
          <a:bodyPr tIns="35482"/>
          <a:lstStyle/>
          <a:p>
            <a:r>
              <a:rPr lang="en-US" dirty="0" smtClean="0"/>
              <a:t>And so on..</a:t>
            </a:r>
            <a:endParaRPr lang="en-US" dirty="0"/>
          </a:p>
        </p:txBody>
      </p:sp>
      <p:sp>
        <p:nvSpPr>
          <p:cNvPr id="5122" name="Rectangle 2"/>
          <p:cNvSpPr>
            <a:spLocks noGrp="1" noChangeArrowheads="1"/>
          </p:cNvSpPr>
          <p:nvPr>
            <p:ph idx="1"/>
          </p:nvPr>
        </p:nvSpPr>
        <p:spPr>
          <a:xfrm>
            <a:off x="456481" y="1604329"/>
            <a:ext cx="8228160" cy="3977698"/>
          </a:xfrm>
          <a:ln/>
        </p:spPr>
        <p:txBody>
          <a:bodyPr tIns="16128"/>
          <a:lstStyle/>
          <a:p>
            <a:pPr marL="1958429" lvl="4" indent="-195843">
              <a:buSzPct val="45000"/>
              <a:buNone/>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dirty="0" smtClean="0"/>
              <a:t>(S1+S2+S3)/3 </a:t>
            </a:r>
            <a:r>
              <a:rPr lang="en-IN" dirty="0"/>
              <a:t>			S4			S5			S4</a:t>
            </a:r>
          </a:p>
          <a:p>
            <a:pPr marL="391686" indent="-293764">
              <a:buSzPct val="45000"/>
              <a:buNone/>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sz="1800" dirty="0" smtClean="0"/>
              <a:t>(S1+S2+S3)/3  </a:t>
            </a:r>
            <a:r>
              <a:rPr lang="en-IN" sz="1800" dirty="0"/>
              <a:t>		1.000000 		0.243997	-0.039999	-0.083573	</a:t>
            </a:r>
          </a:p>
          <a:p>
            <a:pPr marL="391686" indent="-293764">
              <a:buSzPct val="45000"/>
              <a:buNone/>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sz="1800" dirty="0"/>
              <a:t>S4			  		</a:t>
            </a:r>
            <a:r>
              <a:rPr lang="en-IN" sz="1800" dirty="0" smtClean="0"/>
              <a:t>	 </a:t>
            </a:r>
            <a:r>
              <a:rPr lang="en-IN" sz="1800" dirty="0"/>
              <a:t>0.243997	`	1.000000	0.103788	0.287017	</a:t>
            </a:r>
          </a:p>
          <a:p>
            <a:pPr marL="391686" indent="-293764">
              <a:buSzPct val="45000"/>
              <a:buNone/>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sz="1800" dirty="0"/>
              <a:t>S5	 				 -0.039999		0.103788	1.000000	-0.079108	</a:t>
            </a:r>
          </a:p>
          <a:p>
            <a:pPr marL="391686" indent="-293764">
              <a:buSzPct val="45000"/>
              <a:buNone/>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sz="1800" dirty="0"/>
              <a:t>S6 					 </a:t>
            </a:r>
            <a:r>
              <a:rPr lang="en-IN" sz="1800" dirty="0" smtClean="0"/>
              <a:t>	-</a:t>
            </a:r>
            <a:r>
              <a:rPr lang="en-IN" sz="1800" dirty="0"/>
              <a:t>0.083573		0.287017	-0.079108	1.000000	</a:t>
            </a:r>
          </a:p>
          <a:p>
            <a:pPr marL="391686" indent="-293764">
              <a:buSzPct val="45000"/>
              <a:buNone/>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endParaRPr lang="en-IN" dirty="0"/>
          </a:p>
        </p:txBody>
      </p:sp>
      <p:sp>
        <p:nvSpPr>
          <p:cNvPr id="4" name="Rectangle 3"/>
          <p:cNvSpPr/>
          <p:nvPr/>
        </p:nvSpPr>
        <p:spPr>
          <a:xfrm>
            <a:off x="0" y="5105400"/>
            <a:ext cx="7086600" cy="646331"/>
          </a:xfrm>
          <a:prstGeom prst="rect">
            <a:avLst/>
          </a:prstGeom>
          <a:noFill/>
        </p:spPr>
        <p:txBody>
          <a:bodyPr wrap="square" lIns="91440" tIns="45720" rIns="91440" bIns="45720">
            <a:spAutoFit/>
          </a:bodyPr>
          <a:lstStyle/>
          <a:p>
            <a:pPr algn="ctr"/>
            <a:r>
              <a:rPr lang="en-US" sz="3600" b="1" dirty="0" smtClean="0">
                <a:ln w="19050">
                  <a:solidFill>
                    <a:schemeClr val="tx2">
                      <a:tint val="1000"/>
                    </a:schemeClr>
                  </a:solidFill>
                  <a:prstDash val="solid"/>
                </a:ln>
                <a:solidFill>
                  <a:srgbClr val="FF0000"/>
                </a:solidFill>
                <a:effectLst>
                  <a:outerShdw blurRad="50000" dist="50800" dir="7500000" algn="tl">
                    <a:srgbClr val="000000">
                      <a:shade val="5000"/>
                      <a:alpha val="35000"/>
                    </a:srgbClr>
                  </a:outerShdw>
                </a:effectLst>
              </a:rPr>
              <a:t>RANK:: S1 &gt; S3 &gt; S2 &gt; S4</a:t>
            </a:r>
            <a:endParaRPr lang="en-US" sz="3600" b="1" cap="none" spc="0" dirty="0">
              <a:ln w="19050">
                <a:solidFill>
                  <a:schemeClr val="tx2">
                    <a:tint val="1000"/>
                  </a:schemeClr>
                </a:solidFill>
                <a:prstDash val="solid"/>
              </a:ln>
              <a:solidFill>
                <a:srgbClr val="FF0000"/>
              </a:solidFill>
              <a:effectLst>
                <a:outerShdw blurRad="50000" dist="50800" dir="7500000" algn="tl">
                  <a:srgbClr val="000000">
                    <a:shade val="5000"/>
                    <a:alpha val="35000"/>
                  </a:srgbClr>
                </a:outerShdw>
              </a:effectLst>
            </a:endParaRPr>
          </a:p>
        </p:txBody>
      </p:sp>
      <p:sp>
        <p:nvSpPr>
          <p:cNvPr id="5" name="Rounded Rectangle 4"/>
          <p:cNvSpPr/>
          <p:nvPr/>
        </p:nvSpPr>
        <p:spPr>
          <a:xfrm>
            <a:off x="6553200" y="2209800"/>
            <a:ext cx="1066800" cy="22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Alternate Process 6"/>
          <p:cNvSpPr/>
          <p:nvPr/>
        </p:nvSpPr>
        <p:spPr>
          <a:xfrm>
            <a:off x="5257800" y="5181600"/>
            <a:ext cx="762000" cy="53340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5905500" y="1792817"/>
            <a:ext cx="2370667" cy="3388783"/>
          </a:xfrm>
          <a:custGeom>
            <a:avLst/>
            <a:gdLst>
              <a:gd name="connsiteX0" fmla="*/ 0 w 2370667"/>
              <a:gd name="connsiteY0" fmla="*/ 3388783 h 3388783"/>
              <a:gd name="connsiteX1" fmla="*/ 2032000 w 2370667"/>
              <a:gd name="connsiteY1" fmla="*/ 1661583 h 3388783"/>
              <a:gd name="connsiteX2" fmla="*/ 2032000 w 2370667"/>
              <a:gd name="connsiteY2" fmla="*/ 315383 h 3388783"/>
              <a:gd name="connsiteX3" fmla="*/ 1498600 w 2370667"/>
              <a:gd name="connsiteY3" fmla="*/ 48683 h 3388783"/>
              <a:gd name="connsiteX4" fmla="*/ 1473200 w 2370667"/>
              <a:gd name="connsiteY4" fmla="*/ 23283 h 3388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0667" h="3388783">
                <a:moveTo>
                  <a:pt x="0" y="3388783"/>
                </a:moveTo>
                <a:cubicBezTo>
                  <a:pt x="846666" y="2781299"/>
                  <a:pt x="1693333" y="2173816"/>
                  <a:pt x="2032000" y="1661583"/>
                </a:cubicBezTo>
                <a:cubicBezTo>
                  <a:pt x="2370667" y="1149350"/>
                  <a:pt x="2120900" y="584200"/>
                  <a:pt x="2032000" y="315383"/>
                </a:cubicBezTo>
                <a:cubicBezTo>
                  <a:pt x="1943100" y="46566"/>
                  <a:pt x="1591733" y="97366"/>
                  <a:pt x="1498600" y="48683"/>
                </a:cubicBezTo>
                <a:cubicBezTo>
                  <a:pt x="1405467" y="0"/>
                  <a:pt x="1439333" y="11641"/>
                  <a:pt x="1473200" y="2328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Oval 9"/>
          <p:cNvSpPr/>
          <p:nvPr/>
        </p:nvSpPr>
        <p:spPr>
          <a:xfrm>
            <a:off x="6934200" y="1600200"/>
            <a:ext cx="609600" cy="381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lowchart: Process 37"/>
          <p:cNvSpPr/>
          <p:nvPr/>
        </p:nvSpPr>
        <p:spPr>
          <a:xfrm>
            <a:off x="3275856" y="4869160"/>
            <a:ext cx="1512168" cy="1440160"/>
          </a:xfrm>
          <a:prstGeom prst="flowChartProcess">
            <a:avLst/>
          </a:prstGeom>
          <a:gradFill>
            <a:gsLst>
              <a:gs pos="0">
                <a:schemeClr val="bg1">
                  <a:alpha val="46000"/>
                </a:schemeClr>
              </a:gs>
              <a:gs pos="77000">
                <a:schemeClr val="tx2">
                  <a:lumMod val="20000"/>
                  <a:lumOff val="80000"/>
                  <a:alpha val="77000"/>
                </a:schemeClr>
              </a:gs>
            </a:gsLst>
            <a:lin ang="2700000" scaled="0"/>
          </a:gradFill>
          <a:ln w="25400">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COEFFICIENT MATRIX USING COSINE SIMILARITY</a:t>
            </a:r>
            <a:endParaRPr lang="en-US" sz="1800" dirty="0">
              <a:solidFill>
                <a:schemeClr val="dk1"/>
              </a:solidFill>
            </a:endParaRPr>
          </a:p>
        </p:txBody>
      </p:sp>
      <p:sp>
        <p:nvSpPr>
          <p:cNvPr id="40" name="Flowchart: Data 39"/>
          <p:cNvSpPr/>
          <p:nvPr/>
        </p:nvSpPr>
        <p:spPr>
          <a:xfrm>
            <a:off x="0" y="980728"/>
            <a:ext cx="3168352" cy="1080120"/>
          </a:xfrm>
          <a:prstGeom prst="flowChartInputOutput">
            <a:avLst/>
          </a:prstGeom>
          <a:gradFill>
            <a:gsLst>
              <a:gs pos="0">
                <a:schemeClr val="bg1">
                  <a:alpha val="46000"/>
                </a:schemeClr>
              </a:gs>
              <a:gs pos="77000">
                <a:schemeClr val="tx2">
                  <a:lumMod val="20000"/>
                  <a:lumOff val="80000"/>
                  <a:alpha val="77000"/>
                </a:schemeClr>
              </a:gs>
            </a:gsLst>
            <a:lin ang="2700000" scaled="0"/>
          </a:gradFill>
          <a:ln w="25400">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Get Document and perform Preprocessing</a:t>
            </a:r>
            <a:endParaRPr lang="en-US" sz="1800" dirty="0">
              <a:solidFill>
                <a:schemeClr val="dk1"/>
              </a:solidFill>
            </a:endParaRPr>
          </a:p>
        </p:txBody>
      </p:sp>
      <p:sp>
        <p:nvSpPr>
          <p:cNvPr id="41" name="Flowchart: Terminator 40"/>
          <p:cNvSpPr/>
          <p:nvPr/>
        </p:nvSpPr>
        <p:spPr>
          <a:xfrm>
            <a:off x="827584" y="0"/>
            <a:ext cx="1512168" cy="432048"/>
          </a:xfrm>
          <a:prstGeom prst="flowChartTerminator">
            <a:avLst/>
          </a:prstGeom>
          <a:gradFill>
            <a:gsLst>
              <a:gs pos="0">
                <a:schemeClr val="bg1">
                  <a:alpha val="46000"/>
                </a:schemeClr>
              </a:gs>
              <a:gs pos="77000">
                <a:schemeClr val="tx2">
                  <a:lumMod val="20000"/>
                  <a:lumOff val="80000"/>
                  <a:alpha val="77000"/>
                </a:schemeClr>
              </a:gs>
            </a:gsLst>
            <a:lin ang="2700000" scaled="0"/>
          </a:gradFill>
          <a:ln w="25400">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solidFill>
                  <a:schemeClr val="dk1"/>
                </a:solidFill>
              </a:rPr>
              <a:t>START</a:t>
            </a:r>
            <a:endParaRPr lang="en-US" sz="1800" dirty="0">
              <a:solidFill>
                <a:schemeClr val="dk1"/>
              </a:solidFill>
            </a:endParaRPr>
          </a:p>
        </p:txBody>
      </p:sp>
      <p:sp>
        <p:nvSpPr>
          <p:cNvPr id="42" name="Flowchart: Terminator 41"/>
          <p:cNvSpPr/>
          <p:nvPr/>
        </p:nvSpPr>
        <p:spPr>
          <a:xfrm>
            <a:off x="7696200" y="2971800"/>
            <a:ext cx="1628328" cy="2041376"/>
          </a:xfrm>
          <a:prstGeom prst="flowChartTerminator">
            <a:avLst/>
          </a:prstGeom>
          <a:gradFill>
            <a:gsLst>
              <a:gs pos="0">
                <a:schemeClr val="bg1">
                  <a:alpha val="46000"/>
                </a:schemeClr>
              </a:gs>
              <a:gs pos="77000">
                <a:schemeClr val="tx2">
                  <a:lumMod val="20000"/>
                  <a:lumOff val="80000"/>
                  <a:alpha val="77000"/>
                </a:schemeClr>
              </a:gs>
            </a:gsLst>
            <a:lin ang="2700000" scaled="0"/>
          </a:gradFill>
          <a:ln w="25400">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TAKE </a:t>
            </a:r>
            <a:r>
              <a:rPr lang="en-US" dirty="0" smtClean="0"/>
              <a:t>CONSENSUS</a:t>
            </a:r>
            <a:r>
              <a:rPr lang="en-US" sz="1800" dirty="0" smtClean="0"/>
              <a:t> OF FINAL RANKS FROM ALL 4 METHODS</a:t>
            </a:r>
            <a:endParaRPr lang="en-US" sz="1800" dirty="0">
              <a:solidFill>
                <a:schemeClr val="dk1"/>
              </a:solidFill>
            </a:endParaRPr>
          </a:p>
        </p:txBody>
      </p:sp>
      <p:cxnSp>
        <p:nvCxnSpPr>
          <p:cNvPr id="46" name="Straight Arrow Connector 13"/>
          <p:cNvCxnSpPr>
            <a:stCxn id="55" idx="3"/>
            <a:endCxn id="74" idx="1"/>
          </p:cNvCxnSpPr>
          <p:nvPr/>
        </p:nvCxnSpPr>
        <p:spPr>
          <a:xfrm flipV="1">
            <a:off x="2339752" y="3032956"/>
            <a:ext cx="648072" cy="252028"/>
          </a:xfrm>
          <a:prstGeom prst="bentConnector3">
            <a:avLst>
              <a:gd name="adj1" fmla="val 50000"/>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13"/>
          <p:cNvCxnSpPr>
            <a:stCxn id="41" idx="2"/>
            <a:endCxn id="40" idx="1"/>
          </p:cNvCxnSpPr>
          <p:nvPr/>
        </p:nvCxnSpPr>
        <p:spPr>
          <a:xfrm rot="16200000" flipH="1">
            <a:off x="1309582" y="706134"/>
            <a:ext cx="548680" cy="508"/>
          </a:xfrm>
          <a:prstGeom prst="bentConnector3">
            <a:avLst>
              <a:gd name="adj1" fmla="val 50000"/>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13"/>
          <p:cNvCxnSpPr>
            <a:stCxn id="40" idx="4"/>
            <a:endCxn id="55" idx="0"/>
          </p:cNvCxnSpPr>
          <p:nvPr/>
        </p:nvCxnSpPr>
        <p:spPr>
          <a:xfrm rot="16200000" flipH="1">
            <a:off x="1421904" y="2223120"/>
            <a:ext cx="360040" cy="35496"/>
          </a:xfrm>
          <a:prstGeom prst="bentConnector3">
            <a:avLst>
              <a:gd name="adj1" fmla="val 50000"/>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5" name="Flowchart: Process 54"/>
          <p:cNvSpPr/>
          <p:nvPr/>
        </p:nvSpPr>
        <p:spPr>
          <a:xfrm>
            <a:off x="899592" y="2420888"/>
            <a:ext cx="1440160" cy="1728192"/>
          </a:xfrm>
          <a:prstGeom prst="flowChartProcess">
            <a:avLst/>
          </a:prstGeom>
          <a:gradFill>
            <a:gsLst>
              <a:gs pos="0">
                <a:schemeClr val="bg1">
                  <a:alpha val="46000"/>
                </a:schemeClr>
              </a:gs>
              <a:gs pos="77000">
                <a:schemeClr val="tx2">
                  <a:lumMod val="20000"/>
                  <a:lumOff val="80000"/>
                  <a:alpha val="77000"/>
                </a:schemeClr>
              </a:gs>
            </a:gsLst>
            <a:lin ang="2700000" scaled="0"/>
          </a:gradFill>
          <a:ln w="25400">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Make a WORD v/s SENTENCE FREQUENCY MATRIX</a:t>
            </a:r>
          </a:p>
          <a:p>
            <a:pPr algn="ctr"/>
            <a:r>
              <a:rPr lang="en-US" sz="1800" dirty="0" smtClean="0"/>
              <a:t> </a:t>
            </a:r>
            <a:endParaRPr lang="en-US" sz="1800" dirty="0">
              <a:solidFill>
                <a:schemeClr val="dk1"/>
              </a:solidFill>
            </a:endParaRPr>
          </a:p>
        </p:txBody>
      </p:sp>
      <p:sp>
        <p:nvSpPr>
          <p:cNvPr id="68" name="Flowchart: Process 67"/>
          <p:cNvSpPr/>
          <p:nvPr/>
        </p:nvSpPr>
        <p:spPr>
          <a:xfrm>
            <a:off x="6372200" y="1484784"/>
            <a:ext cx="1296144" cy="766741"/>
          </a:xfrm>
          <a:prstGeom prst="flowChartProcess">
            <a:avLst/>
          </a:prstGeom>
          <a:gradFill>
            <a:gsLst>
              <a:gs pos="0">
                <a:schemeClr val="bg1">
                  <a:alpha val="46000"/>
                </a:schemeClr>
              </a:gs>
              <a:gs pos="77000">
                <a:schemeClr val="tx2">
                  <a:lumMod val="20000"/>
                  <a:lumOff val="80000"/>
                  <a:alpha val="77000"/>
                </a:schemeClr>
              </a:gs>
            </a:gsLst>
            <a:lin ang="2700000" scaled="0"/>
          </a:gradFill>
          <a:ln w="25400">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Sentence Weighting</a:t>
            </a:r>
            <a:endParaRPr lang="en-US" sz="1800" dirty="0">
              <a:solidFill>
                <a:schemeClr val="dk1"/>
              </a:solidFill>
            </a:endParaRPr>
          </a:p>
        </p:txBody>
      </p:sp>
      <p:sp>
        <p:nvSpPr>
          <p:cNvPr id="69" name="Flowchart: Process 68"/>
          <p:cNvSpPr/>
          <p:nvPr/>
        </p:nvSpPr>
        <p:spPr>
          <a:xfrm>
            <a:off x="5868144" y="4941168"/>
            <a:ext cx="1296144" cy="766741"/>
          </a:xfrm>
          <a:prstGeom prst="flowChartProcess">
            <a:avLst/>
          </a:prstGeom>
          <a:gradFill>
            <a:gsLst>
              <a:gs pos="0">
                <a:schemeClr val="bg1">
                  <a:alpha val="46000"/>
                </a:schemeClr>
              </a:gs>
              <a:gs pos="77000">
                <a:schemeClr val="tx2">
                  <a:lumMod val="20000"/>
                  <a:lumOff val="80000"/>
                  <a:alpha val="77000"/>
                </a:schemeClr>
              </a:gs>
            </a:gsLst>
            <a:lin ang="2700000" scaled="0"/>
          </a:gradFill>
          <a:ln w="25400">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Sentence Clustering</a:t>
            </a:r>
            <a:endParaRPr lang="en-US" sz="1800" dirty="0">
              <a:solidFill>
                <a:schemeClr val="dk1"/>
              </a:solidFill>
            </a:endParaRPr>
          </a:p>
        </p:txBody>
      </p:sp>
      <p:sp>
        <p:nvSpPr>
          <p:cNvPr id="71" name="Flowchart: Process 70"/>
          <p:cNvSpPr/>
          <p:nvPr/>
        </p:nvSpPr>
        <p:spPr>
          <a:xfrm>
            <a:off x="5796136" y="6091259"/>
            <a:ext cx="1296144" cy="766741"/>
          </a:xfrm>
          <a:prstGeom prst="flowChartProcess">
            <a:avLst/>
          </a:prstGeom>
          <a:gradFill>
            <a:gsLst>
              <a:gs pos="0">
                <a:schemeClr val="bg1">
                  <a:alpha val="46000"/>
                </a:schemeClr>
              </a:gs>
              <a:gs pos="77000">
                <a:schemeClr val="tx2">
                  <a:lumMod val="20000"/>
                  <a:lumOff val="80000"/>
                  <a:alpha val="77000"/>
                </a:schemeClr>
              </a:gs>
            </a:gsLst>
            <a:lin ang="2700000" scaled="0"/>
          </a:gradFill>
          <a:ln w="25400">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solidFill>
                  <a:schemeClr val="dk1"/>
                </a:solidFill>
              </a:rPr>
              <a:t>Sentence Weighing</a:t>
            </a:r>
            <a:endParaRPr lang="en-US" sz="1800" dirty="0">
              <a:solidFill>
                <a:schemeClr val="dk1"/>
              </a:solidFill>
            </a:endParaRPr>
          </a:p>
        </p:txBody>
      </p:sp>
      <p:sp>
        <p:nvSpPr>
          <p:cNvPr id="72" name="Flowchart: Process 71"/>
          <p:cNvSpPr/>
          <p:nvPr/>
        </p:nvSpPr>
        <p:spPr>
          <a:xfrm>
            <a:off x="6300192" y="3861048"/>
            <a:ext cx="1152128" cy="766741"/>
          </a:xfrm>
          <a:prstGeom prst="flowChartProcess">
            <a:avLst/>
          </a:prstGeom>
          <a:gradFill>
            <a:gsLst>
              <a:gs pos="0">
                <a:schemeClr val="bg1">
                  <a:alpha val="46000"/>
                </a:schemeClr>
              </a:gs>
              <a:gs pos="77000">
                <a:schemeClr val="tx2">
                  <a:lumMod val="20000"/>
                  <a:lumOff val="80000"/>
                  <a:alpha val="77000"/>
                </a:schemeClr>
              </a:gs>
            </a:gsLst>
            <a:lin ang="2700000" scaled="0"/>
          </a:gradFill>
          <a:ln w="25400">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Sentence Clustering</a:t>
            </a:r>
            <a:endParaRPr lang="en-US" sz="1800" dirty="0">
              <a:solidFill>
                <a:schemeClr val="dk1"/>
              </a:solidFill>
            </a:endParaRPr>
          </a:p>
        </p:txBody>
      </p:sp>
      <p:sp>
        <p:nvSpPr>
          <p:cNvPr id="74" name="Flowchart: Process 73"/>
          <p:cNvSpPr/>
          <p:nvPr/>
        </p:nvSpPr>
        <p:spPr>
          <a:xfrm>
            <a:off x="2987824" y="2492896"/>
            <a:ext cx="2016224" cy="1080120"/>
          </a:xfrm>
          <a:prstGeom prst="flowChartProcess">
            <a:avLst/>
          </a:prstGeom>
          <a:gradFill>
            <a:gsLst>
              <a:gs pos="0">
                <a:schemeClr val="bg1">
                  <a:alpha val="46000"/>
                </a:schemeClr>
              </a:gs>
              <a:gs pos="77000">
                <a:schemeClr val="tx2">
                  <a:lumMod val="20000"/>
                  <a:lumOff val="80000"/>
                  <a:alpha val="77000"/>
                </a:schemeClr>
              </a:gs>
            </a:gsLst>
            <a:lin ang="2700000" scaled="0"/>
          </a:gradFill>
          <a:ln w="25400">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COEFFICIENT MATRIX USING P.C.C.</a:t>
            </a:r>
            <a:endParaRPr lang="en-US" sz="1800" dirty="0">
              <a:solidFill>
                <a:schemeClr val="dk1"/>
              </a:solidFill>
            </a:endParaRPr>
          </a:p>
        </p:txBody>
      </p:sp>
      <p:cxnSp>
        <p:nvCxnSpPr>
          <p:cNvPr id="76" name="Straight Arrow Connector 13"/>
          <p:cNvCxnSpPr>
            <a:stCxn id="55" idx="1"/>
            <a:endCxn id="38" idx="1"/>
          </p:cNvCxnSpPr>
          <p:nvPr/>
        </p:nvCxnSpPr>
        <p:spPr>
          <a:xfrm rot="10800000" flipH="1" flipV="1">
            <a:off x="899592" y="3284984"/>
            <a:ext cx="2376264" cy="2304256"/>
          </a:xfrm>
          <a:prstGeom prst="bentConnector3">
            <a:avLst>
              <a:gd name="adj1" fmla="val -9620"/>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13"/>
          <p:cNvCxnSpPr>
            <a:stCxn id="74" idx="3"/>
            <a:endCxn id="72" idx="1"/>
          </p:cNvCxnSpPr>
          <p:nvPr/>
        </p:nvCxnSpPr>
        <p:spPr>
          <a:xfrm>
            <a:off x="5004048" y="3032956"/>
            <a:ext cx="1296144" cy="1211463"/>
          </a:xfrm>
          <a:prstGeom prst="bentConnector3">
            <a:avLst>
              <a:gd name="adj1" fmla="val 50000"/>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13"/>
          <p:cNvCxnSpPr>
            <a:stCxn id="38" idx="3"/>
            <a:endCxn id="69" idx="1"/>
          </p:cNvCxnSpPr>
          <p:nvPr/>
        </p:nvCxnSpPr>
        <p:spPr>
          <a:xfrm flipV="1">
            <a:off x="4788024" y="5324539"/>
            <a:ext cx="1080120" cy="264701"/>
          </a:xfrm>
          <a:prstGeom prst="bentConnector3">
            <a:avLst>
              <a:gd name="adj1" fmla="val 50000"/>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13"/>
          <p:cNvCxnSpPr>
            <a:stCxn id="74" idx="3"/>
            <a:endCxn id="68" idx="1"/>
          </p:cNvCxnSpPr>
          <p:nvPr/>
        </p:nvCxnSpPr>
        <p:spPr>
          <a:xfrm flipV="1">
            <a:off x="5004048" y="1868155"/>
            <a:ext cx="1368152" cy="1164801"/>
          </a:xfrm>
          <a:prstGeom prst="bentConnector3">
            <a:avLst>
              <a:gd name="adj1" fmla="val 50000"/>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3"/>
          <p:cNvCxnSpPr>
            <a:stCxn id="38" idx="3"/>
          </p:cNvCxnSpPr>
          <p:nvPr/>
        </p:nvCxnSpPr>
        <p:spPr>
          <a:xfrm>
            <a:off x="4788024" y="5589240"/>
            <a:ext cx="1008112" cy="921394"/>
          </a:xfrm>
          <a:prstGeom prst="bentConnector3">
            <a:avLst>
              <a:gd name="adj1" fmla="val 50000"/>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3"/>
          <p:cNvCxnSpPr>
            <a:stCxn id="68" idx="3"/>
            <a:endCxn id="42" idx="0"/>
          </p:cNvCxnSpPr>
          <p:nvPr/>
        </p:nvCxnSpPr>
        <p:spPr>
          <a:xfrm>
            <a:off x="7668344" y="1868155"/>
            <a:ext cx="842020" cy="1103645"/>
          </a:xfrm>
          <a:prstGeom prst="curvedConnector2">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3"/>
          <p:cNvCxnSpPr>
            <a:stCxn id="72" idx="3"/>
            <a:endCxn id="42" idx="1"/>
          </p:cNvCxnSpPr>
          <p:nvPr/>
        </p:nvCxnSpPr>
        <p:spPr>
          <a:xfrm flipV="1">
            <a:off x="7452320" y="3992488"/>
            <a:ext cx="243880" cy="251931"/>
          </a:xfrm>
          <a:prstGeom prst="curvedConnector3">
            <a:avLst>
              <a:gd name="adj1" fmla="val 50000"/>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3"/>
          <p:cNvCxnSpPr>
            <a:stCxn id="71" idx="3"/>
            <a:endCxn id="42" idx="2"/>
          </p:cNvCxnSpPr>
          <p:nvPr/>
        </p:nvCxnSpPr>
        <p:spPr>
          <a:xfrm flipV="1">
            <a:off x="7092280" y="5013176"/>
            <a:ext cx="1418084" cy="1461454"/>
          </a:xfrm>
          <a:prstGeom prst="curvedConnector2">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3"/>
          <p:cNvCxnSpPr>
            <a:stCxn id="69" idx="3"/>
            <a:endCxn id="42" idx="2"/>
          </p:cNvCxnSpPr>
          <p:nvPr/>
        </p:nvCxnSpPr>
        <p:spPr>
          <a:xfrm flipV="1">
            <a:off x="7164288" y="5013176"/>
            <a:ext cx="1346076" cy="311363"/>
          </a:xfrm>
          <a:prstGeom prst="curvedConnector2">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276600" y="152400"/>
            <a:ext cx="4495800" cy="369332"/>
          </a:xfrm>
          <a:prstGeom prst="rect">
            <a:avLst/>
          </a:prstGeom>
          <a:noFill/>
        </p:spPr>
        <p:txBody>
          <a:bodyPr wrap="square" rtlCol="0">
            <a:spAutoFit/>
          </a:bodyPr>
          <a:lstStyle/>
          <a:p>
            <a:r>
              <a:rPr lang="en-US" dirty="0" smtClean="0">
                <a:solidFill>
                  <a:srgbClr val="FF0000"/>
                </a:solidFill>
              </a:rPr>
              <a:t>Basic Steps used in all our algorithms</a:t>
            </a:r>
            <a:endParaRPr lang="en-US" dirty="0">
              <a:solidFill>
                <a:srgbClr val="FF0000"/>
              </a:solidFill>
            </a:endParaRPr>
          </a:p>
        </p:txBody>
      </p:sp>
      <p:sp>
        <p:nvSpPr>
          <p:cNvPr id="26" name="Isosceles Triangle 25"/>
          <p:cNvSpPr/>
          <p:nvPr/>
        </p:nvSpPr>
        <p:spPr>
          <a:xfrm>
            <a:off x="6858000" y="3048000"/>
            <a:ext cx="914400" cy="76200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7848600" y="990600"/>
            <a:ext cx="914400" cy="76200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7162800" y="4876800"/>
            <a:ext cx="914400" cy="76200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7467600" y="5867400"/>
            <a:ext cx="914400" cy="76200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7848600" y="1447800"/>
            <a:ext cx="914400" cy="369332"/>
          </a:xfrm>
          <a:prstGeom prst="rect">
            <a:avLst/>
          </a:prstGeom>
          <a:noFill/>
        </p:spPr>
        <p:txBody>
          <a:bodyPr wrap="square" rtlCol="0">
            <a:spAutoFit/>
          </a:bodyPr>
          <a:lstStyle/>
          <a:p>
            <a:r>
              <a:rPr lang="en-US" dirty="0" smtClean="0"/>
              <a:t>ALGO 1</a:t>
            </a:r>
            <a:endParaRPr lang="en-US" dirty="0"/>
          </a:p>
        </p:txBody>
      </p:sp>
      <p:sp>
        <p:nvSpPr>
          <p:cNvPr id="33" name="TextBox 32"/>
          <p:cNvSpPr txBox="1"/>
          <p:nvPr/>
        </p:nvSpPr>
        <p:spPr>
          <a:xfrm>
            <a:off x="6858000" y="3429000"/>
            <a:ext cx="1066800" cy="369332"/>
          </a:xfrm>
          <a:prstGeom prst="rect">
            <a:avLst/>
          </a:prstGeom>
          <a:noFill/>
        </p:spPr>
        <p:txBody>
          <a:bodyPr wrap="square" rtlCol="0">
            <a:spAutoFit/>
          </a:bodyPr>
          <a:lstStyle/>
          <a:p>
            <a:r>
              <a:rPr lang="en-US" dirty="0" smtClean="0"/>
              <a:t>ALGO  2</a:t>
            </a:r>
            <a:endParaRPr lang="en-US" dirty="0"/>
          </a:p>
        </p:txBody>
      </p:sp>
      <p:sp>
        <p:nvSpPr>
          <p:cNvPr id="34" name="TextBox 33"/>
          <p:cNvSpPr txBox="1"/>
          <p:nvPr/>
        </p:nvSpPr>
        <p:spPr>
          <a:xfrm>
            <a:off x="7239000" y="5334000"/>
            <a:ext cx="914400" cy="369332"/>
          </a:xfrm>
          <a:prstGeom prst="rect">
            <a:avLst/>
          </a:prstGeom>
          <a:noFill/>
        </p:spPr>
        <p:txBody>
          <a:bodyPr wrap="square" rtlCol="0">
            <a:spAutoFit/>
          </a:bodyPr>
          <a:lstStyle/>
          <a:p>
            <a:r>
              <a:rPr lang="en-US" dirty="0" smtClean="0"/>
              <a:t>ALGO 3</a:t>
            </a:r>
            <a:endParaRPr lang="en-US" dirty="0"/>
          </a:p>
        </p:txBody>
      </p:sp>
      <p:sp>
        <p:nvSpPr>
          <p:cNvPr id="35" name="TextBox 34"/>
          <p:cNvSpPr txBox="1"/>
          <p:nvPr/>
        </p:nvSpPr>
        <p:spPr>
          <a:xfrm>
            <a:off x="7467600" y="6248400"/>
            <a:ext cx="914400" cy="369332"/>
          </a:xfrm>
          <a:prstGeom prst="rect">
            <a:avLst/>
          </a:prstGeom>
          <a:noFill/>
        </p:spPr>
        <p:txBody>
          <a:bodyPr wrap="square" rtlCol="0">
            <a:spAutoFit/>
          </a:bodyPr>
          <a:lstStyle/>
          <a:p>
            <a:r>
              <a:rPr lang="en-US" dirty="0" smtClean="0"/>
              <a:t>ALGO 4</a:t>
            </a:r>
            <a:endParaRPr lang="en-US" dirty="0"/>
          </a:p>
        </p:txBody>
      </p:sp>
    </p:spTree>
    <p:extLst>
      <p:ext uri="{BB962C8B-B14F-4D97-AF65-F5344CB8AC3E}">
        <p14:creationId xmlns:p14="http://schemas.microsoft.com/office/powerpoint/2010/main" xmlns="" val="42790816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CONSENSUS Techniques(1/3)</a:t>
            </a:r>
            <a:endParaRPr lang="en-US" dirty="0"/>
          </a:p>
        </p:txBody>
      </p:sp>
      <p:sp>
        <p:nvSpPr>
          <p:cNvPr id="3" name="Content Placeholder 2"/>
          <p:cNvSpPr>
            <a:spLocks noGrp="1"/>
          </p:cNvSpPr>
          <p:nvPr>
            <p:ph idx="1"/>
          </p:nvPr>
        </p:nvSpPr>
        <p:spPr>
          <a:xfrm>
            <a:off x="533400" y="1600200"/>
            <a:ext cx="7620000" cy="3886200"/>
          </a:xfrm>
        </p:spPr>
        <p:txBody>
          <a:bodyPr>
            <a:normAutofit/>
          </a:bodyPr>
          <a:lstStyle/>
          <a:p>
            <a:pPr>
              <a:buNone/>
            </a:pPr>
            <a:r>
              <a:rPr lang="en-US" sz="2400" b="1" dirty="0" smtClean="0"/>
              <a:t>METHOD 1:</a:t>
            </a:r>
            <a:r>
              <a:rPr lang="en-US" sz="2400" b="1" dirty="0" smtClean="0">
                <a:sym typeface="Wingdings" pitchFamily="2" charset="2"/>
              </a:rPr>
              <a:t>: (GENERIC SUMMARY)</a:t>
            </a:r>
            <a:r>
              <a:rPr lang="en-US" sz="2400" b="1" dirty="0" smtClean="0"/>
              <a:t> Giving Equal Weights to all 4 algorithms</a:t>
            </a:r>
          </a:p>
          <a:p>
            <a:r>
              <a:rPr lang="en-US" sz="2400" dirty="0" smtClean="0"/>
              <a:t>Shortcomings of one algorithm is compensated by the strength of another algorithm.</a:t>
            </a:r>
          </a:p>
          <a:p>
            <a:r>
              <a:rPr lang="en-US" sz="2400" dirty="0" smtClean="0"/>
              <a:t>Thus, we get the reasonably accurate accurate ranking possible.</a:t>
            </a:r>
          </a:p>
        </p:txBody>
      </p:sp>
      <p:graphicFrame>
        <p:nvGraphicFramePr>
          <p:cNvPr id="5" name="Diagram 4"/>
          <p:cNvGraphicFramePr/>
          <p:nvPr/>
        </p:nvGraphicFramePr>
        <p:xfrm>
          <a:off x="5257800" y="4191000"/>
          <a:ext cx="3581400" cy="172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nvGraphicFramePr>
        <p:xfrm>
          <a:off x="0" y="3860800"/>
          <a:ext cx="4953000" cy="2997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CONSENSUS Techniques(2/3)</a:t>
            </a:r>
            <a:endParaRPr lang="en-US" dirty="0"/>
          </a:p>
        </p:txBody>
      </p:sp>
      <p:sp>
        <p:nvSpPr>
          <p:cNvPr id="3" name="Content Placeholder 2"/>
          <p:cNvSpPr>
            <a:spLocks noGrp="1"/>
          </p:cNvSpPr>
          <p:nvPr>
            <p:ph idx="1"/>
          </p:nvPr>
        </p:nvSpPr>
        <p:spPr/>
        <p:txBody>
          <a:bodyPr/>
          <a:lstStyle/>
          <a:p>
            <a:pPr>
              <a:buNone/>
            </a:pPr>
            <a:r>
              <a:rPr lang="en-US" b="1" dirty="0" smtClean="0"/>
              <a:t>METHOD 2(Identifying </a:t>
            </a:r>
            <a:r>
              <a:rPr lang="en-US" b="1" dirty="0" err="1" smtClean="0"/>
              <a:t>DataSets</a:t>
            </a:r>
            <a:r>
              <a:rPr lang="en-US" b="1" dirty="0" smtClean="0"/>
              <a:t>)::</a:t>
            </a:r>
          </a:p>
          <a:p>
            <a:pPr>
              <a:buNone/>
            </a:pPr>
            <a:endParaRPr lang="en-US" b="1" dirty="0"/>
          </a:p>
        </p:txBody>
      </p:sp>
      <p:sp>
        <p:nvSpPr>
          <p:cNvPr id="4" name="Rounded Rectangle 3"/>
          <p:cNvSpPr/>
          <p:nvPr/>
        </p:nvSpPr>
        <p:spPr>
          <a:xfrm>
            <a:off x="2819400" y="4038600"/>
            <a:ext cx="36576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Algorithm for Math-Dataset</a:t>
            </a:r>
            <a:endParaRPr lang="en-US" dirty="0"/>
          </a:p>
        </p:txBody>
      </p:sp>
      <p:sp>
        <p:nvSpPr>
          <p:cNvPr id="10" name="Rounded Rectangle 9"/>
          <p:cNvSpPr/>
          <p:nvPr/>
        </p:nvSpPr>
        <p:spPr>
          <a:xfrm>
            <a:off x="2667000" y="3429000"/>
            <a:ext cx="35814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Algorithm  for Literature Dataset </a:t>
            </a:r>
            <a:endParaRPr lang="en-US" dirty="0"/>
          </a:p>
        </p:txBody>
      </p:sp>
      <p:sp>
        <p:nvSpPr>
          <p:cNvPr id="11" name="Rounded Rectangle 10"/>
          <p:cNvSpPr/>
          <p:nvPr/>
        </p:nvSpPr>
        <p:spPr>
          <a:xfrm>
            <a:off x="2819400" y="4724400"/>
            <a:ext cx="36576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Algorithm for Encyclopedia articles</a:t>
            </a:r>
            <a:endParaRPr lang="en-US" dirty="0"/>
          </a:p>
        </p:txBody>
      </p:sp>
      <p:sp>
        <p:nvSpPr>
          <p:cNvPr id="12" name="Rounded Rectangle 11"/>
          <p:cNvSpPr/>
          <p:nvPr/>
        </p:nvSpPr>
        <p:spPr>
          <a:xfrm>
            <a:off x="2819400" y="5486400"/>
            <a:ext cx="36576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Algorithm for New Reports</a:t>
            </a:r>
            <a:endParaRPr lang="en-US" dirty="0"/>
          </a:p>
        </p:txBody>
      </p:sp>
      <p:sp>
        <p:nvSpPr>
          <p:cNvPr id="13" name="Rounded Rectangle 12"/>
          <p:cNvSpPr/>
          <p:nvPr/>
        </p:nvSpPr>
        <p:spPr>
          <a:xfrm>
            <a:off x="2438400" y="6019800"/>
            <a:ext cx="36576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Algorithm for Biographies</a:t>
            </a:r>
            <a:endParaRPr lang="en-US" dirty="0"/>
          </a:p>
        </p:txBody>
      </p:sp>
      <p:sp>
        <p:nvSpPr>
          <p:cNvPr id="17" name="Oval 16"/>
          <p:cNvSpPr/>
          <p:nvPr/>
        </p:nvSpPr>
        <p:spPr>
          <a:xfrm>
            <a:off x="0" y="3429000"/>
            <a:ext cx="1600200" cy="2438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28600" y="3962400"/>
            <a:ext cx="1447800" cy="1477328"/>
          </a:xfrm>
          <a:prstGeom prst="rect">
            <a:avLst/>
          </a:prstGeom>
          <a:noFill/>
        </p:spPr>
        <p:txBody>
          <a:bodyPr wrap="square" rtlCol="0">
            <a:spAutoFit/>
          </a:bodyPr>
          <a:lstStyle/>
          <a:p>
            <a:r>
              <a:rPr lang="en-US" dirty="0" smtClean="0"/>
              <a:t>What is the Genre of Data? Use algorithm on that Basis</a:t>
            </a:r>
            <a:endParaRPr lang="en-US" dirty="0"/>
          </a:p>
        </p:txBody>
      </p:sp>
      <p:cxnSp>
        <p:nvCxnSpPr>
          <p:cNvPr id="27" name="Straight Arrow Connector 13"/>
          <p:cNvCxnSpPr>
            <a:stCxn id="17" idx="6"/>
            <a:endCxn id="13" idx="1"/>
          </p:cNvCxnSpPr>
          <p:nvPr/>
        </p:nvCxnSpPr>
        <p:spPr>
          <a:xfrm>
            <a:off x="1600200" y="4648200"/>
            <a:ext cx="838200" cy="1524000"/>
          </a:xfrm>
          <a:prstGeom prst="bentConnector3">
            <a:avLst>
              <a:gd name="adj1" fmla="val 50000"/>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13"/>
          <p:cNvCxnSpPr>
            <a:stCxn id="17" idx="6"/>
          </p:cNvCxnSpPr>
          <p:nvPr/>
        </p:nvCxnSpPr>
        <p:spPr>
          <a:xfrm>
            <a:off x="1600200" y="4648200"/>
            <a:ext cx="1295400" cy="266700"/>
          </a:xfrm>
          <a:prstGeom prst="bentConnector3">
            <a:avLst>
              <a:gd name="adj1" fmla="val 50000"/>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13"/>
          <p:cNvCxnSpPr>
            <a:stCxn id="17" idx="6"/>
            <a:endCxn id="4" idx="1"/>
          </p:cNvCxnSpPr>
          <p:nvPr/>
        </p:nvCxnSpPr>
        <p:spPr>
          <a:xfrm flipV="1">
            <a:off x="1600200" y="4191000"/>
            <a:ext cx="1219200" cy="457200"/>
          </a:xfrm>
          <a:prstGeom prst="bentConnector3">
            <a:avLst>
              <a:gd name="adj1" fmla="val 50000"/>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13"/>
          <p:cNvCxnSpPr>
            <a:stCxn id="17" idx="6"/>
            <a:endCxn id="10" idx="1"/>
          </p:cNvCxnSpPr>
          <p:nvPr/>
        </p:nvCxnSpPr>
        <p:spPr>
          <a:xfrm flipV="1">
            <a:off x="1600200" y="3581400"/>
            <a:ext cx="1066800" cy="1066800"/>
          </a:xfrm>
          <a:prstGeom prst="bentConnector3">
            <a:avLst>
              <a:gd name="adj1" fmla="val 50000"/>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13"/>
          <p:cNvCxnSpPr>
            <a:stCxn id="17" idx="6"/>
            <a:endCxn id="12" idx="1"/>
          </p:cNvCxnSpPr>
          <p:nvPr/>
        </p:nvCxnSpPr>
        <p:spPr>
          <a:xfrm>
            <a:off x="1600200" y="4648200"/>
            <a:ext cx="1219200" cy="990600"/>
          </a:xfrm>
          <a:prstGeom prst="bentConnector3">
            <a:avLst>
              <a:gd name="adj1" fmla="val 50000"/>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3"/>
          <p:cNvPicPr>
            <a:picLocks noChangeAspect="1" noChangeArrowheads="1"/>
          </p:cNvPicPr>
          <p:nvPr/>
        </p:nvPicPr>
        <p:blipFill>
          <a:blip r:embed="rId3" cstate="print"/>
          <a:srcRect/>
          <a:stretch>
            <a:fillRect/>
          </a:stretch>
        </p:blipFill>
        <p:spPr bwMode="auto">
          <a:xfrm>
            <a:off x="6324600" y="2971800"/>
            <a:ext cx="2819400" cy="2952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CONSENSUS Techniques(3/3)</a:t>
            </a:r>
            <a:endParaRPr lang="en-US" dirty="0"/>
          </a:p>
        </p:txBody>
      </p:sp>
      <p:sp>
        <p:nvSpPr>
          <p:cNvPr id="5" name="Rounded Rectangle 4"/>
          <p:cNvSpPr/>
          <p:nvPr/>
        </p:nvSpPr>
        <p:spPr>
          <a:xfrm>
            <a:off x="609600" y="2438400"/>
            <a:ext cx="35814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Algorithm  1 </a:t>
            </a:r>
            <a:endParaRPr lang="en-US" dirty="0"/>
          </a:p>
        </p:txBody>
      </p:sp>
      <p:sp>
        <p:nvSpPr>
          <p:cNvPr id="6" name="Rounded Rectangle 5"/>
          <p:cNvSpPr/>
          <p:nvPr/>
        </p:nvSpPr>
        <p:spPr>
          <a:xfrm>
            <a:off x="533400" y="3048000"/>
            <a:ext cx="35814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Algorithm  2 </a:t>
            </a:r>
            <a:endParaRPr lang="en-US" dirty="0"/>
          </a:p>
        </p:txBody>
      </p:sp>
      <p:sp>
        <p:nvSpPr>
          <p:cNvPr id="7" name="Rounded Rectangle 6"/>
          <p:cNvSpPr/>
          <p:nvPr/>
        </p:nvSpPr>
        <p:spPr>
          <a:xfrm>
            <a:off x="609600" y="3581400"/>
            <a:ext cx="35814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Algorithm  3 </a:t>
            </a:r>
            <a:endParaRPr lang="en-US" dirty="0"/>
          </a:p>
        </p:txBody>
      </p:sp>
      <p:sp>
        <p:nvSpPr>
          <p:cNvPr id="8" name="Rounded Rectangle 7"/>
          <p:cNvSpPr/>
          <p:nvPr/>
        </p:nvSpPr>
        <p:spPr>
          <a:xfrm>
            <a:off x="609600" y="4114800"/>
            <a:ext cx="35814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Algorithm  4 </a:t>
            </a:r>
            <a:endParaRPr lang="en-US" dirty="0"/>
          </a:p>
        </p:txBody>
      </p:sp>
      <p:sp>
        <p:nvSpPr>
          <p:cNvPr id="9" name="Rounded Rectangle 8"/>
          <p:cNvSpPr/>
          <p:nvPr/>
        </p:nvSpPr>
        <p:spPr>
          <a:xfrm>
            <a:off x="609600" y="4648200"/>
            <a:ext cx="35814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Algorithm  5 </a:t>
            </a:r>
            <a:endParaRPr lang="en-US" dirty="0"/>
          </a:p>
        </p:txBody>
      </p:sp>
      <p:sp>
        <p:nvSpPr>
          <p:cNvPr id="10" name="Rounded Rectangle 9"/>
          <p:cNvSpPr/>
          <p:nvPr/>
        </p:nvSpPr>
        <p:spPr>
          <a:xfrm>
            <a:off x="609600" y="5257800"/>
            <a:ext cx="35814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Algorithm  6 </a:t>
            </a:r>
            <a:endParaRPr lang="en-US" dirty="0"/>
          </a:p>
        </p:txBody>
      </p:sp>
      <p:sp>
        <p:nvSpPr>
          <p:cNvPr id="11" name="Rounded Rectangle 10"/>
          <p:cNvSpPr/>
          <p:nvPr/>
        </p:nvSpPr>
        <p:spPr>
          <a:xfrm>
            <a:off x="609600" y="5791200"/>
            <a:ext cx="35814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Algorithm 7 </a:t>
            </a:r>
            <a:endParaRPr lang="en-US" dirty="0"/>
          </a:p>
        </p:txBody>
      </p:sp>
      <p:sp>
        <p:nvSpPr>
          <p:cNvPr id="12" name="Rounded Rectangle 11"/>
          <p:cNvSpPr/>
          <p:nvPr/>
        </p:nvSpPr>
        <p:spPr>
          <a:xfrm>
            <a:off x="609600" y="6324600"/>
            <a:ext cx="35814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Algorithm  8 </a:t>
            </a:r>
            <a:endParaRPr lang="en-US" dirty="0"/>
          </a:p>
        </p:txBody>
      </p:sp>
      <p:graphicFrame>
        <p:nvGraphicFramePr>
          <p:cNvPr id="13" name="Diagram 12"/>
          <p:cNvGraphicFramePr/>
          <p:nvPr/>
        </p:nvGraphicFramePr>
        <p:xfrm>
          <a:off x="4648200" y="4953000"/>
          <a:ext cx="2819400" cy="142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Round Diagonal Corner Rectangle 13"/>
          <p:cNvSpPr/>
          <p:nvPr/>
        </p:nvSpPr>
        <p:spPr>
          <a:xfrm>
            <a:off x="4724400" y="3048000"/>
            <a:ext cx="2438400" cy="1905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t>Take Keywords from user or use title of text for Word Matching with all the available summaries</a:t>
            </a:r>
          </a:p>
          <a:p>
            <a:pPr algn="ctr"/>
            <a:endParaRPr lang="en-US" dirty="0"/>
          </a:p>
        </p:txBody>
      </p:sp>
      <p:sp>
        <p:nvSpPr>
          <p:cNvPr id="16" name="Hexagon 15"/>
          <p:cNvSpPr/>
          <p:nvPr/>
        </p:nvSpPr>
        <p:spPr>
          <a:xfrm>
            <a:off x="7467600" y="3733800"/>
            <a:ext cx="1676400" cy="25908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Final Summary</a:t>
            </a:r>
          </a:p>
          <a:p>
            <a:pPr algn="ctr"/>
            <a:endParaRPr lang="en-US" dirty="0"/>
          </a:p>
        </p:txBody>
      </p:sp>
      <p:sp>
        <p:nvSpPr>
          <p:cNvPr id="18" name="Rectangle 17"/>
          <p:cNvSpPr/>
          <p:nvPr/>
        </p:nvSpPr>
        <p:spPr>
          <a:xfrm>
            <a:off x="685800" y="1600200"/>
            <a:ext cx="7619999" cy="584775"/>
          </a:xfrm>
          <a:prstGeom prst="rect">
            <a:avLst/>
          </a:prstGeom>
          <a:noFill/>
        </p:spPr>
        <p:txBody>
          <a:bodyPr wrap="square" lIns="91440" tIns="45720" rIns="91440" bIns="45720">
            <a:spAutoFit/>
          </a:bodyPr>
          <a:lstStyle/>
          <a:p>
            <a:pPr algn="ctr"/>
            <a:r>
              <a:rPr lang="en-US" sz="32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Keyword/Title based Summary Selection</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Average of all algorithms(of large test inputs)[Generic consensus]</a:t>
            </a:r>
            <a:endParaRPr lang="en-US" dirty="0"/>
          </a:p>
        </p:txBody>
      </p:sp>
      <p:graphicFrame>
        <p:nvGraphicFramePr>
          <p:cNvPr id="6" name="Content Placeholder 5"/>
          <p:cNvGraphicFramePr>
            <a:graphicFrameLocks noGrp="1"/>
          </p:cNvGraphicFramePr>
          <p:nvPr>
            <p:ph idx="1"/>
          </p:nvPr>
        </p:nvGraphicFramePr>
        <p:xfrm>
          <a:off x="457200" y="1774825"/>
          <a:ext cx="8229600" cy="4625975"/>
        </p:xfrm>
        <a:graphic>
          <a:graphicData uri="http://schemas.openxmlformats.org/drawingml/2006/chart">
            <c:chart xmlns:c="http://schemas.openxmlformats.org/drawingml/2006/chart" xmlns:r="http://schemas.openxmlformats.org/officeDocument/2006/relationships" r:id="rId3"/>
          </a:graphicData>
        </a:graphic>
      </p:graphicFrame>
      <p:sp>
        <p:nvSpPr>
          <p:cNvPr id="7" name="Freeform 6"/>
          <p:cNvSpPr/>
          <p:nvPr/>
        </p:nvSpPr>
        <p:spPr>
          <a:xfrm>
            <a:off x="5715000" y="1790700"/>
            <a:ext cx="292100" cy="850900"/>
          </a:xfrm>
          <a:custGeom>
            <a:avLst/>
            <a:gdLst>
              <a:gd name="connsiteX0" fmla="*/ 292100 w 292100"/>
              <a:gd name="connsiteY0" fmla="*/ 0 h 850900"/>
              <a:gd name="connsiteX1" fmla="*/ 114300 w 292100"/>
              <a:gd name="connsiteY1" fmla="*/ 215900 h 850900"/>
              <a:gd name="connsiteX2" fmla="*/ 0 w 292100"/>
              <a:gd name="connsiteY2" fmla="*/ 850900 h 850900"/>
              <a:gd name="connsiteX3" fmla="*/ 0 w 292100"/>
              <a:gd name="connsiteY3" fmla="*/ 850900 h 850900"/>
              <a:gd name="connsiteX4" fmla="*/ 0 w 292100"/>
              <a:gd name="connsiteY4" fmla="*/ 850900 h 850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100" h="850900">
                <a:moveTo>
                  <a:pt x="292100" y="0"/>
                </a:moveTo>
                <a:cubicBezTo>
                  <a:pt x="227541" y="37041"/>
                  <a:pt x="162983" y="74083"/>
                  <a:pt x="114300" y="215900"/>
                </a:cubicBezTo>
                <a:cubicBezTo>
                  <a:pt x="65617" y="357717"/>
                  <a:pt x="0" y="850900"/>
                  <a:pt x="0" y="850900"/>
                </a:cubicBezTo>
                <a:lnTo>
                  <a:pt x="0" y="850900"/>
                </a:lnTo>
                <a:lnTo>
                  <a:pt x="0" y="850900"/>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ounded Rectangle 7"/>
          <p:cNvSpPr/>
          <p:nvPr/>
        </p:nvSpPr>
        <p:spPr>
          <a:xfrm>
            <a:off x="5562600" y="2667000"/>
            <a:ext cx="228600" cy="1524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019800" y="1752600"/>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6096000" y="1752600"/>
            <a:ext cx="1600200" cy="646331"/>
          </a:xfrm>
          <a:prstGeom prst="rect">
            <a:avLst/>
          </a:prstGeom>
          <a:noFill/>
        </p:spPr>
        <p:txBody>
          <a:bodyPr wrap="square" rtlCol="0">
            <a:spAutoFit/>
          </a:bodyPr>
          <a:lstStyle/>
          <a:p>
            <a:r>
              <a:rPr lang="en-US" dirty="0" smtClean="0"/>
              <a:t>MAXIMA = 87.4 %</a:t>
            </a:r>
            <a:endParaRPr lang="en-US" dirty="0"/>
          </a:p>
        </p:txBody>
      </p:sp>
      <p:sp>
        <p:nvSpPr>
          <p:cNvPr id="11" name="TextBox 10"/>
          <p:cNvSpPr txBox="1"/>
          <p:nvPr/>
        </p:nvSpPr>
        <p:spPr>
          <a:xfrm>
            <a:off x="3124200" y="6553200"/>
            <a:ext cx="2951449" cy="369332"/>
          </a:xfrm>
          <a:prstGeom prst="rect">
            <a:avLst/>
          </a:prstGeom>
          <a:noFill/>
        </p:spPr>
        <p:txBody>
          <a:bodyPr wrap="none" rtlCol="0">
            <a:spAutoFit/>
          </a:bodyPr>
          <a:lstStyle/>
          <a:p>
            <a:r>
              <a:rPr lang="en-US" dirty="0" smtClean="0"/>
              <a:t>Number of sentences (x-axis)</a:t>
            </a:r>
            <a:endParaRPr lang="en-US" dirty="0"/>
          </a:p>
        </p:txBody>
      </p:sp>
      <p:sp>
        <p:nvSpPr>
          <p:cNvPr id="12" name="TextBox 11"/>
          <p:cNvSpPr txBox="1"/>
          <p:nvPr/>
        </p:nvSpPr>
        <p:spPr>
          <a:xfrm>
            <a:off x="228600" y="1676400"/>
            <a:ext cx="1051698" cy="369332"/>
          </a:xfrm>
          <a:prstGeom prst="rect">
            <a:avLst/>
          </a:prstGeom>
          <a:noFill/>
        </p:spPr>
        <p:txBody>
          <a:bodyPr wrap="none" rtlCol="0">
            <a:spAutoFit/>
          </a:bodyPr>
          <a:lstStyle/>
          <a:p>
            <a:r>
              <a:rPr lang="en-US" dirty="0" smtClean="0"/>
              <a:t>Accuracy</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a:xfrm>
            <a:off x="304800" y="1524001"/>
            <a:ext cx="6934200" cy="685800"/>
          </a:xfrm>
        </p:spPr>
        <p:txBody>
          <a:bodyPr/>
          <a:lstStyle/>
          <a:p>
            <a:r>
              <a:rPr lang="en-US" b="1" dirty="0" smtClean="0"/>
              <a:t>Language Independent summaries</a:t>
            </a:r>
            <a:endParaRPr lang="en-US" dirty="0" smtClean="0"/>
          </a:p>
          <a:p>
            <a:endParaRPr lang="en-US" dirty="0"/>
          </a:p>
        </p:txBody>
      </p:sp>
      <p:pic>
        <p:nvPicPr>
          <p:cNvPr id="6" name="Picture 5" descr="http://blogs.msdn.com/blogfiles/e7/WindowsLiveWriter/EngineeringWindows7foraGlobalMarket_14857/image_9.png"/>
          <p:cNvPicPr/>
          <p:nvPr/>
        </p:nvPicPr>
        <p:blipFill>
          <a:blip r:embed="rId3" cstate="print"/>
          <a:srcRect/>
          <a:stretch>
            <a:fillRect/>
          </a:stretch>
        </p:blipFill>
        <p:spPr bwMode="auto">
          <a:xfrm>
            <a:off x="762000" y="2362200"/>
            <a:ext cx="6324600" cy="36576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252728"/>
          </a:xfrm>
        </p:spPr>
        <p:txBody>
          <a:bodyPr>
            <a:normAutofit fontScale="90000"/>
          </a:bodyPr>
          <a:lstStyle/>
          <a:p>
            <a:pPr lvl="0"/>
            <a:r>
              <a:rPr lang="en-US" dirty="0" smtClean="0"/>
              <a:t>Literature stuff, topics covered, definitions </a:t>
            </a:r>
            <a:br>
              <a:rPr lang="en-US" dirty="0" smtClean="0"/>
            </a:br>
            <a:endParaRPr lang="en-US" dirty="0"/>
          </a:p>
        </p:txBody>
      </p:sp>
      <p:sp>
        <p:nvSpPr>
          <p:cNvPr id="3" name="Content Placeholder 2"/>
          <p:cNvSpPr>
            <a:spLocks noGrp="1"/>
          </p:cNvSpPr>
          <p:nvPr>
            <p:ph idx="1"/>
          </p:nvPr>
        </p:nvSpPr>
        <p:spPr>
          <a:xfrm>
            <a:off x="0" y="1447800"/>
            <a:ext cx="3200400" cy="5410200"/>
          </a:xfrm>
        </p:spPr>
        <p:txBody>
          <a:bodyPr>
            <a:normAutofit fontScale="62500" lnSpcReduction="20000"/>
          </a:bodyPr>
          <a:lstStyle/>
          <a:p>
            <a:r>
              <a:rPr lang="en-US" b="1" dirty="0" smtClean="0"/>
              <a:t>TOPICS COVERED:</a:t>
            </a:r>
          </a:p>
          <a:p>
            <a:pPr lvl="0"/>
            <a:r>
              <a:rPr lang="en-US" i="1" dirty="0" smtClean="0"/>
              <a:t>Pre-processing</a:t>
            </a:r>
            <a:endParaRPr lang="en-US" dirty="0" smtClean="0"/>
          </a:p>
          <a:p>
            <a:pPr lvl="0"/>
            <a:r>
              <a:rPr lang="en-US" i="1" dirty="0" smtClean="0"/>
              <a:t>Stemming algorithms</a:t>
            </a:r>
            <a:endParaRPr lang="en-US" dirty="0" smtClean="0"/>
          </a:p>
          <a:p>
            <a:pPr lvl="0"/>
            <a:r>
              <a:rPr lang="en-US" i="1" dirty="0" smtClean="0"/>
              <a:t>Generic and  Query-based Stemming</a:t>
            </a:r>
            <a:endParaRPr lang="en-US" dirty="0" smtClean="0"/>
          </a:p>
          <a:p>
            <a:pPr lvl="0"/>
            <a:r>
              <a:rPr lang="en-US" i="1" dirty="0" err="1" smtClean="0"/>
              <a:t>Zipf's</a:t>
            </a:r>
            <a:r>
              <a:rPr lang="en-US" i="1" dirty="0" smtClean="0"/>
              <a:t> Law</a:t>
            </a:r>
            <a:endParaRPr lang="en-US" dirty="0" smtClean="0"/>
          </a:p>
          <a:p>
            <a:pPr lvl="0"/>
            <a:r>
              <a:rPr lang="en-US" i="1" dirty="0" smtClean="0"/>
              <a:t>Stop-word removal</a:t>
            </a:r>
            <a:endParaRPr lang="en-US" dirty="0" smtClean="0"/>
          </a:p>
          <a:p>
            <a:pPr lvl="0"/>
            <a:r>
              <a:rPr lang="en-US" i="1" dirty="0" smtClean="0"/>
              <a:t>frequency matrix</a:t>
            </a:r>
            <a:endParaRPr lang="en-US" dirty="0" smtClean="0"/>
          </a:p>
          <a:p>
            <a:pPr lvl="0"/>
            <a:r>
              <a:rPr lang="en-US" i="1" dirty="0" smtClean="0"/>
              <a:t>Clustering</a:t>
            </a:r>
            <a:endParaRPr lang="en-US" dirty="0" smtClean="0"/>
          </a:p>
          <a:p>
            <a:pPr lvl="0"/>
            <a:r>
              <a:rPr lang="en-US" i="1" dirty="0" smtClean="0"/>
              <a:t>Sentence Weighting</a:t>
            </a:r>
            <a:endParaRPr lang="en-US" dirty="0" smtClean="0"/>
          </a:p>
          <a:p>
            <a:pPr lvl="0"/>
            <a:r>
              <a:rPr lang="en-US" i="1" dirty="0" smtClean="0"/>
              <a:t>Pearson Correlation Coefficient</a:t>
            </a:r>
            <a:endParaRPr lang="en-US" dirty="0" smtClean="0"/>
          </a:p>
          <a:p>
            <a:pPr lvl="0"/>
            <a:r>
              <a:rPr lang="en-US" i="1" dirty="0" smtClean="0"/>
              <a:t>Cosine Similarity</a:t>
            </a:r>
            <a:endParaRPr lang="en-US" dirty="0" smtClean="0"/>
          </a:p>
          <a:p>
            <a:pPr lvl="0"/>
            <a:r>
              <a:rPr lang="en-US" i="1" dirty="0" smtClean="0"/>
              <a:t>Abstraction Extraction based Summary</a:t>
            </a:r>
            <a:endParaRPr lang="en-US" dirty="0" smtClean="0"/>
          </a:p>
          <a:p>
            <a:r>
              <a:rPr lang="en-US" i="1" dirty="0" smtClean="0"/>
              <a:t>=&gt;For coding purposes we sharpened our knowledge of C/C++ file handling, Standard Template Library, diverse libraries etc.</a:t>
            </a:r>
            <a:endParaRPr lang="en-US" dirty="0" smtClean="0"/>
          </a:p>
          <a:p>
            <a:endParaRPr lang="en-US" dirty="0" smtClean="0"/>
          </a:p>
          <a:p>
            <a:endParaRPr lang="en-US" dirty="0"/>
          </a:p>
        </p:txBody>
      </p:sp>
      <p:pic>
        <p:nvPicPr>
          <p:cNvPr id="239618" name="Picture 2"/>
          <p:cNvPicPr>
            <a:picLocks noChangeAspect="1" noChangeArrowheads="1"/>
          </p:cNvPicPr>
          <p:nvPr/>
        </p:nvPicPr>
        <p:blipFill>
          <a:blip r:embed="rId3" cstate="print"/>
          <a:srcRect/>
          <a:stretch>
            <a:fillRect/>
          </a:stretch>
        </p:blipFill>
        <p:spPr bwMode="auto">
          <a:xfrm>
            <a:off x="3211437" y="1447800"/>
            <a:ext cx="5932563" cy="541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p:txBody>
          <a:bodyPr>
            <a:normAutofit/>
          </a:bodyPr>
          <a:lstStyle/>
          <a:p>
            <a:r>
              <a:rPr lang="en-US" sz="2400" dirty="0" smtClean="0"/>
              <a:t>Sub-Heading and Index Creator</a:t>
            </a:r>
          </a:p>
          <a:p>
            <a:r>
              <a:rPr lang="en-US" sz="2400" dirty="0" smtClean="0"/>
              <a:t>Content Highlighter</a:t>
            </a:r>
          </a:p>
          <a:p>
            <a:r>
              <a:rPr lang="en-US" sz="2400" dirty="0" smtClean="0"/>
              <a:t>Browser Add-On</a:t>
            </a:r>
          </a:p>
          <a:p>
            <a:r>
              <a:rPr lang="en-US" sz="2400" dirty="0" smtClean="0"/>
              <a:t>Subjective Exam sheet checker</a:t>
            </a:r>
          </a:p>
          <a:p>
            <a:r>
              <a:rPr lang="en-US" sz="2400" dirty="0" smtClean="0"/>
              <a:t>Making Abstract of Research papers and articles</a:t>
            </a:r>
          </a:p>
          <a:p>
            <a:r>
              <a:rPr lang="en-US" sz="2400" dirty="0" smtClean="0"/>
              <a:t>Plagiarism Detector</a:t>
            </a:r>
          </a:p>
          <a:p>
            <a:r>
              <a:rPr lang="en-US" sz="2400" dirty="0" smtClean="0"/>
              <a:t>Hypertext context-link based summarizer</a:t>
            </a:r>
          </a:p>
          <a:p>
            <a:r>
              <a:rPr lang="en-US" sz="2400" dirty="0" smtClean="0"/>
              <a:t>Daily News feed summarizer / RSS </a:t>
            </a:r>
          </a:p>
          <a:p>
            <a:pPr lvl="0"/>
            <a:r>
              <a:rPr lang="en-IN" sz="2400" dirty="0" smtClean="0"/>
              <a:t>In search engines to present compressed descriptions of the search results</a:t>
            </a:r>
            <a:endParaRPr lang="en-US" sz="2400" dirty="0" smtClean="0"/>
          </a:p>
          <a:p>
            <a:pPr lvl="0"/>
            <a:r>
              <a:rPr lang="en-IN" sz="2400" dirty="0" smtClean="0"/>
              <a:t>In keyword directed subscription of news which are summarized and pushed to the user.</a:t>
            </a:r>
            <a:endParaRPr lang="en-US" sz="2400" dirty="0" smtClean="0"/>
          </a:p>
          <a:p>
            <a:endParaRPr lang="en-US" sz="2400"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04800" y="0"/>
            <a:ext cx="8229600" cy="1143000"/>
          </a:xfrm>
        </p:spPr>
        <p:txBody>
          <a:bodyPr>
            <a:normAutofit fontScale="90000"/>
          </a:bodyPr>
          <a:lstStyle/>
          <a:p>
            <a:r>
              <a:rPr lang="en-US" dirty="0" smtClean="0"/>
              <a:t>APP::Sub-Heading &amp; Index Creator</a:t>
            </a:r>
            <a:endParaRPr lang="en-US" dirty="0"/>
          </a:p>
        </p:txBody>
      </p:sp>
      <p:sp>
        <p:nvSpPr>
          <p:cNvPr id="3" name="Content Placeholder 2"/>
          <p:cNvSpPr>
            <a:spLocks noGrp="1"/>
          </p:cNvSpPr>
          <p:nvPr>
            <p:ph idx="1"/>
          </p:nvPr>
        </p:nvSpPr>
        <p:spPr>
          <a:xfrm>
            <a:off x="228600" y="1295400"/>
            <a:ext cx="7543800" cy="2773363"/>
          </a:xfrm>
          <a:ln>
            <a:solidFill>
              <a:srgbClr val="00B0F0"/>
            </a:solidFill>
          </a:ln>
        </p:spPr>
        <p:txBody>
          <a:bodyPr/>
          <a:lstStyle/>
          <a:p>
            <a:endParaRPr lang="en-US" dirty="0" smtClean="0"/>
          </a:p>
          <a:p>
            <a:r>
              <a:rPr lang="en-US" dirty="0" smtClean="0">
                <a:solidFill>
                  <a:srgbClr val="00B0F0"/>
                </a:solidFill>
              </a:rPr>
              <a:t>The software can effectively  convert BRUTE FORCE reading effort to DIVIDE-AND-CONQUER</a:t>
            </a:r>
          </a:p>
        </p:txBody>
      </p:sp>
      <p:pic>
        <p:nvPicPr>
          <p:cNvPr id="90114" name="Picture 2" descr="http://exchanges.wiley.com/medialibrary/2015/06/10/8e3c7c7a/Headings.jpg"/>
          <p:cNvPicPr>
            <a:picLocks noChangeAspect="1" noChangeArrowheads="1"/>
          </p:cNvPicPr>
          <p:nvPr/>
        </p:nvPicPr>
        <p:blipFill>
          <a:blip r:embed="rId3" cstate="print"/>
          <a:srcRect/>
          <a:stretch>
            <a:fillRect/>
          </a:stretch>
        </p:blipFill>
        <p:spPr bwMode="auto">
          <a:xfrm>
            <a:off x="228600" y="3657600"/>
            <a:ext cx="4038600" cy="3032486"/>
          </a:xfrm>
          <a:prstGeom prst="rect">
            <a:avLst/>
          </a:prstGeom>
          <a:noFill/>
        </p:spPr>
      </p:pic>
      <p:pic>
        <p:nvPicPr>
          <p:cNvPr id="90116" name="Picture 4" descr="http://fms-itskills.ncl.ac.uk/wordimages/toclarge.png"/>
          <p:cNvPicPr>
            <a:picLocks noChangeAspect="1" noChangeArrowheads="1"/>
          </p:cNvPicPr>
          <p:nvPr/>
        </p:nvPicPr>
        <p:blipFill>
          <a:blip r:embed="rId4" cstate="print"/>
          <a:srcRect/>
          <a:stretch>
            <a:fillRect/>
          </a:stretch>
        </p:blipFill>
        <p:spPr bwMode="auto">
          <a:xfrm>
            <a:off x="4800600" y="3858867"/>
            <a:ext cx="3886199" cy="2999133"/>
          </a:xfrm>
          <a:prstGeom prst="rect">
            <a:avLst/>
          </a:prstGeom>
          <a:noFill/>
        </p:spPr>
      </p:pic>
      <p:sp>
        <p:nvSpPr>
          <p:cNvPr id="6" name="Right Arrow 5"/>
          <p:cNvSpPr/>
          <p:nvPr/>
        </p:nvSpPr>
        <p:spPr>
          <a:xfrm>
            <a:off x="2057400" y="4572000"/>
            <a:ext cx="5334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4267200" y="4953000"/>
            <a:ext cx="6858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APP::Content Highlighter</a:t>
            </a:r>
            <a:endParaRPr lang="en-US" dirty="0"/>
          </a:p>
        </p:txBody>
      </p:sp>
      <p:pic>
        <p:nvPicPr>
          <p:cNvPr id="84994" name="Picture 2" descr="http://i.stack.imgur.com/O0DLM.png"/>
          <p:cNvPicPr>
            <a:picLocks noChangeAspect="1" noChangeArrowheads="1"/>
          </p:cNvPicPr>
          <p:nvPr/>
        </p:nvPicPr>
        <p:blipFill>
          <a:blip r:embed="rId3" cstate="print"/>
          <a:srcRect/>
          <a:stretch>
            <a:fillRect/>
          </a:stretch>
        </p:blipFill>
        <p:spPr bwMode="auto">
          <a:xfrm>
            <a:off x="0" y="1524000"/>
            <a:ext cx="5560332" cy="3276600"/>
          </a:xfrm>
          <a:prstGeom prst="rect">
            <a:avLst/>
          </a:prstGeom>
          <a:noFill/>
        </p:spPr>
      </p:pic>
      <p:pic>
        <p:nvPicPr>
          <p:cNvPr id="6" name="Picture 3" descr="C:\Users\AyushP\Downloads\Applied_Linguistics_A_TwentyFirstCentury_Discipline (1)-page-003.jpg"/>
          <p:cNvPicPr>
            <a:picLocks noChangeAspect="1" noChangeArrowheads="1"/>
          </p:cNvPicPr>
          <p:nvPr/>
        </p:nvPicPr>
        <p:blipFill>
          <a:blip r:embed="rId4" cstate="print"/>
          <a:srcRect/>
          <a:stretch>
            <a:fillRect/>
          </a:stretch>
        </p:blipFill>
        <p:spPr bwMode="auto">
          <a:xfrm>
            <a:off x="5382109" y="1447800"/>
            <a:ext cx="3761891" cy="4982294"/>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5867400" cy="1027176"/>
          </a:xfrm>
        </p:spPr>
        <p:txBody>
          <a:bodyPr>
            <a:normAutofit fontScale="90000"/>
          </a:bodyPr>
          <a:lstStyle/>
          <a:p>
            <a:r>
              <a:rPr lang="en-IN" b="1" dirty="0" smtClean="0"/>
              <a:t>APP::Plagiarism Detector</a:t>
            </a:r>
            <a:endParaRPr lang="en-US" dirty="0"/>
          </a:p>
        </p:txBody>
      </p:sp>
      <p:sp>
        <p:nvSpPr>
          <p:cNvPr id="3" name="Content Placeholder 2"/>
          <p:cNvSpPr>
            <a:spLocks noGrp="1"/>
          </p:cNvSpPr>
          <p:nvPr>
            <p:ph idx="1"/>
          </p:nvPr>
        </p:nvSpPr>
        <p:spPr>
          <a:xfrm>
            <a:off x="457200" y="4876800"/>
            <a:ext cx="8229600" cy="1249363"/>
          </a:xfrm>
        </p:spPr>
        <p:txBody>
          <a:bodyPr>
            <a:normAutofit/>
          </a:bodyPr>
          <a:lstStyle/>
          <a:p>
            <a:endParaRPr lang="en-US" dirty="0"/>
          </a:p>
        </p:txBody>
      </p:sp>
      <p:pic>
        <p:nvPicPr>
          <p:cNvPr id="86018" name="Picture 2" descr="https://farm6.staticflickr.com/5503/14087163292_4b3c54ee7d_o.jpg"/>
          <p:cNvPicPr>
            <a:picLocks noChangeAspect="1" noChangeArrowheads="1"/>
          </p:cNvPicPr>
          <p:nvPr/>
        </p:nvPicPr>
        <p:blipFill>
          <a:blip r:embed="rId3" cstate="print"/>
          <a:srcRect/>
          <a:stretch>
            <a:fillRect/>
          </a:stretch>
        </p:blipFill>
        <p:spPr bwMode="auto">
          <a:xfrm>
            <a:off x="152400" y="1463040"/>
            <a:ext cx="8763000" cy="525780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0" y="838200"/>
            <a:ext cx="9144000" cy="5759743"/>
          </a:xfrm>
          <a:prstGeom prst="rect">
            <a:avLst/>
          </a:prstGeom>
          <a:noFill/>
          <a:ln w="9525">
            <a:noFill/>
            <a:miter lim="800000"/>
            <a:headEnd/>
            <a:tailEnd/>
          </a:ln>
        </p:spPr>
      </p:pic>
      <p:sp>
        <p:nvSpPr>
          <p:cNvPr id="4" name="TextBox 3"/>
          <p:cNvSpPr txBox="1"/>
          <p:nvPr/>
        </p:nvSpPr>
        <p:spPr>
          <a:xfrm>
            <a:off x="1524000" y="0"/>
            <a:ext cx="4953000" cy="523220"/>
          </a:xfrm>
          <a:prstGeom prst="rect">
            <a:avLst/>
          </a:prstGeom>
          <a:noFill/>
        </p:spPr>
        <p:txBody>
          <a:bodyPr wrap="square" rtlCol="0">
            <a:spAutoFit/>
          </a:bodyPr>
          <a:lstStyle/>
          <a:p>
            <a:r>
              <a:rPr lang="en-US" sz="2800" b="1" dirty="0" smtClean="0">
                <a:solidFill>
                  <a:srgbClr val="FFC000"/>
                </a:solidFill>
              </a:rPr>
              <a:t>News summary maker</a:t>
            </a:r>
            <a:endParaRPr lang="en-US" b="1" dirty="0">
              <a:solidFill>
                <a:srgbClr val="FFC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INPUT</a:t>
            </a:r>
            <a:endParaRPr lang="en-US" dirty="0"/>
          </a:p>
        </p:txBody>
      </p:sp>
      <p:sp>
        <p:nvSpPr>
          <p:cNvPr id="3" name="Content Placeholder 2"/>
          <p:cNvSpPr>
            <a:spLocks noGrp="1"/>
          </p:cNvSpPr>
          <p:nvPr>
            <p:ph idx="1"/>
          </p:nvPr>
        </p:nvSpPr>
        <p:spPr/>
        <p:txBody>
          <a:bodyPr/>
          <a:lstStyle/>
          <a:p>
            <a:endParaRPr lang="en-US" dirty="0"/>
          </a:p>
        </p:txBody>
      </p:sp>
      <p:pic>
        <p:nvPicPr>
          <p:cNvPr id="1028" name="Picture 4"/>
          <p:cNvPicPr>
            <a:picLocks noChangeAspect="1" noChangeArrowheads="1"/>
          </p:cNvPicPr>
          <p:nvPr/>
        </p:nvPicPr>
        <p:blipFill>
          <a:blip r:embed="rId2" cstate="print"/>
          <a:srcRect/>
          <a:stretch>
            <a:fillRect/>
          </a:stretch>
        </p:blipFill>
        <p:spPr bwMode="auto">
          <a:xfrm>
            <a:off x="0" y="1752600"/>
            <a:ext cx="9230362"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SUMMARY BY DIFFERENT ALGOS</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0" y="1524000"/>
            <a:ext cx="8946170" cy="104775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1" y="2479476"/>
            <a:ext cx="9144000" cy="43785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Intuitive Idea &amp; Mathematical Basis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same words were used in sentences containing  redundant information.</a:t>
            </a:r>
          </a:p>
          <a:p>
            <a:pPr>
              <a:buNone/>
            </a:pPr>
            <a:r>
              <a:rPr lang="en-US" dirty="0" smtClean="0"/>
              <a:t> </a:t>
            </a:r>
          </a:p>
          <a:p>
            <a:r>
              <a:rPr lang="en-US" dirty="0" smtClean="0"/>
              <a:t>notion of “Connectivity” </a:t>
            </a:r>
          </a:p>
          <a:p>
            <a:endParaRPr lang="en-US" dirty="0" smtClean="0"/>
          </a:p>
          <a:p>
            <a:r>
              <a:rPr lang="en-US" dirty="0" smtClean="0"/>
              <a:t>But which Sentences should we use for summary?</a:t>
            </a:r>
          </a:p>
          <a:p>
            <a:endParaRPr lang="en-US" dirty="0" smtClean="0"/>
          </a:p>
          <a:p>
            <a:r>
              <a:rPr lang="en-US" dirty="0" smtClean="0"/>
              <a:t>From </a:t>
            </a:r>
            <a:r>
              <a:rPr lang="en-US" u="sng" dirty="0" smtClean="0"/>
              <a:t>Literature survey </a:t>
            </a:r>
            <a:r>
              <a:rPr lang="en-US" dirty="0" smtClean="0"/>
              <a:t>of Statistics::</a:t>
            </a:r>
          </a:p>
          <a:p>
            <a:pPr>
              <a:buNone/>
            </a:pPr>
            <a:endParaRPr lang="en-US" dirty="0" smtClean="0"/>
          </a:p>
          <a:p>
            <a:pPr>
              <a:buNone/>
            </a:pPr>
            <a:r>
              <a:rPr lang="en-US" dirty="0" smtClean="0"/>
              <a:t>a)Pearson Correlation Coefficient  </a:t>
            </a:r>
          </a:p>
          <a:p>
            <a:pPr>
              <a:buNone/>
            </a:pPr>
            <a:r>
              <a:rPr lang="en-US" dirty="0" smtClean="0"/>
              <a:t>b)Cosine Correlation Coefficient</a:t>
            </a:r>
          </a:p>
          <a:p>
            <a:pPr>
              <a:buNone/>
            </a:pPr>
            <a:r>
              <a:rPr lang="en-US" dirty="0" smtClean="0"/>
              <a:t>c) Classical Info. Retrieval  F-measure. </a:t>
            </a:r>
          </a:p>
          <a:p>
            <a:endParaRPr lang="en-US" dirty="0" smtClean="0"/>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1252728"/>
          </a:xfrm>
        </p:spPr>
        <p:txBody>
          <a:bodyPr>
            <a:normAutofit fontScale="90000"/>
          </a:bodyPr>
          <a:lstStyle/>
          <a:p>
            <a:r>
              <a:rPr lang="en-US" dirty="0" smtClean="0"/>
              <a:t>ALGORITHM::</a:t>
            </a:r>
            <a:br>
              <a:rPr lang="en-US" dirty="0" smtClean="0"/>
            </a:br>
            <a:r>
              <a:rPr lang="en-US" dirty="0" smtClean="0"/>
              <a:t> </a:t>
            </a:r>
            <a:br>
              <a:rPr lang="en-US" dirty="0" smtClean="0"/>
            </a:br>
            <a:endParaRPr lang="en-US" dirty="0"/>
          </a:p>
        </p:txBody>
      </p:sp>
      <p:graphicFrame>
        <p:nvGraphicFramePr>
          <p:cNvPr id="4" name="Diagram 3"/>
          <p:cNvGraphicFramePr/>
          <p:nvPr/>
        </p:nvGraphicFramePr>
        <p:xfrm>
          <a:off x="0" y="838200"/>
          <a:ext cx="9144000" cy="601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5" name="Picture 3"/>
          <p:cNvPicPr>
            <a:picLocks noChangeAspect="1" noChangeArrowheads="1"/>
          </p:cNvPicPr>
          <p:nvPr/>
        </p:nvPicPr>
        <p:blipFill>
          <a:blip r:embed="rId3" cstate="print"/>
          <a:srcRect/>
          <a:stretch>
            <a:fillRect/>
          </a:stretch>
        </p:blipFill>
        <p:spPr bwMode="auto">
          <a:xfrm>
            <a:off x="0" y="0"/>
            <a:ext cx="981075" cy="6096000"/>
          </a:xfrm>
          <a:prstGeom prst="rect">
            <a:avLst/>
          </a:prstGeom>
          <a:noFill/>
          <a:ln w="9525">
            <a:noFill/>
            <a:miter lim="800000"/>
            <a:headEnd/>
            <a:tailEnd/>
          </a:ln>
        </p:spPr>
      </p:pic>
      <p:pic>
        <p:nvPicPr>
          <p:cNvPr id="28676" name="Picture 4"/>
          <p:cNvPicPr>
            <a:picLocks noChangeAspect="1" noChangeArrowheads="1"/>
          </p:cNvPicPr>
          <p:nvPr/>
        </p:nvPicPr>
        <p:blipFill>
          <a:blip r:embed="rId4" cstate="print"/>
          <a:srcRect/>
          <a:stretch>
            <a:fillRect/>
          </a:stretch>
        </p:blipFill>
        <p:spPr bwMode="auto">
          <a:xfrm>
            <a:off x="2514600" y="1"/>
            <a:ext cx="1085850" cy="6172200"/>
          </a:xfrm>
          <a:prstGeom prst="rect">
            <a:avLst/>
          </a:prstGeom>
          <a:noFill/>
          <a:ln w="9525">
            <a:noFill/>
            <a:miter lim="800000"/>
            <a:headEnd/>
            <a:tailEnd/>
          </a:ln>
        </p:spPr>
      </p:pic>
      <p:pic>
        <p:nvPicPr>
          <p:cNvPr id="28677" name="Picture 5"/>
          <p:cNvPicPr>
            <a:picLocks noChangeAspect="1" noChangeArrowheads="1"/>
          </p:cNvPicPr>
          <p:nvPr/>
        </p:nvPicPr>
        <p:blipFill>
          <a:blip r:embed="rId5" cstate="print"/>
          <a:srcRect/>
          <a:stretch>
            <a:fillRect/>
          </a:stretch>
        </p:blipFill>
        <p:spPr bwMode="auto">
          <a:xfrm>
            <a:off x="5410200" y="-152399"/>
            <a:ext cx="1038225" cy="6400800"/>
          </a:xfrm>
          <a:prstGeom prst="rect">
            <a:avLst/>
          </a:prstGeom>
          <a:noFill/>
          <a:ln w="9525">
            <a:noFill/>
            <a:miter lim="800000"/>
            <a:headEnd/>
            <a:tailEnd/>
          </a:ln>
        </p:spPr>
      </p:pic>
      <p:sp>
        <p:nvSpPr>
          <p:cNvPr id="8" name="Right Arrow 7"/>
          <p:cNvSpPr/>
          <p:nvPr/>
        </p:nvSpPr>
        <p:spPr>
          <a:xfrm>
            <a:off x="1219200" y="2590800"/>
            <a:ext cx="10668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3657600" y="2514600"/>
            <a:ext cx="14478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6553200" y="2667000"/>
            <a:ext cx="11430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57200" y="6096000"/>
            <a:ext cx="3783707" cy="461665"/>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2400" b="1" cap="none" spc="0"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After Formatting</a:t>
            </a:r>
            <a:endParaRPr lang="en-US" sz="2400" b="1" cap="none" spc="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
        <p:nvSpPr>
          <p:cNvPr id="12" name="Rectangle 11"/>
          <p:cNvSpPr/>
          <p:nvPr/>
        </p:nvSpPr>
        <p:spPr>
          <a:xfrm>
            <a:off x="2286000" y="6096000"/>
            <a:ext cx="2694359" cy="523220"/>
          </a:xfrm>
          <a:prstGeom prst="rect">
            <a:avLst/>
          </a:prstGeom>
          <a:noFill/>
        </p:spPr>
        <p:txBody>
          <a:bodyPr wrap="square" lIns="91440" tIns="45720" rIns="91440" bIns="45720">
            <a:spAutoFit/>
          </a:bodyPr>
          <a:lstStyle/>
          <a:p>
            <a:pPr algn="ctr"/>
            <a:r>
              <a:rPr lang="en-US" sz="28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After Sorting</a:t>
            </a:r>
            <a:endParaRPr lang="en-US" sz="28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
        <p:nvSpPr>
          <p:cNvPr id="13" name="Rectangle 12"/>
          <p:cNvSpPr/>
          <p:nvPr/>
        </p:nvSpPr>
        <p:spPr>
          <a:xfrm>
            <a:off x="5181600" y="6096000"/>
            <a:ext cx="2286000" cy="461665"/>
          </a:xfrm>
          <a:prstGeom prst="rect">
            <a:avLst/>
          </a:prstGeom>
          <a:noFill/>
        </p:spPr>
        <p:txBody>
          <a:bodyPr wrap="square" lIns="91440" tIns="45720" rIns="91440" bIns="45720">
            <a:spAutoFit/>
          </a:bodyPr>
          <a:lstStyle/>
          <a:p>
            <a:pPr algn="ctr"/>
            <a:r>
              <a:rPr lang="en-US" sz="24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After Stemming</a:t>
            </a:r>
            <a:endParaRPr lang="en-US" sz="2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15" name="Rectangle 14"/>
          <p:cNvSpPr/>
          <p:nvPr/>
        </p:nvSpPr>
        <p:spPr>
          <a:xfrm>
            <a:off x="6629400" y="6211669"/>
            <a:ext cx="3247026" cy="646331"/>
          </a:xfrm>
          <a:prstGeom prst="rect">
            <a:avLst/>
          </a:prstGeom>
          <a:noFill/>
        </p:spPr>
        <p:txBody>
          <a:bodyPr wrap="square" lIns="91440" tIns="45720" rIns="91440" bIns="45720">
            <a:spAutoFit/>
          </a:bodyPr>
          <a:lstStyle/>
          <a:p>
            <a:pPr algn="ctr"/>
            <a:r>
              <a:rPr lang="en-US"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After Removing</a:t>
            </a:r>
          </a:p>
          <a:p>
            <a:pPr algn="ctr"/>
            <a:r>
              <a:rPr lang="en-US"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Stop Words</a:t>
            </a:r>
            <a:endParaRPr 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28678" name="Picture 6"/>
          <p:cNvPicPr>
            <a:picLocks noChangeAspect="1" noChangeArrowheads="1"/>
          </p:cNvPicPr>
          <p:nvPr/>
        </p:nvPicPr>
        <p:blipFill>
          <a:blip r:embed="rId6" cstate="print"/>
          <a:srcRect/>
          <a:stretch>
            <a:fillRect/>
          </a:stretch>
        </p:blipFill>
        <p:spPr bwMode="auto">
          <a:xfrm>
            <a:off x="7658100" y="0"/>
            <a:ext cx="1485900" cy="5695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Sentence v/s Words Matrix </a:t>
            </a:r>
            <a:endParaRPr lang="en-US" dirty="0"/>
          </a:p>
        </p:txBody>
      </p:sp>
      <p:graphicFrame>
        <p:nvGraphicFramePr>
          <p:cNvPr id="6" name="Content Placeholder 5"/>
          <p:cNvGraphicFramePr>
            <a:graphicFrameLocks noGrp="1"/>
          </p:cNvGraphicFramePr>
          <p:nvPr>
            <p:ph idx="1"/>
          </p:nvPr>
        </p:nvGraphicFramePr>
        <p:xfrm>
          <a:off x="76199" y="1524000"/>
          <a:ext cx="8839201" cy="1854200"/>
        </p:xfrm>
        <a:graphic>
          <a:graphicData uri="http://schemas.openxmlformats.org/drawingml/2006/table">
            <a:tbl>
              <a:tblPr firstRow="1" bandRow="1">
                <a:tableStyleId>{5C22544A-7EE6-4342-B048-85BDC9FD1C3A}</a:tableStyleId>
              </a:tblPr>
              <a:tblGrid>
                <a:gridCol w="2313289"/>
                <a:gridCol w="1339273"/>
                <a:gridCol w="1022717"/>
                <a:gridCol w="1387974"/>
                <a:gridCol w="1387974"/>
                <a:gridCol w="1387974"/>
              </a:tblGrid>
              <a:tr h="370840">
                <a:tc>
                  <a:txBody>
                    <a:bodyPr/>
                    <a:lstStyle/>
                    <a:p>
                      <a:endParaRPr lang="en-US" dirty="0"/>
                    </a:p>
                  </a:txBody>
                  <a:tcPr/>
                </a:tc>
                <a:tc>
                  <a:txBody>
                    <a:bodyPr/>
                    <a:lstStyle/>
                    <a:p>
                      <a:r>
                        <a:rPr lang="en-US" dirty="0" smtClean="0"/>
                        <a:t>Pakistan</a:t>
                      </a:r>
                      <a:endParaRPr lang="en-US" dirty="0"/>
                    </a:p>
                  </a:txBody>
                  <a:tcPr/>
                </a:tc>
                <a:tc>
                  <a:txBody>
                    <a:bodyPr/>
                    <a:lstStyle/>
                    <a:p>
                      <a:r>
                        <a:rPr lang="en-US" dirty="0" smtClean="0"/>
                        <a:t>India</a:t>
                      </a:r>
                      <a:endParaRPr lang="en-US" dirty="0"/>
                    </a:p>
                  </a:txBody>
                  <a:tcPr/>
                </a:tc>
                <a:tc>
                  <a:txBody>
                    <a:bodyPr/>
                    <a:lstStyle/>
                    <a:p>
                      <a:r>
                        <a:rPr lang="en-US" dirty="0" smtClean="0"/>
                        <a:t>Surgery</a:t>
                      </a:r>
                      <a:endParaRPr lang="en-US" dirty="0"/>
                    </a:p>
                  </a:txBody>
                  <a:tcPr/>
                </a:tc>
                <a:tc>
                  <a:txBody>
                    <a:bodyPr/>
                    <a:lstStyle/>
                    <a:p>
                      <a:r>
                        <a:rPr lang="en-US" dirty="0" smtClean="0"/>
                        <a:t>Medical</a:t>
                      </a:r>
                      <a:endParaRPr lang="en-US" dirty="0"/>
                    </a:p>
                  </a:txBody>
                  <a:tcPr/>
                </a:tc>
                <a:tc>
                  <a:txBody>
                    <a:bodyPr/>
                    <a:lstStyle/>
                    <a:p>
                      <a:r>
                        <a:rPr lang="en-US" dirty="0" smtClean="0"/>
                        <a:t>Patient</a:t>
                      </a:r>
                      <a:endParaRPr lang="en-US" dirty="0"/>
                    </a:p>
                  </a:txBody>
                  <a:tcPr/>
                </a:tc>
              </a:tr>
              <a:tr h="370840">
                <a:tc>
                  <a:txBody>
                    <a:bodyPr/>
                    <a:lstStyle/>
                    <a:p>
                      <a:r>
                        <a:rPr lang="en-US" dirty="0" smtClean="0"/>
                        <a:t>Sentence 1</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r>
              <a:tr h="370840">
                <a:tc>
                  <a:txBody>
                    <a:bodyPr/>
                    <a:lstStyle/>
                    <a:p>
                      <a:r>
                        <a:rPr lang="en-US" dirty="0" smtClean="0"/>
                        <a:t>Sentence 2</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3</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Sentence</a:t>
                      </a:r>
                      <a:r>
                        <a:rPr lang="en-US" baseline="0" dirty="0" smtClean="0"/>
                        <a:t> 3</a:t>
                      </a:r>
                      <a:endParaRPr lang="en-US" dirty="0"/>
                    </a:p>
                  </a:txBody>
                  <a:tcPr/>
                </a:tc>
                <a:tc>
                  <a:txBody>
                    <a:bodyPr/>
                    <a:lstStyle/>
                    <a:p>
                      <a:r>
                        <a:rPr lang="en-US" dirty="0" smtClean="0"/>
                        <a:t>2</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370840">
                <a:tc>
                  <a:txBody>
                    <a:bodyPr/>
                    <a:lstStyle/>
                    <a:p>
                      <a:r>
                        <a:rPr lang="en-US" dirty="0" smtClean="0"/>
                        <a:t>Sentence 4 </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bl>
          </a:graphicData>
        </a:graphic>
      </p:graphicFrame>
      <p:sp>
        <p:nvSpPr>
          <p:cNvPr id="7" name="TextBox 6"/>
          <p:cNvSpPr txBox="1"/>
          <p:nvPr/>
        </p:nvSpPr>
        <p:spPr>
          <a:xfrm>
            <a:off x="533400" y="5181600"/>
            <a:ext cx="7189688" cy="707886"/>
          </a:xfrm>
          <a:prstGeom prst="rect">
            <a:avLst/>
          </a:prstGeom>
          <a:noFill/>
        </p:spPr>
        <p:txBody>
          <a:bodyPr wrap="square" rtlCol="0">
            <a:spAutoFit/>
          </a:bodyPr>
          <a:lstStyle/>
          <a:p>
            <a:r>
              <a:rPr lang="en-US" sz="2000" dirty="0" smtClean="0">
                <a:solidFill>
                  <a:srgbClr val="FF0000"/>
                </a:solidFill>
              </a:rPr>
              <a:t>Now the Vector Corresponding to sentence 1 is::</a:t>
            </a:r>
            <a:br>
              <a:rPr lang="en-US" sz="2000" dirty="0" smtClean="0">
                <a:solidFill>
                  <a:srgbClr val="FF0000"/>
                </a:solidFill>
              </a:rPr>
            </a:br>
            <a:r>
              <a:rPr lang="en-US" sz="2000" dirty="0" smtClean="0">
                <a:solidFill>
                  <a:srgbClr val="FF0000"/>
                </a:solidFill>
              </a:rPr>
              <a:t>					    [1    2    0    1    2]</a:t>
            </a:r>
            <a:endParaRPr lang="en-US" sz="2000" dirty="0">
              <a:solidFill>
                <a:srgbClr val="FF0000"/>
              </a:solidFill>
            </a:endParaRPr>
          </a:p>
        </p:txBody>
      </p:sp>
      <p:sp>
        <p:nvSpPr>
          <p:cNvPr id="10" name="Title 1"/>
          <p:cNvSpPr txBox="1">
            <a:spLocks/>
          </p:cNvSpPr>
          <p:nvPr/>
        </p:nvSpPr>
        <p:spPr>
          <a:xfrm>
            <a:off x="533400" y="3886200"/>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Finding Correlation between Sentence Vectors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2" name="Flowchart: Alternate Process 11"/>
          <p:cNvSpPr/>
          <p:nvPr/>
        </p:nvSpPr>
        <p:spPr>
          <a:xfrm>
            <a:off x="2133600" y="1981200"/>
            <a:ext cx="6781800" cy="228600"/>
          </a:xfrm>
          <a:prstGeom prst="flowChartAlternate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6515100" y="2184400"/>
            <a:ext cx="776817" cy="3742267"/>
          </a:xfrm>
          <a:custGeom>
            <a:avLst/>
            <a:gdLst>
              <a:gd name="connsiteX0" fmla="*/ 0 w 776817"/>
              <a:gd name="connsiteY0" fmla="*/ 0 h 3742267"/>
              <a:gd name="connsiteX1" fmla="*/ 698500 w 776817"/>
              <a:gd name="connsiteY1" fmla="*/ 1016000 h 3742267"/>
              <a:gd name="connsiteX2" fmla="*/ 469900 w 776817"/>
              <a:gd name="connsiteY2" fmla="*/ 3327400 h 3742267"/>
              <a:gd name="connsiteX3" fmla="*/ 444500 w 776817"/>
              <a:gd name="connsiteY3" fmla="*/ 3505200 h 3742267"/>
            </a:gdLst>
            <a:ahLst/>
            <a:cxnLst>
              <a:cxn ang="0">
                <a:pos x="connsiteX0" y="connsiteY0"/>
              </a:cxn>
              <a:cxn ang="0">
                <a:pos x="connsiteX1" y="connsiteY1"/>
              </a:cxn>
              <a:cxn ang="0">
                <a:pos x="connsiteX2" y="connsiteY2"/>
              </a:cxn>
              <a:cxn ang="0">
                <a:pos x="connsiteX3" y="connsiteY3"/>
              </a:cxn>
            </a:cxnLst>
            <a:rect l="l" t="t" r="r" b="b"/>
            <a:pathLst>
              <a:path w="776817" h="3742267">
                <a:moveTo>
                  <a:pt x="0" y="0"/>
                </a:moveTo>
                <a:cubicBezTo>
                  <a:pt x="310091" y="230716"/>
                  <a:pt x="620183" y="461433"/>
                  <a:pt x="698500" y="1016000"/>
                </a:cubicBezTo>
                <a:cubicBezTo>
                  <a:pt x="776817" y="1570567"/>
                  <a:pt x="512233" y="2912533"/>
                  <a:pt x="469900" y="3327400"/>
                </a:cubicBezTo>
                <a:cubicBezTo>
                  <a:pt x="427567" y="3742267"/>
                  <a:pt x="436033" y="3623733"/>
                  <a:pt x="444500" y="350520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Pearson Correlation Coefficient</a:t>
            </a:r>
            <a:endParaRPr lang="en-US" b="1" dirty="0"/>
          </a:p>
        </p:txBody>
      </p:sp>
      <p:sp>
        <p:nvSpPr>
          <p:cNvPr id="3" name="Content Placeholder 2"/>
          <p:cNvSpPr>
            <a:spLocks noGrp="1"/>
          </p:cNvSpPr>
          <p:nvPr>
            <p:ph idx="1"/>
          </p:nvPr>
        </p:nvSpPr>
        <p:spPr>
          <a:xfrm>
            <a:off x="4724400" y="1447800"/>
            <a:ext cx="6096000" cy="1219200"/>
          </a:xfrm>
        </p:spPr>
        <p:txBody>
          <a:bodyPr>
            <a:normAutofit fontScale="32500" lnSpcReduction="20000"/>
          </a:bodyPr>
          <a:lstStyle/>
          <a:p>
            <a:endParaRPr lang="en-US" dirty="0" smtClean="0"/>
          </a:p>
          <a:p>
            <a:endParaRPr lang="en-US" dirty="0" smtClean="0"/>
          </a:p>
          <a:p>
            <a:endParaRPr lang="en-US" dirty="0" smtClean="0"/>
          </a:p>
          <a:p>
            <a:r>
              <a:rPr lang="en-US" sz="4900" b="1" dirty="0" smtClean="0"/>
              <a:t>Text-&gt;Sentences -&gt; Vectors-&gt;PCC-&gt; value of r</a:t>
            </a:r>
          </a:p>
          <a:p>
            <a:pPr>
              <a:buNone/>
            </a:pPr>
            <a:r>
              <a:rPr lang="en-US" sz="4900" b="1" dirty="0" smtClean="0"/>
              <a:t>-&gt;gives connectivity between vectors </a:t>
            </a:r>
          </a:p>
          <a:p>
            <a:pPr>
              <a:buNone/>
            </a:pPr>
            <a:r>
              <a:rPr lang="en-US" sz="4900" b="1" dirty="0" smtClean="0"/>
              <a:t>-&gt;connectivity between sentences</a:t>
            </a:r>
            <a:endParaRPr lang="en-US" sz="4900" b="1" dirty="0"/>
          </a:p>
        </p:txBody>
      </p:sp>
      <p:pic>
        <p:nvPicPr>
          <p:cNvPr id="57346" name="Picture 2" descr="http://study.com/cimages/multimages/16/begning.jpg"/>
          <p:cNvPicPr>
            <a:picLocks noChangeAspect="1" noChangeArrowheads="1"/>
          </p:cNvPicPr>
          <p:nvPr/>
        </p:nvPicPr>
        <p:blipFill>
          <a:blip r:embed="rId3" cstate="print"/>
          <a:srcRect/>
          <a:stretch>
            <a:fillRect/>
          </a:stretch>
        </p:blipFill>
        <p:spPr bwMode="auto">
          <a:xfrm>
            <a:off x="0" y="1600200"/>
            <a:ext cx="2971800" cy="1707555"/>
          </a:xfrm>
          <a:prstGeom prst="rect">
            <a:avLst/>
          </a:prstGeom>
          <a:noFill/>
        </p:spPr>
      </p:pic>
      <p:sp>
        <p:nvSpPr>
          <p:cNvPr id="5" name="Rectangle 4"/>
          <p:cNvSpPr/>
          <p:nvPr/>
        </p:nvSpPr>
        <p:spPr>
          <a:xfrm>
            <a:off x="381000" y="3505200"/>
            <a:ext cx="2291718" cy="369332"/>
          </a:xfrm>
          <a:prstGeom prst="rect">
            <a:avLst/>
          </a:prstGeom>
        </p:spPr>
        <p:txBody>
          <a:bodyPr wrap="none">
            <a:spAutoFit/>
          </a:bodyPr>
          <a:lstStyle/>
          <a:p>
            <a:r>
              <a:rPr lang="en-US" b="1" dirty="0" smtClean="0">
                <a:solidFill>
                  <a:srgbClr val="FF0000"/>
                </a:solidFill>
              </a:rPr>
              <a:t>COEFFICIENT VALUE</a:t>
            </a:r>
            <a:endParaRPr lang="en-US" b="1" dirty="0">
              <a:solidFill>
                <a:srgbClr val="FF0000"/>
              </a:solidFill>
            </a:endParaRPr>
          </a:p>
        </p:txBody>
      </p:sp>
      <p:sp>
        <p:nvSpPr>
          <p:cNvPr id="6" name="Rectangle 5"/>
          <p:cNvSpPr/>
          <p:nvPr/>
        </p:nvSpPr>
        <p:spPr>
          <a:xfrm>
            <a:off x="5410200" y="2667000"/>
            <a:ext cx="3733800" cy="1477328"/>
          </a:xfrm>
          <a:prstGeom prst="rect">
            <a:avLst/>
          </a:prstGeom>
        </p:spPr>
        <p:txBody>
          <a:bodyPr wrap="square">
            <a:spAutoFit/>
          </a:bodyPr>
          <a:lstStyle/>
          <a:p>
            <a:pPr>
              <a:buNone/>
            </a:pPr>
            <a:endParaRPr lang="en-US" dirty="0" smtClean="0"/>
          </a:p>
          <a:p>
            <a:r>
              <a:rPr lang="en-US" dirty="0" smtClean="0"/>
              <a:t> The coefficient value can range between </a:t>
            </a:r>
          </a:p>
          <a:p>
            <a:pPr>
              <a:buNone/>
            </a:pPr>
            <a:r>
              <a:rPr lang="en-US" dirty="0" smtClean="0"/>
              <a:t>-1.00 and 1.00.</a:t>
            </a:r>
          </a:p>
          <a:p>
            <a:pPr>
              <a:buNone/>
            </a:pPr>
            <a:endParaRPr lang="en-US" dirty="0"/>
          </a:p>
        </p:txBody>
      </p:sp>
      <p:sp>
        <p:nvSpPr>
          <p:cNvPr id="7" name="Content Placeholder 2"/>
          <p:cNvSpPr txBox="1">
            <a:spLocks/>
          </p:cNvSpPr>
          <p:nvPr/>
        </p:nvSpPr>
        <p:spPr>
          <a:xfrm>
            <a:off x="228600" y="3810000"/>
            <a:ext cx="3581400" cy="1524000"/>
          </a:xfrm>
          <a:prstGeom prst="rect">
            <a:avLst/>
          </a:prstGeom>
        </p:spPr>
        <p:txBody>
          <a:bodyPr vert="horz" lIns="54864" tIns="91440" rtlCol="0">
            <a:normAutofit fontScale="55000" lnSpcReduction="20000"/>
          </a:bodyPr>
          <a:lstStyle/>
          <a:p>
            <a:pPr marL="438912" lvl="0" indent="-320040">
              <a:buClr>
                <a:schemeClr val="accent1"/>
              </a:buClr>
              <a:buSzPct val="80000"/>
            </a:pPr>
            <a:r>
              <a:rPr lang="en-US" sz="4000" b="1" dirty="0" smtClean="0"/>
              <a:t>CASE 1:: PCC &gt; 0</a:t>
            </a:r>
            <a:endParaRPr kumimoji="0" lang="en-US" sz="3200" b="1"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As one variable increases, the other also increases. </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&gt;0.5 =&gt;Considerable connectivity</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&gt;0.7 =&gt;Strong Connectivity</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241666" name="Picture 2"/>
          <p:cNvPicPr>
            <a:picLocks noChangeAspect="1" noChangeArrowheads="1"/>
          </p:cNvPicPr>
          <p:nvPr/>
        </p:nvPicPr>
        <p:blipFill>
          <a:blip r:embed="rId4" cstate="print"/>
          <a:srcRect/>
          <a:stretch>
            <a:fillRect/>
          </a:stretch>
        </p:blipFill>
        <p:spPr bwMode="auto">
          <a:xfrm>
            <a:off x="228600" y="5448300"/>
            <a:ext cx="3438525" cy="1409700"/>
          </a:xfrm>
          <a:prstGeom prst="rect">
            <a:avLst/>
          </a:prstGeom>
          <a:noFill/>
          <a:ln w="9525">
            <a:noFill/>
            <a:miter lim="800000"/>
            <a:headEnd/>
            <a:tailEnd/>
          </a:ln>
        </p:spPr>
      </p:pic>
      <p:sp>
        <p:nvSpPr>
          <p:cNvPr id="13" name="Title 1"/>
          <p:cNvSpPr txBox="1">
            <a:spLocks/>
          </p:cNvSpPr>
          <p:nvPr/>
        </p:nvSpPr>
        <p:spPr>
          <a:xfrm>
            <a:off x="3505200" y="3429000"/>
            <a:ext cx="8229600" cy="1252728"/>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200" b="1" dirty="0" smtClean="0"/>
              <a:t>CASE 2:: PCC = 0</a:t>
            </a:r>
            <a:endParaRPr lang="en-US" sz="2200" b="1" dirty="0"/>
          </a:p>
        </p:txBody>
      </p:sp>
      <p:pic>
        <p:nvPicPr>
          <p:cNvPr id="241671" name="Picture 7"/>
          <p:cNvPicPr>
            <a:picLocks noChangeAspect="1" noChangeArrowheads="1"/>
          </p:cNvPicPr>
          <p:nvPr/>
        </p:nvPicPr>
        <p:blipFill>
          <a:blip r:embed="rId5" cstate="print"/>
          <a:srcRect/>
          <a:stretch>
            <a:fillRect/>
          </a:stretch>
        </p:blipFill>
        <p:spPr bwMode="auto">
          <a:xfrm>
            <a:off x="3657600" y="4267200"/>
            <a:ext cx="3309938" cy="2130095"/>
          </a:xfrm>
          <a:prstGeom prst="rect">
            <a:avLst/>
          </a:prstGeom>
          <a:noFill/>
          <a:ln w="9525">
            <a:noFill/>
            <a:miter lim="800000"/>
            <a:headEnd/>
            <a:tailEnd/>
          </a:ln>
        </p:spPr>
      </p:pic>
      <p:sp>
        <p:nvSpPr>
          <p:cNvPr id="15" name="Rectangle 14"/>
          <p:cNvSpPr/>
          <p:nvPr/>
        </p:nvSpPr>
        <p:spPr>
          <a:xfrm>
            <a:off x="7010400" y="3581400"/>
            <a:ext cx="1820691" cy="369332"/>
          </a:xfrm>
          <a:prstGeom prst="rect">
            <a:avLst/>
          </a:prstGeom>
        </p:spPr>
        <p:txBody>
          <a:bodyPr wrap="none">
            <a:spAutoFit/>
          </a:bodyPr>
          <a:lstStyle/>
          <a:p>
            <a:r>
              <a:rPr lang="en-US" b="1" dirty="0" smtClean="0"/>
              <a:t>CASE 3:: PCC &lt; 0</a:t>
            </a:r>
            <a:endParaRPr lang="en-US" b="1" dirty="0"/>
          </a:p>
        </p:txBody>
      </p:sp>
      <p:pic>
        <p:nvPicPr>
          <p:cNvPr id="16" name="Picture 1"/>
          <p:cNvPicPr>
            <a:picLocks noChangeAspect="1" noChangeArrowheads="1"/>
          </p:cNvPicPr>
          <p:nvPr/>
        </p:nvPicPr>
        <p:blipFill>
          <a:blip r:embed="rId6" cstate="print"/>
          <a:srcRect/>
          <a:stretch>
            <a:fillRect/>
          </a:stretch>
        </p:blipFill>
        <p:spPr bwMode="auto">
          <a:xfrm>
            <a:off x="6939423" y="4572000"/>
            <a:ext cx="2204577" cy="1905000"/>
          </a:xfrm>
          <a:prstGeom prst="rect">
            <a:avLst/>
          </a:prstGeom>
          <a:noFill/>
          <a:ln w="9525">
            <a:noFill/>
            <a:miter lim="800000"/>
            <a:headEnd/>
            <a:tailEnd/>
          </a:ln>
        </p:spPr>
      </p:pic>
      <p:sp>
        <p:nvSpPr>
          <p:cNvPr id="19" name="TextBox 18"/>
          <p:cNvSpPr txBox="1"/>
          <p:nvPr/>
        </p:nvSpPr>
        <p:spPr>
          <a:xfrm>
            <a:off x="7010400" y="3886200"/>
            <a:ext cx="2323072" cy="1200329"/>
          </a:xfrm>
          <a:prstGeom prst="rect">
            <a:avLst/>
          </a:prstGeom>
          <a:noFill/>
        </p:spPr>
        <p:txBody>
          <a:bodyPr wrap="none" rtlCol="0">
            <a:spAutoFit/>
          </a:bodyPr>
          <a:lstStyle/>
          <a:p>
            <a:r>
              <a:rPr lang="en-US" dirty="0" err="1" smtClean="0"/>
              <a:t>NoegativeAssociation</a:t>
            </a:r>
            <a:r>
              <a:rPr lang="en-US" dirty="0" smtClean="0"/>
              <a:t> </a:t>
            </a:r>
          </a:p>
          <a:p>
            <a:r>
              <a:rPr lang="en-US" dirty="0" smtClean="0"/>
              <a:t>between variables</a:t>
            </a:r>
          </a:p>
          <a:p>
            <a:endParaRPr lang="en-US" dirty="0" smtClean="0"/>
          </a:p>
          <a:p>
            <a:endParaRPr lang="en-US" dirty="0"/>
          </a:p>
        </p:txBody>
      </p:sp>
      <p:pic>
        <p:nvPicPr>
          <p:cNvPr id="21" name="Picture 1"/>
          <p:cNvPicPr>
            <a:picLocks noChangeAspect="1" noChangeArrowheads="1"/>
          </p:cNvPicPr>
          <p:nvPr/>
        </p:nvPicPr>
        <p:blipFill>
          <a:blip r:embed="rId7" cstate="print"/>
          <a:srcRect/>
          <a:stretch>
            <a:fillRect/>
          </a:stretch>
        </p:blipFill>
        <p:spPr bwMode="auto">
          <a:xfrm>
            <a:off x="2743200" y="2667000"/>
            <a:ext cx="2590800" cy="12455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Cosine Similarity</a:t>
            </a:r>
            <a:endParaRPr lang="en-US" dirty="0"/>
          </a:p>
        </p:txBody>
      </p:sp>
      <p:pic>
        <p:nvPicPr>
          <p:cNvPr id="2049" name="Picture 1" descr="C:\Users\AyushP\Desktop\zz.png"/>
          <p:cNvPicPr>
            <a:picLocks noChangeAspect="1" noChangeArrowheads="1"/>
          </p:cNvPicPr>
          <p:nvPr/>
        </p:nvPicPr>
        <p:blipFill>
          <a:blip r:embed="rId3" cstate="print"/>
          <a:srcRect/>
          <a:stretch>
            <a:fillRect/>
          </a:stretch>
        </p:blipFill>
        <p:spPr bwMode="auto">
          <a:xfrm>
            <a:off x="609600" y="2993938"/>
            <a:ext cx="6200775" cy="3864062"/>
          </a:xfrm>
          <a:prstGeom prst="rect">
            <a:avLst/>
          </a:prstGeom>
          <a:noFill/>
        </p:spPr>
      </p:pic>
      <p:sp>
        <p:nvSpPr>
          <p:cNvPr id="5" name="Rectangle 4"/>
          <p:cNvSpPr/>
          <p:nvPr/>
        </p:nvSpPr>
        <p:spPr>
          <a:xfrm>
            <a:off x="3429000" y="2743200"/>
            <a:ext cx="4794326" cy="1077218"/>
          </a:xfrm>
          <a:prstGeom prst="rect">
            <a:avLst/>
          </a:prstGeom>
          <a:noFill/>
        </p:spPr>
        <p:txBody>
          <a:bodyPr wrap="square" lIns="91440" tIns="45720" rIns="91440" bIns="45720">
            <a:spAutoFit/>
          </a:bodyPr>
          <a:lstStyle/>
          <a:p>
            <a:pPr algn="ctr"/>
            <a:r>
              <a:rPr lang="en-US" sz="3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Shortest dog found in China</a:t>
            </a:r>
            <a:endParaRPr lang="en-US" sz="32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 name="Rectangle 5"/>
          <p:cNvSpPr/>
          <p:nvPr/>
        </p:nvSpPr>
        <p:spPr>
          <a:xfrm>
            <a:off x="1219200" y="4876800"/>
            <a:ext cx="10344464" cy="461665"/>
          </a:xfrm>
          <a:prstGeom prst="rect">
            <a:avLst/>
          </a:prstGeom>
          <a:noFill/>
        </p:spPr>
        <p:txBody>
          <a:bodyPr wrap="square" lIns="91440" tIns="45720" rIns="91440" bIns="45720">
            <a:spAutoFit/>
          </a:bodyPr>
          <a:lstStyle/>
          <a:p>
            <a:pPr algn="ct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China keen on cutting population growth </a:t>
            </a:r>
            <a:endParaRPr lang="en-US" sz="2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 name="Rectangle 6"/>
          <p:cNvSpPr/>
          <p:nvPr/>
        </p:nvSpPr>
        <p:spPr>
          <a:xfrm>
            <a:off x="2209800" y="4114800"/>
            <a:ext cx="7860121" cy="46166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China has the biggest short-dog population</a:t>
            </a:r>
            <a:r>
              <a:rPr lang="en-US" sz="2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endParaRPr lang="en-US" sz="2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8" name="Picture 2" descr="http://lukaszkrawczyk.eu/wp-content/uploads/2013/05/cosine.png"/>
          <p:cNvPicPr>
            <a:picLocks noChangeAspect="1" noChangeArrowheads="1"/>
          </p:cNvPicPr>
          <p:nvPr/>
        </p:nvPicPr>
        <p:blipFill>
          <a:blip r:embed="rId4" cstate="print"/>
          <a:srcRect/>
          <a:stretch>
            <a:fillRect/>
          </a:stretch>
        </p:blipFill>
        <p:spPr bwMode="auto">
          <a:xfrm>
            <a:off x="304800" y="1371600"/>
            <a:ext cx="4038600" cy="1510621"/>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Sentence v/s Sentence Matrix</a:t>
            </a:r>
            <a:endParaRPr lang="en-US" dirty="0"/>
          </a:p>
        </p:txBody>
      </p:sp>
      <p:graphicFrame>
        <p:nvGraphicFramePr>
          <p:cNvPr id="6" name="Content Placeholder 5"/>
          <p:cNvGraphicFramePr>
            <a:graphicFrameLocks noGrp="1"/>
          </p:cNvGraphicFramePr>
          <p:nvPr>
            <p:ph idx="1"/>
          </p:nvPr>
        </p:nvGraphicFramePr>
        <p:xfrm>
          <a:off x="0" y="1600200"/>
          <a:ext cx="9144002" cy="3124198"/>
        </p:xfrm>
        <a:graphic>
          <a:graphicData uri="http://schemas.openxmlformats.org/drawingml/2006/table">
            <a:tbl>
              <a:tblPr firstRow="1" bandRow="1">
                <a:tableStyleId>{5C22544A-7EE6-4342-B048-85BDC9FD1C3A}</a:tableStyleId>
              </a:tblPr>
              <a:tblGrid>
                <a:gridCol w="1306286"/>
                <a:gridCol w="1306286"/>
                <a:gridCol w="1306286"/>
                <a:gridCol w="1306286"/>
                <a:gridCol w="1306286"/>
                <a:gridCol w="1306286"/>
                <a:gridCol w="1306286"/>
              </a:tblGrid>
              <a:tr h="697960">
                <a:tc>
                  <a:txBody>
                    <a:bodyPr/>
                    <a:lstStyle/>
                    <a:p>
                      <a:endParaRPr lang="en-US" dirty="0"/>
                    </a:p>
                  </a:txBody>
                  <a:tcPr/>
                </a:tc>
                <a:tc>
                  <a:txBody>
                    <a:bodyPr/>
                    <a:lstStyle/>
                    <a:p>
                      <a:r>
                        <a:rPr lang="en-US" dirty="0" smtClean="0"/>
                        <a:t>Sentence</a:t>
                      </a:r>
                      <a:r>
                        <a:rPr lang="en-US" baseline="0" dirty="0" smtClean="0"/>
                        <a:t>  1</a:t>
                      </a:r>
                      <a:endParaRPr lang="en-US" dirty="0"/>
                    </a:p>
                  </a:txBody>
                  <a:tcPr/>
                </a:tc>
                <a:tc>
                  <a:txBody>
                    <a:bodyPr/>
                    <a:lstStyle/>
                    <a:p>
                      <a:r>
                        <a:rPr lang="en-US" dirty="0" smtClean="0"/>
                        <a:t>Sentence</a:t>
                      </a:r>
                      <a:r>
                        <a:rPr lang="en-US" baseline="0" dirty="0" smtClean="0"/>
                        <a:t> 2</a:t>
                      </a:r>
                      <a:endParaRPr lang="en-US" dirty="0"/>
                    </a:p>
                  </a:txBody>
                  <a:tcPr/>
                </a:tc>
                <a:tc>
                  <a:txBody>
                    <a:bodyPr/>
                    <a:lstStyle/>
                    <a:p>
                      <a:r>
                        <a:rPr lang="en-US" dirty="0" smtClean="0"/>
                        <a:t>Sentence</a:t>
                      </a:r>
                      <a:r>
                        <a:rPr lang="en-US" baseline="0" dirty="0" smtClean="0"/>
                        <a:t> 3</a:t>
                      </a:r>
                      <a:endParaRPr lang="en-US" dirty="0"/>
                    </a:p>
                  </a:txBody>
                  <a:tcPr/>
                </a:tc>
                <a:tc>
                  <a:txBody>
                    <a:bodyPr/>
                    <a:lstStyle/>
                    <a:p>
                      <a:r>
                        <a:rPr lang="en-US" dirty="0" smtClean="0"/>
                        <a:t>Sentence</a:t>
                      </a:r>
                      <a:r>
                        <a:rPr lang="en-US" baseline="0" dirty="0" smtClean="0"/>
                        <a:t>  4</a:t>
                      </a:r>
                      <a:endParaRPr lang="en-US" dirty="0"/>
                    </a:p>
                  </a:txBody>
                  <a:tcPr/>
                </a:tc>
                <a:tc>
                  <a:txBody>
                    <a:bodyPr/>
                    <a:lstStyle/>
                    <a:p>
                      <a:r>
                        <a:rPr lang="en-US" dirty="0" smtClean="0"/>
                        <a:t>Sentence</a:t>
                      </a:r>
                      <a:r>
                        <a:rPr lang="en-US" baseline="0" dirty="0" smtClean="0"/>
                        <a:t> 5</a:t>
                      </a:r>
                      <a:endParaRPr lang="en-US" dirty="0"/>
                    </a:p>
                  </a:txBody>
                  <a:tcPr/>
                </a:tc>
                <a:tc>
                  <a:txBody>
                    <a:bodyPr/>
                    <a:lstStyle/>
                    <a:p>
                      <a:r>
                        <a:rPr lang="en-US" dirty="0" smtClean="0"/>
                        <a:t>Sentence</a:t>
                      </a:r>
                      <a:r>
                        <a:rPr lang="en-US" baseline="0" dirty="0" smtClean="0"/>
                        <a:t> 6</a:t>
                      </a:r>
                      <a:endParaRPr lang="en-US" dirty="0"/>
                    </a:p>
                  </a:txBody>
                  <a:tcPr/>
                </a:tc>
              </a:tr>
              <a:tr h="404373">
                <a:tc>
                  <a:txBody>
                    <a:bodyPr/>
                    <a:lstStyle/>
                    <a:p>
                      <a:r>
                        <a:rPr lang="en-US" dirty="0" smtClean="0"/>
                        <a:t>Sentence</a:t>
                      </a:r>
                      <a:r>
                        <a:rPr lang="en-US" baseline="0" dirty="0" smtClean="0"/>
                        <a:t> 1</a:t>
                      </a:r>
                      <a:endParaRPr lang="en-US" dirty="0"/>
                    </a:p>
                  </a:txBody>
                  <a:tcPr/>
                </a:tc>
                <a:tc>
                  <a:txBody>
                    <a:bodyPr/>
                    <a:lstStyle/>
                    <a:p>
                      <a:r>
                        <a:rPr lang="en-US" dirty="0" smtClean="0"/>
                        <a:t>1</a:t>
                      </a:r>
                      <a:endParaRPr lang="en-US" dirty="0"/>
                    </a:p>
                  </a:txBody>
                  <a:tcPr/>
                </a:tc>
                <a:tc>
                  <a:txBody>
                    <a:bodyPr/>
                    <a:lstStyle/>
                    <a:p>
                      <a:r>
                        <a:rPr lang="en-US" dirty="0" smtClean="0"/>
                        <a:t>0.224862</a:t>
                      </a:r>
                      <a:endParaRPr lang="en-US" dirty="0"/>
                    </a:p>
                  </a:txBody>
                  <a:tcPr/>
                </a:tc>
                <a:tc>
                  <a:txBody>
                    <a:bodyPr/>
                    <a:lstStyle/>
                    <a:p>
                      <a:r>
                        <a:rPr lang="en-US" dirty="0" smtClean="0"/>
                        <a:t>0.125127</a:t>
                      </a:r>
                      <a:endParaRPr lang="en-US" dirty="0"/>
                    </a:p>
                  </a:txBody>
                  <a:tcPr/>
                </a:tc>
                <a:tc>
                  <a:txBody>
                    <a:bodyPr/>
                    <a:lstStyle/>
                    <a:p>
                      <a:r>
                        <a:rPr lang="en-US" dirty="0" smtClean="0"/>
                        <a:t>0.40471 </a:t>
                      </a:r>
                      <a:endParaRPr lang="en-US" dirty="0"/>
                    </a:p>
                  </a:txBody>
                  <a:tcPr/>
                </a:tc>
                <a:tc>
                  <a:txBody>
                    <a:bodyPr/>
                    <a:lstStyle/>
                    <a:p>
                      <a:r>
                        <a:rPr lang="en-US" dirty="0" smtClean="0"/>
                        <a:t>0.127615 </a:t>
                      </a:r>
                      <a:endParaRPr lang="en-US" dirty="0"/>
                    </a:p>
                  </a:txBody>
                  <a:tcPr/>
                </a:tc>
                <a:tc>
                  <a:txBody>
                    <a:bodyPr/>
                    <a:lstStyle/>
                    <a:p>
                      <a:r>
                        <a:rPr lang="en-US" dirty="0" smtClean="0"/>
                        <a:t>0.224413</a:t>
                      </a:r>
                      <a:endParaRPr lang="en-US" dirty="0"/>
                    </a:p>
                  </a:txBody>
                  <a:tcPr/>
                </a:tc>
              </a:tr>
              <a:tr h="404373">
                <a:tc>
                  <a:txBody>
                    <a:bodyPr/>
                    <a:lstStyle/>
                    <a:p>
                      <a:r>
                        <a:rPr lang="en-US" dirty="0" smtClean="0"/>
                        <a:t>Sentence 2</a:t>
                      </a:r>
                      <a:r>
                        <a:rPr lang="en-US" baseline="0" dirty="0" smtClean="0"/>
                        <a: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0.224862</a:t>
                      </a:r>
                    </a:p>
                  </a:txBody>
                  <a:tcPr/>
                </a:tc>
                <a:tc>
                  <a:txBody>
                    <a:bodyPr/>
                    <a:lstStyle/>
                    <a:p>
                      <a:r>
                        <a:rPr lang="en-US" dirty="0" smtClean="0"/>
                        <a:t>1</a:t>
                      </a:r>
                      <a:endParaRPr lang="en-US" dirty="0"/>
                    </a:p>
                  </a:txBody>
                  <a:tcPr/>
                </a:tc>
                <a:tc>
                  <a:txBody>
                    <a:bodyPr/>
                    <a:lstStyle/>
                    <a:p>
                      <a:r>
                        <a:rPr lang="en-US" dirty="0" smtClean="0"/>
                        <a:t>0.317351 </a:t>
                      </a:r>
                      <a:endParaRPr lang="en-US" dirty="0"/>
                    </a:p>
                  </a:txBody>
                  <a:tcPr/>
                </a:tc>
                <a:tc>
                  <a:txBody>
                    <a:bodyPr/>
                    <a:lstStyle/>
                    <a:p>
                      <a:r>
                        <a:rPr lang="en-US" dirty="0" smtClean="0"/>
                        <a:t>0.328374</a:t>
                      </a:r>
                      <a:endParaRPr lang="en-US" dirty="0"/>
                    </a:p>
                  </a:txBody>
                  <a:tcPr/>
                </a:tc>
                <a:tc>
                  <a:txBody>
                    <a:bodyPr/>
                    <a:lstStyle/>
                    <a:p>
                      <a:r>
                        <a:rPr lang="en-US" dirty="0" smtClean="0"/>
                        <a:t>0.0122265</a:t>
                      </a:r>
                      <a:endParaRPr lang="en-US" dirty="0"/>
                    </a:p>
                  </a:txBody>
                  <a:tcPr/>
                </a:tc>
                <a:tc>
                  <a:txBody>
                    <a:bodyPr/>
                    <a:lstStyle/>
                    <a:p>
                      <a:r>
                        <a:rPr lang="en-US" dirty="0" smtClean="0"/>
                        <a:t>0.116916</a:t>
                      </a:r>
                      <a:endParaRPr lang="en-US" dirty="0"/>
                    </a:p>
                  </a:txBody>
                  <a:tcPr/>
                </a:tc>
              </a:tr>
              <a:tr h="404373">
                <a:tc>
                  <a:txBody>
                    <a:bodyPr/>
                    <a:lstStyle/>
                    <a:p>
                      <a:r>
                        <a:rPr lang="en-US" dirty="0" smtClean="0"/>
                        <a:t>Sentence</a:t>
                      </a:r>
                      <a:r>
                        <a:rPr lang="en-US" baseline="0" dirty="0" smtClean="0"/>
                        <a:t> 3</a:t>
                      </a:r>
                      <a:endParaRPr lang="en-US" dirty="0"/>
                    </a:p>
                  </a:txBody>
                  <a:tcPr/>
                </a:tc>
                <a:tc>
                  <a:txBody>
                    <a:bodyPr/>
                    <a:lstStyle/>
                    <a:p>
                      <a:r>
                        <a:rPr lang="en-US" dirty="0" smtClean="0"/>
                        <a:t>0.125127</a:t>
                      </a:r>
                      <a:endParaRPr lang="en-US" dirty="0"/>
                    </a:p>
                  </a:txBody>
                  <a:tcPr/>
                </a:tc>
                <a:tc>
                  <a:txBody>
                    <a:bodyPr/>
                    <a:lstStyle/>
                    <a:p>
                      <a:r>
                        <a:rPr lang="en-US" dirty="0" smtClean="0"/>
                        <a:t>0.317351 </a:t>
                      </a:r>
                      <a:endParaRPr lang="en-US" dirty="0"/>
                    </a:p>
                  </a:txBody>
                  <a:tcPr/>
                </a:tc>
                <a:tc>
                  <a:txBody>
                    <a:bodyPr/>
                    <a:lstStyle/>
                    <a:p>
                      <a:r>
                        <a:rPr lang="en-US" dirty="0" smtClean="0"/>
                        <a:t>1</a:t>
                      </a:r>
                      <a:endParaRPr lang="en-US" dirty="0"/>
                    </a:p>
                  </a:txBody>
                  <a:tcPr/>
                </a:tc>
                <a:tc>
                  <a:txBody>
                    <a:bodyPr/>
                    <a:lstStyle/>
                    <a:p>
                      <a:r>
                        <a:rPr lang="en-US" dirty="0" smtClean="0"/>
                        <a:t>0.297626</a:t>
                      </a:r>
                      <a:endParaRPr lang="en-US" dirty="0"/>
                    </a:p>
                  </a:txBody>
                  <a:tcPr/>
                </a:tc>
                <a:tc>
                  <a:txBody>
                    <a:bodyPr/>
                    <a:lstStyle/>
                    <a:p>
                      <a:r>
                        <a:rPr lang="en-US" dirty="0" smtClean="0"/>
                        <a:t>-0.0922254</a:t>
                      </a:r>
                      <a:endParaRPr lang="en-US" dirty="0"/>
                    </a:p>
                  </a:txBody>
                  <a:tcPr/>
                </a:tc>
                <a:tc>
                  <a:txBody>
                    <a:bodyPr/>
                    <a:lstStyle/>
                    <a:p>
                      <a:r>
                        <a:rPr lang="en-US" dirty="0" smtClean="0"/>
                        <a:t>-0.0502292</a:t>
                      </a:r>
                      <a:endParaRPr lang="en-US" dirty="0"/>
                    </a:p>
                  </a:txBody>
                  <a:tcPr/>
                </a:tc>
              </a:tr>
              <a:tr h="404373">
                <a:tc>
                  <a:txBody>
                    <a:bodyPr/>
                    <a:lstStyle/>
                    <a:p>
                      <a:r>
                        <a:rPr lang="en-US" dirty="0" smtClean="0"/>
                        <a:t>Sentence </a:t>
                      </a:r>
                      <a:r>
                        <a:rPr lang="en-US" baseline="0" dirty="0" smtClean="0"/>
                        <a:t>4 </a:t>
                      </a:r>
                      <a:endParaRPr lang="en-US" dirty="0"/>
                    </a:p>
                  </a:txBody>
                  <a:tcPr/>
                </a:tc>
                <a:tc>
                  <a:txBody>
                    <a:bodyPr/>
                    <a:lstStyle/>
                    <a:p>
                      <a:r>
                        <a:rPr lang="en-US" dirty="0" smtClean="0"/>
                        <a:t>0.40471</a:t>
                      </a:r>
                      <a:endParaRPr lang="en-US" dirty="0"/>
                    </a:p>
                  </a:txBody>
                  <a:tcPr/>
                </a:tc>
                <a:tc>
                  <a:txBody>
                    <a:bodyPr/>
                    <a:lstStyle/>
                    <a:p>
                      <a:r>
                        <a:rPr lang="en-US" dirty="0" smtClean="0"/>
                        <a:t>0.328374</a:t>
                      </a:r>
                      <a:endParaRPr lang="en-US" dirty="0"/>
                    </a:p>
                  </a:txBody>
                  <a:tcPr/>
                </a:tc>
                <a:tc>
                  <a:txBody>
                    <a:bodyPr/>
                    <a:lstStyle/>
                    <a:p>
                      <a:r>
                        <a:rPr lang="en-US" dirty="0" smtClean="0"/>
                        <a:t>0.297626</a:t>
                      </a:r>
                      <a:endParaRPr lang="en-US" dirty="0"/>
                    </a:p>
                  </a:txBody>
                  <a:tcPr/>
                </a:tc>
                <a:tc>
                  <a:txBody>
                    <a:bodyPr/>
                    <a:lstStyle/>
                    <a:p>
                      <a:r>
                        <a:rPr lang="en-US" dirty="0" smtClean="0"/>
                        <a:t>1</a:t>
                      </a:r>
                      <a:endParaRPr lang="en-US" dirty="0"/>
                    </a:p>
                  </a:txBody>
                  <a:tcPr/>
                </a:tc>
                <a:tc>
                  <a:txBody>
                    <a:bodyPr/>
                    <a:lstStyle/>
                    <a:p>
                      <a:r>
                        <a:rPr lang="en-US" dirty="0" smtClean="0"/>
                        <a:t>0.0799604</a:t>
                      </a:r>
                      <a:endParaRPr lang="en-US" dirty="0"/>
                    </a:p>
                  </a:txBody>
                  <a:tcPr/>
                </a:tc>
                <a:tc>
                  <a:txBody>
                    <a:bodyPr/>
                    <a:lstStyle/>
                    <a:p>
                      <a:r>
                        <a:rPr lang="en-US" dirty="0" smtClean="0"/>
                        <a:t>0.349622</a:t>
                      </a:r>
                      <a:endParaRPr lang="en-US" dirty="0"/>
                    </a:p>
                  </a:txBody>
                  <a:tcPr/>
                </a:tc>
              </a:tr>
              <a:tr h="404373">
                <a:tc>
                  <a:txBody>
                    <a:bodyPr/>
                    <a:lstStyle/>
                    <a:p>
                      <a:r>
                        <a:rPr lang="en-US" dirty="0" smtClean="0"/>
                        <a:t>Sentence</a:t>
                      </a:r>
                      <a:r>
                        <a:rPr lang="en-US" baseline="0" dirty="0" smtClean="0"/>
                        <a:t> 5</a:t>
                      </a:r>
                      <a:endParaRPr lang="en-US" dirty="0"/>
                    </a:p>
                  </a:txBody>
                  <a:tcPr/>
                </a:tc>
                <a:tc>
                  <a:txBody>
                    <a:bodyPr/>
                    <a:lstStyle/>
                    <a:p>
                      <a:r>
                        <a:rPr lang="en-US" dirty="0" smtClean="0"/>
                        <a:t>0.127615</a:t>
                      </a:r>
                      <a:endParaRPr lang="en-US" dirty="0"/>
                    </a:p>
                  </a:txBody>
                  <a:tcPr/>
                </a:tc>
                <a:tc>
                  <a:txBody>
                    <a:bodyPr/>
                    <a:lstStyle/>
                    <a:p>
                      <a:r>
                        <a:rPr lang="en-US" dirty="0" smtClean="0"/>
                        <a:t>0. 0122265</a:t>
                      </a:r>
                      <a:endParaRPr lang="en-US" dirty="0"/>
                    </a:p>
                  </a:txBody>
                  <a:tcPr/>
                </a:tc>
                <a:tc>
                  <a:txBody>
                    <a:bodyPr/>
                    <a:lstStyle/>
                    <a:p>
                      <a:r>
                        <a:rPr lang="en-US" dirty="0" smtClean="0"/>
                        <a:t>-0.0922254</a:t>
                      </a:r>
                      <a:endParaRPr lang="en-US" dirty="0"/>
                    </a:p>
                  </a:txBody>
                  <a:tcPr/>
                </a:tc>
                <a:tc>
                  <a:txBody>
                    <a:bodyPr/>
                    <a:lstStyle/>
                    <a:p>
                      <a:r>
                        <a:rPr lang="en-US" dirty="0" smtClean="0"/>
                        <a:t>0.0799604</a:t>
                      </a:r>
                      <a:endParaRPr lang="en-US" dirty="0"/>
                    </a:p>
                  </a:txBody>
                  <a:tcPr/>
                </a:tc>
                <a:tc>
                  <a:txBody>
                    <a:bodyPr/>
                    <a:lstStyle/>
                    <a:p>
                      <a:r>
                        <a:rPr lang="en-US" dirty="0" smtClean="0"/>
                        <a:t>1</a:t>
                      </a:r>
                      <a:endParaRPr lang="en-US" dirty="0"/>
                    </a:p>
                  </a:txBody>
                  <a:tcPr/>
                </a:tc>
                <a:tc>
                  <a:txBody>
                    <a:bodyPr/>
                    <a:lstStyle/>
                    <a:p>
                      <a:r>
                        <a:rPr lang="en-US" dirty="0" smtClean="0"/>
                        <a:t>-0.0791082 </a:t>
                      </a:r>
                      <a:endParaRPr lang="en-US" dirty="0"/>
                    </a:p>
                  </a:txBody>
                  <a:tcPr/>
                </a:tc>
              </a:tr>
              <a:tr h="404373">
                <a:tc>
                  <a:txBody>
                    <a:bodyPr/>
                    <a:lstStyle/>
                    <a:p>
                      <a:r>
                        <a:rPr lang="en-US" dirty="0" smtClean="0"/>
                        <a:t>Sentence</a:t>
                      </a:r>
                      <a:r>
                        <a:rPr lang="en-US" baseline="0" dirty="0" smtClean="0"/>
                        <a:t> 6</a:t>
                      </a:r>
                      <a:endParaRPr lang="en-US" dirty="0"/>
                    </a:p>
                  </a:txBody>
                  <a:tcPr/>
                </a:tc>
                <a:tc>
                  <a:txBody>
                    <a:bodyPr/>
                    <a:lstStyle/>
                    <a:p>
                      <a:r>
                        <a:rPr lang="en-US" dirty="0" smtClean="0"/>
                        <a:t>0.224413</a:t>
                      </a:r>
                      <a:endParaRPr lang="en-US" dirty="0"/>
                    </a:p>
                  </a:txBody>
                  <a:tcPr/>
                </a:tc>
                <a:tc>
                  <a:txBody>
                    <a:bodyPr/>
                    <a:lstStyle/>
                    <a:p>
                      <a:r>
                        <a:rPr lang="en-US" dirty="0" smtClean="0"/>
                        <a:t>0.116916</a:t>
                      </a:r>
                      <a:endParaRPr lang="en-US" dirty="0"/>
                    </a:p>
                  </a:txBody>
                  <a:tcPr/>
                </a:tc>
                <a:tc>
                  <a:txBody>
                    <a:bodyPr/>
                    <a:lstStyle/>
                    <a:p>
                      <a:r>
                        <a:rPr lang="en-US" dirty="0" smtClean="0"/>
                        <a:t>-0.0502292</a:t>
                      </a:r>
                      <a:endParaRPr lang="en-US" dirty="0"/>
                    </a:p>
                  </a:txBody>
                  <a:tcPr/>
                </a:tc>
                <a:tc>
                  <a:txBody>
                    <a:bodyPr/>
                    <a:lstStyle/>
                    <a:p>
                      <a:r>
                        <a:rPr lang="en-US" dirty="0" smtClean="0"/>
                        <a:t>0.349622</a:t>
                      </a:r>
                      <a:endParaRPr lang="en-US" dirty="0"/>
                    </a:p>
                  </a:txBody>
                  <a:tcPr/>
                </a:tc>
                <a:tc>
                  <a:txBody>
                    <a:bodyPr/>
                    <a:lstStyle/>
                    <a:p>
                      <a:r>
                        <a:rPr lang="en-US" dirty="0" smtClean="0"/>
                        <a:t>-0.0791082</a:t>
                      </a:r>
                      <a:endParaRPr lang="en-US" dirty="0"/>
                    </a:p>
                  </a:txBody>
                  <a:tcPr/>
                </a:tc>
                <a:tc>
                  <a:txBody>
                    <a:bodyPr/>
                    <a:lstStyle/>
                    <a:p>
                      <a:r>
                        <a:rPr lang="en-US" dirty="0" smtClean="0"/>
                        <a:t>1</a:t>
                      </a:r>
                      <a:endParaRPr lang="en-US" dirty="0"/>
                    </a:p>
                  </a:txBody>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72</TotalTime>
  <Words>2609</Words>
  <Application>Microsoft Office PowerPoint</Application>
  <PresentationFormat>On-screen Show (4:3)</PresentationFormat>
  <Paragraphs>359</Paragraphs>
  <Slides>26</Slides>
  <Notes>24</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Module</vt:lpstr>
      <vt:lpstr>Project :: Automatic Text Summarizer and Organiser</vt:lpstr>
      <vt:lpstr>Literature stuff, topics covered, definitions  </vt:lpstr>
      <vt:lpstr>Basic Intuitive Idea &amp; Mathematical Basis</vt:lpstr>
      <vt:lpstr>ALGORITHM::   </vt:lpstr>
      <vt:lpstr>Slide 5</vt:lpstr>
      <vt:lpstr>Sentence v/s Words Matrix </vt:lpstr>
      <vt:lpstr>Pearson Correlation Coefficient</vt:lpstr>
      <vt:lpstr>Cosine Similarity</vt:lpstr>
      <vt:lpstr>Sentence v/s Sentence Matrix</vt:lpstr>
      <vt:lpstr>SENTENCE WEIGHTING(ALGORITHM 1)</vt:lpstr>
      <vt:lpstr>CLUSTERING                              (Algo 2)</vt:lpstr>
      <vt:lpstr>Cluster these two sentence vectors</vt:lpstr>
      <vt:lpstr>And so on..</vt:lpstr>
      <vt:lpstr>Slide 14</vt:lpstr>
      <vt:lpstr>CONSENSUS Techniques(1/3)</vt:lpstr>
      <vt:lpstr>CONSENSUS Techniques(2/3)</vt:lpstr>
      <vt:lpstr>CONSENSUS Techniques(3/3)</vt:lpstr>
      <vt:lpstr>Average of all algorithms(of large test inputs)[Generic consensus]</vt:lpstr>
      <vt:lpstr>FEATURES::-</vt:lpstr>
      <vt:lpstr>APPLICATIONS</vt:lpstr>
      <vt:lpstr>APP::Sub-Heading &amp; Index Creator</vt:lpstr>
      <vt:lpstr>APP::Content Highlighter</vt:lpstr>
      <vt:lpstr>APP::Plagiarism Detector</vt:lpstr>
      <vt:lpstr>Slide 24</vt:lpstr>
      <vt:lpstr>SAMPLE INPUT</vt:lpstr>
      <vt:lpstr>SUMMARY BY DIFFERENT ALGOS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Automatic Text Summarizer and Organiser</dc:title>
  <dc:creator/>
  <cp:lastModifiedBy>Ayush</cp:lastModifiedBy>
  <cp:revision>8</cp:revision>
  <dcterms:created xsi:type="dcterms:W3CDTF">2006-08-16T00:00:00Z</dcterms:created>
  <dcterms:modified xsi:type="dcterms:W3CDTF">2016-06-24T07:55:46Z</dcterms:modified>
</cp:coreProperties>
</file>