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Fira Sans"/>
        <a:ea typeface="Fira Sans"/>
        <a:cs typeface="Fira Sans"/>
        <a:sym typeface="Fira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827087" y="1179512"/>
            <a:ext cx="7772401" cy="10080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CF103A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827087" y="2060575"/>
            <a:ext cx="7485063" cy="39798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/>
            </a:lvl1pPr>
            <a:lvl2pPr marL="0" indent="382587" algn="ctr">
              <a:spcBef>
                <a:spcPts val="0"/>
              </a:spcBef>
              <a:buClrTx/>
              <a:buSzTx/>
              <a:buNone/>
              <a:defRPr sz="2600"/>
            </a:lvl2pPr>
            <a:lvl3pPr marL="0" indent="762000" algn="ctr">
              <a:spcBef>
                <a:spcPts val="0"/>
              </a:spcBef>
              <a:buClrTx/>
              <a:buSzTx/>
              <a:buNone/>
              <a:defRPr sz="2600"/>
            </a:lvl3pPr>
            <a:lvl4pPr marL="0" indent="1144587" algn="ctr">
              <a:spcBef>
                <a:spcPts val="0"/>
              </a:spcBef>
              <a:buClrTx/>
              <a:buSzTx/>
              <a:buNone/>
              <a:defRPr sz="2600"/>
            </a:lvl4pPr>
            <a:lvl5pPr marL="0" indent="1527175" algn="ctr">
              <a:spcBef>
                <a:spcPts val="0"/>
              </a:spcBef>
              <a:buClrTx/>
              <a:buSzTx/>
              <a:buNone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827087" y="788987"/>
            <a:ext cx="7485063" cy="912813"/>
          </a:xfrm>
          <a:prstGeom prst="rect">
            <a:avLst/>
          </a:prstGeom>
        </p:spPr>
        <p:txBody>
          <a:bodyPr/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27087" y="1701800"/>
            <a:ext cx="7485063" cy="5156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827087" y="788987"/>
            <a:ext cx="7485063" cy="912813"/>
          </a:xfrm>
          <a:prstGeom prst="rect">
            <a:avLst/>
          </a:prstGeom>
        </p:spPr>
        <p:txBody>
          <a:bodyPr/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27087" y="1701800"/>
            <a:ext cx="3673226" cy="5156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Shape 47"/>
          <p:cNvSpPr/>
          <p:nvPr>
            <p:ph type="title"/>
          </p:nvPr>
        </p:nvSpPr>
        <p:spPr>
          <a:xfrm>
            <a:off x="827087" y="789682"/>
            <a:ext cx="7485063" cy="912118"/>
          </a:xfrm>
          <a:prstGeom prst="rect">
            <a:avLst/>
          </a:prstGeom>
        </p:spPr>
        <p:txBody>
          <a:bodyPr/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27087" y="1701800"/>
            <a:ext cx="3673226" cy="5156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75" y="6174263"/>
            <a:ext cx="2159000" cy="5191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3492500" y="6381750"/>
            <a:ext cx="2133600" cy="307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0" marR="0" indent="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0" marR="0" indent="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0" marR="0" indent="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0" marR="0" indent="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0" marR="0" indent="45720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0" marR="0" indent="91440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0" marR="0" indent="137160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0" marR="0" indent="1828800" algn="ctr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titleStyle>
    <p:bodyStyle>
      <a:lvl1pPr marL="192087" marR="0" indent="-19208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1pPr>
      <a:lvl2pPr marL="571500" marR="0" indent="-18891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2pPr>
      <a:lvl3pPr marL="954087" marR="0" indent="-19208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3pPr>
      <a:lvl4pPr marL="1333500" marR="0" indent="-188912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4pPr>
      <a:lvl5pPr marL="1712912" marR="0" indent="-18573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5pPr>
      <a:lvl6pPr marL="2170112" marR="0" indent="-18573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6pPr>
      <a:lvl7pPr marL="2627312" marR="0" indent="-18573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7pPr>
      <a:lvl8pPr marL="3084512" marR="0" indent="-18573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8pPr>
      <a:lvl9pPr marL="3541712" marR="0" indent="-185737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F103A"/>
        </a:buClr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2244"/>
          </a:solidFill>
          <a:uFillTx/>
          <a:latin typeface="Fira Sans"/>
          <a:ea typeface="Fira Sans"/>
          <a:cs typeface="Fira Sans"/>
          <a:sym typeface="Fira Sans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ira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7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michel.steuwer@ed.ac.uk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ctrTitle"/>
          </p:nvPr>
        </p:nvSpPr>
        <p:spPr>
          <a:xfrm>
            <a:off x="83641" y="334401"/>
            <a:ext cx="8976719" cy="1522563"/>
          </a:xfrm>
          <a:prstGeom prst="rect">
            <a:avLst/>
          </a:prstGeom>
        </p:spPr>
        <p:txBody>
          <a:bodyPr/>
          <a:lstStyle>
            <a:lvl1pPr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Generating Performance Portable Code using Rewrite Rules</a:t>
            </a:r>
          </a:p>
        </p:txBody>
      </p:sp>
      <p:sp>
        <p:nvSpPr>
          <p:cNvPr id="58" name="Shape 58"/>
          <p:cNvSpPr/>
          <p:nvPr/>
        </p:nvSpPr>
        <p:spPr>
          <a:xfrm>
            <a:off x="714821" y="1820291"/>
            <a:ext cx="7714358" cy="1058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 b="1">
                <a:latin typeface="Palatino"/>
                <a:ea typeface="Palatino"/>
                <a:cs typeface="Palatino"/>
                <a:sym typeface="Palatino"/>
              </a:defRPr>
            </a:pPr>
            <a:r>
              <a:t>From High-Level Functional Expressions</a:t>
            </a:r>
          </a:p>
          <a:p>
            <a:pPr algn="ctr">
              <a:defRPr b="1">
                <a:latin typeface="Palatino"/>
                <a:ea typeface="Palatino"/>
                <a:cs typeface="Palatino"/>
                <a:sym typeface="Palatino"/>
              </a:defRPr>
            </a:pPr>
            <a:r>
              <a:t>to High-Performance OpenCL Code</a:t>
            </a:r>
          </a:p>
        </p:txBody>
      </p:sp>
      <p:sp>
        <p:nvSpPr>
          <p:cNvPr id="59" name="Shape 59"/>
          <p:cNvSpPr/>
          <p:nvPr/>
        </p:nvSpPr>
        <p:spPr>
          <a:xfrm>
            <a:off x="500748" y="3229218"/>
            <a:ext cx="1697254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Michel Steuwer</a:t>
            </a:r>
          </a:p>
        </p:txBody>
      </p:sp>
      <p:sp>
        <p:nvSpPr>
          <p:cNvPr id="60" name="Shape 60"/>
          <p:cNvSpPr/>
          <p:nvPr/>
        </p:nvSpPr>
        <p:spPr>
          <a:xfrm>
            <a:off x="2647027" y="3254618"/>
            <a:ext cx="18088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20000"/>
              </a:lnSpc>
              <a:defRPr sz="1800"/>
            </a:lvl1pPr>
          </a:lstStyle>
          <a:p>
            <a:pPr/>
            <a:r>
              <a:t>Christian Fensch</a:t>
            </a:r>
          </a:p>
        </p:txBody>
      </p:sp>
      <p:sp>
        <p:nvSpPr>
          <p:cNvPr id="61" name="Shape 61"/>
          <p:cNvSpPr/>
          <p:nvPr/>
        </p:nvSpPr>
        <p:spPr>
          <a:xfrm>
            <a:off x="4904864" y="3254618"/>
            <a:ext cx="13591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/>
            </a:lvl1pPr>
          </a:lstStyle>
          <a:p>
            <a:pPr/>
            <a:r>
              <a:t>Sam Lindley</a:t>
            </a:r>
          </a:p>
        </p:txBody>
      </p:sp>
      <p:sp>
        <p:nvSpPr>
          <p:cNvPr id="62" name="Shape 62"/>
          <p:cNvSpPr/>
          <p:nvPr/>
        </p:nvSpPr>
        <p:spPr>
          <a:xfrm>
            <a:off x="6662466" y="3254618"/>
            <a:ext cx="20790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/>
            </a:lvl1pPr>
          </a:lstStyle>
          <a:p>
            <a:pPr/>
            <a:r>
              <a:t>Christophe Dubach</a:t>
            </a:r>
          </a:p>
        </p:txBody>
      </p:sp>
      <p:pic>
        <p:nvPicPr>
          <p:cNvPr id="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799" y="4095189"/>
            <a:ext cx="4419819" cy="1058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Heriot-Watt_University_logo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1649" y="4148682"/>
            <a:ext cx="1697255" cy="1292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422" y="5954128"/>
            <a:ext cx="2496394" cy="9593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920750" y="723900"/>
            <a:ext cx="7302500" cy="5946140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reduce5(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               + get_local_id(0);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(i +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 &lt; n)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g_idata[i+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 l_data[tid] += l_data[tid+128];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 l_data[tid] += l_data[tid+ 64];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 l_data[tid] += l_data[tid+32];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 l_data[tid] += l_data[tid+16];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 l_data[tid] += l_data[tid+ 8];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 l_data[tid] += l_data[tid+ 4];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 l_data[tid] += l_data[tid+ 2];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 l_data[tid] += l_data[tid+ 1]; }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 }</a:t>
            </a:r>
          </a:p>
        </p:txBody>
      </p:sp>
      <p:sp>
        <p:nvSpPr>
          <p:cNvPr id="112" name="Shape 112"/>
          <p:cNvSpPr/>
          <p:nvPr>
            <p:ph type="title" idx="4294967295"/>
          </p:nvPr>
        </p:nvSpPr>
        <p:spPr>
          <a:xfrm>
            <a:off x="829468" y="149225"/>
            <a:ext cx="7485064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Complete Loop Unrolling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422" y="5854700"/>
            <a:ext cx="2496394" cy="9593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920750" y="723900"/>
            <a:ext cx="7302500" cy="5641340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 l_data[tid] += g_idata[i];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l_data[tid] += g_idata[i+WG_SIZE];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i += gridSize;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 l_data[tid] += l_data[tid+128];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 l_data[tid] += l_data[tid+ 64];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 l_data[tid] += l_data[tid+32];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 l_data[tid] += l_data[tid+16];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 l_data[tid] += l_data[tid+ 8];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 l_data[tid] += l_data[tid+ 4];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 l_data[tid] += l_data[tid+ 2];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 l_data[tid] += l_data[tid+ 1]; } }</a:t>
            </a:r>
          </a:p>
          <a:p>
            <a:pPr>
              <a:defRPr sz="12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 }</a:t>
            </a:r>
          </a:p>
        </p:txBody>
      </p:sp>
      <p:sp>
        <p:nvSpPr>
          <p:cNvPr id="116" name="Shape 116"/>
          <p:cNvSpPr/>
          <p:nvPr>
            <p:ph type="title" idx="4294967295"/>
          </p:nvPr>
        </p:nvSpPr>
        <p:spPr>
          <a:xfrm>
            <a:off x="829468" y="152400"/>
            <a:ext cx="7485064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Fully Optimised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4294967295"/>
          </p:nvPr>
        </p:nvSpPr>
        <p:spPr>
          <a:xfrm>
            <a:off x="457200" y="1206500"/>
            <a:ext cx="8229600" cy="5257800"/>
          </a:xfrm>
          <a:prstGeom prst="rect">
            <a:avLst/>
          </a:prstGeom>
        </p:spPr>
        <p:txBody>
          <a:bodyPr/>
          <a:lstStyle/>
          <a:p>
            <a:pPr/>
            <a:r>
              <a:t>Optimising OpenCL is complex</a:t>
            </a:r>
          </a:p>
          <a:p>
            <a:pPr lvl="1" marL="574675" indent="-192087">
              <a:buChar char="•"/>
              <a:defRPr sz="1400"/>
            </a:pPr>
            <a:r>
              <a:t>Understanding of target hardware required</a:t>
            </a:r>
          </a:p>
          <a:p>
            <a:pPr/>
            <a:r>
              <a:t>Program changes not obvious</a:t>
            </a:r>
          </a:p>
          <a:p>
            <a:pPr/>
            <a:r>
              <a:t>Is it worth it? …</a:t>
            </a:r>
          </a:p>
        </p:txBody>
      </p:sp>
      <p:sp>
        <p:nvSpPr>
          <p:cNvPr id="119" name="Shape 119"/>
          <p:cNvSpPr/>
          <p:nvPr/>
        </p:nvSpPr>
        <p:spPr>
          <a:xfrm>
            <a:off x="-422" y="5954128"/>
            <a:ext cx="2496394" cy="9593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21" name="Shape 121"/>
          <p:cNvSpPr/>
          <p:nvPr/>
        </p:nvSpPr>
        <p:spPr>
          <a:xfrm>
            <a:off x="577850" y="3192779"/>
            <a:ext cx="3810000" cy="32664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kernel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rPr b="1"/>
              <a:t>void</a:t>
            </a:r>
            <a:r>
              <a:t> reduce0(global </a:t>
            </a:r>
            <a:r>
              <a:rPr b="1"/>
              <a:t>float</a:t>
            </a:r>
            <a:r>
              <a:t>* g_idata,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global </a:t>
            </a:r>
            <a:r>
              <a:rPr b="1"/>
              <a:t>float</a:t>
            </a:r>
            <a:r>
              <a:t>* g_odata,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local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unsigned int tid = get_local_id(0);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unsigned int i   = get_global_id(0);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barrier(CLK_LOCAL_MEM_FENCE);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for (unsigned int s=1;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s &lt; get_local_size(0); s*= 2) {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if ((tid % (2*s)) == 0) {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 + s];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}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barrier(CLK_LOCAL_MEM_FENCE);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}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if (tid == 0)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g_odata[get_group_id(0)] = l_data[0];</a:t>
            </a:r>
          </a:p>
          <a:p>
            <a:pPr>
              <a:defRPr sz="10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22" name="Shape 122"/>
          <p:cNvSpPr/>
          <p:nvPr>
            <p:ph type="title" idx="4294967295"/>
          </p:nvPr>
        </p:nvSpPr>
        <p:spPr>
          <a:xfrm>
            <a:off x="-1259682" y="352425"/>
            <a:ext cx="7485064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Case Study </a:t>
            </a:r>
            <a:r>
              <a:t>Conclusions</a:t>
            </a:r>
          </a:p>
        </p:txBody>
      </p:sp>
      <p:sp>
        <p:nvSpPr>
          <p:cNvPr id="123" name="Shape 123"/>
          <p:cNvSpPr/>
          <p:nvPr/>
        </p:nvSpPr>
        <p:spPr>
          <a:xfrm>
            <a:off x="1244142" y="6456679"/>
            <a:ext cx="24774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Unoptimized Implementation</a:t>
            </a:r>
          </a:p>
        </p:txBody>
      </p:sp>
      <p:sp>
        <p:nvSpPr>
          <p:cNvPr id="124" name="Shape 124"/>
          <p:cNvSpPr/>
          <p:nvPr/>
        </p:nvSpPr>
        <p:spPr>
          <a:xfrm>
            <a:off x="5494365" y="6456679"/>
            <a:ext cx="270428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Fully Optimized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7647" t="10250" r="25092" b="66939"/>
          <a:stretch>
            <a:fillRect/>
          </a:stretch>
        </p:blipFill>
        <p:spPr>
          <a:xfrm>
            <a:off x="1604168" y="1066403"/>
            <a:ext cx="5433756" cy="370903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>
            <p:ph type="title" idx="4294967295"/>
          </p:nvPr>
        </p:nvSpPr>
        <p:spPr>
          <a:xfrm>
            <a:off x="816768" y="152400"/>
            <a:ext cx="7485064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Performance Results Nvidia</a:t>
            </a:r>
          </a:p>
        </p:txBody>
      </p:sp>
      <p:sp>
        <p:nvSpPr>
          <p:cNvPr id="129" name="Shape 129"/>
          <p:cNvSpPr/>
          <p:nvPr>
            <p:ph type="body" sz="quarter" idx="4294967295"/>
          </p:nvPr>
        </p:nvSpPr>
        <p:spPr>
          <a:xfrm>
            <a:off x="457200" y="4965749"/>
            <a:ext cx="8229600" cy="1181051"/>
          </a:xfrm>
          <a:prstGeom prst="rect">
            <a:avLst/>
          </a:prstGeom>
        </p:spPr>
        <p:txBody>
          <a:bodyPr/>
          <a:lstStyle/>
          <a:p>
            <a:pPr/>
            <a:r>
              <a:t>… Yes! Optimising improves performance by a factor of 10!</a:t>
            </a:r>
          </a:p>
          <a:p>
            <a:pPr/>
            <a:r>
              <a:t>Optimising is important, but 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hape 132"/>
          <p:cNvSpPr/>
          <p:nvPr>
            <p:ph type="body" sz="quarter" idx="4294967295"/>
          </p:nvPr>
        </p:nvSpPr>
        <p:spPr>
          <a:xfrm>
            <a:off x="457200" y="4396965"/>
            <a:ext cx="8229600" cy="1296221"/>
          </a:xfrm>
          <a:prstGeom prst="rect">
            <a:avLst/>
          </a:prstGeom>
        </p:spPr>
        <p:txBody>
          <a:bodyPr/>
          <a:lstStyle/>
          <a:p>
            <a:pPr/>
            <a:r>
              <a:t>… unfortunately, optimisations in OpenCL are not portable!</a:t>
            </a:r>
          </a:p>
          <a:p>
            <a:pPr/>
          </a:p>
          <a:p>
            <a:pPr/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Challenge</a:t>
            </a:r>
            <a:r>
              <a:t>: how to achieving portable performance?</a:t>
            </a:r>
          </a:p>
        </p:txBody>
      </p:sp>
      <p:pic>
        <p:nvPicPr>
          <p:cNvPr id="133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7252" t="34937" r="24856" b="41937"/>
          <a:stretch>
            <a:fillRect/>
          </a:stretch>
        </p:blipFill>
        <p:spPr>
          <a:xfrm>
            <a:off x="496589" y="1623417"/>
            <a:ext cx="3800198" cy="2595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27219" t="59864" r="24150" b="17102"/>
          <a:stretch>
            <a:fillRect/>
          </a:stretch>
        </p:blipFill>
        <p:spPr>
          <a:xfrm>
            <a:off x="4811216" y="1644650"/>
            <a:ext cx="3810928" cy="255280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>
            <p:ph type="title" idx="4294967295"/>
          </p:nvPr>
        </p:nvSpPr>
        <p:spPr>
          <a:xfrm>
            <a:off x="817388" y="152400"/>
            <a:ext cx="7485064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Performance Results AMD and Intel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827087" y="153987"/>
            <a:ext cx="7485063" cy="1014413"/>
          </a:xfrm>
          <a:prstGeom prst="rect">
            <a:avLst/>
          </a:prstGeom>
        </p:spPr>
        <p:txBody>
          <a:bodyPr/>
          <a:lstStyle/>
          <a:p>
            <a:pPr/>
            <a:r>
              <a:t>Generating Performance Portable Code</a:t>
            </a:r>
            <a:br/>
            <a:r>
              <a:t>using Rewrite Rules</a:t>
            </a:r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829468" y="5171440"/>
            <a:ext cx="7485064" cy="1457961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Goal</a:t>
            </a:r>
            <a:r>
              <a:t>: automatic generation of </a:t>
            </a:r>
            <a:r>
              <a:rPr i="1"/>
              <a:t>Performance Portable</a:t>
            </a:r>
            <a:r>
              <a:t> code</a:t>
            </a:r>
          </a:p>
        </p:txBody>
      </p:sp>
      <p:pic>
        <p:nvPicPr>
          <p:cNvPr id="140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6633" t="6834" r="14017" b="64010"/>
          <a:stretch>
            <a:fillRect/>
          </a:stretch>
        </p:blipFill>
        <p:spPr>
          <a:xfrm>
            <a:off x="1720056" y="1197451"/>
            <a:ext cx="5678378" cy="3945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-1445343" y="258772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Example Parallel Reduction</a:t>
            </a:r>
          </a:p>
        </p:txBody>
      </p:sp>
      <p:sp>
        <p:nvSpPr>
          <p:cNvPr id="143" name="Shape 143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Shape 145"/>
          <p:cNvSpPr/>
          <p:nvPr/>
        </p:nvSpPr>
        <p:spPr>
          <a:xfrm>
            <a:off x="205104" y="1068212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146" name="Shape 146"/>
          <p:cNvSpPr/>
          <p:nvPr/>
        </p:nvSpPr>
        <p:spPr>
          <a:xfrm>
            <a:off x="133596" y="2685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147" name="Shape 147"/>
          <p:cNvSpPr/>
          <p:nvPr/>
        </p:nvSpPr>
        <p:spPr>
          <a:xfrm>
            <a:off x="4510156" y="329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③</a:t>
            </a:r>
          </a:p>
        </p:txBody>
      </p:sp>
      <p:pic>
        <p:nvPicPr>
          <p:cNvPr id="148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6721" t="8109" r="14973" b="67331"/>
          <a:stretch>
            <a:fillRect/>
          </a:stretch>
        </p:blipFill>
        <p:spPr>
          <a:xfrm>
            <a:off x="142157" y="3145731"/>
            <a:ext cx="4106767" cy="2446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30604" t="38488" r="46333" b="58219"/>
          <a:stretch>
            <a:fillRect/>
          </a:stretch>
        </p:blipFill>
        <p:spPr>
          <a:xfrm>
            <a:off x="707194" y="904969"/>
            <a:ext cx="2968394" cy="599303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 flipH="1">
            <a:off x="1247357" y="1698234"/>
            <a:ext cx="1" cy="1161999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1" name="Shape 151"/>
          <p:cNvSpPr/>
          <p:nvPr/>
        </p:nvSpPr>
        <p:spPr>
          <a:xfrm flipV="1">
            <a:off x="3089943" y="1434380"/>
            <a:ext cx="1430597" cy="1430597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319748" y="1916751"/>
            <a:ext cx="1855217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rewrite rules</a:t>
            </a:r>
          </a:p>
        </p:txBody>
      </p:sp>
      <p:sp>
        <p:nvSpPr>
          <p:cNvPr id="153" name="Shape 153"/>
          <p:cNvSpPr/>
          <p:nvPr/>
        </p:nvSpPr>
        <p:spPr>
          <a:xfrm>
            <a:off x="2517269" y="1916751"/>
            <a:ext cx="2354784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-1445343" y="258772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Example Parallel Reduction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>
                <a:alpha val="2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205104" y="1068212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159" name="Shape 159"/>
          <p:cNvSpPr/>
          <p:nvPr/>
        </p:nvSpPr>
        <p:spPr>
          <a:xfrm>
            <a:off x="133596" y="2685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160" name="Shape 160"/>
          <p:cNvSpPr/>
          <p:nvPr/>
        </p:nvSpPr>
        <p:spPr>
          <a:xfrm>
            <a:off x="4510156" y="329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③</a:t>
            </a:r>
          </a:p>
        </p:txBody>
      </p:sp>
      <p:pic>
        <p:nvPicPr>
          <p:cNvPr id="161" name="pasted-image.pdf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rcRect l="26721" t="8109" r="14973" b="67331"/>
          <a:stretch>
            <a:fillRect/>
          </a:stretch>
        </p:blipFill>
        <p:spPr>
          <a:xfrm>
            <a:off x="142157" y="3145731"/>
            <a:ext cx="4106767" cy="2446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30604" t="38488" r="46333" b="58219"/>
          <a:stretch>
            <a:fillRect/>
          </a:stretch>
        </p:blipFill>
        <p:spPr>
          <a:xfrm>
            <a:off x="707194" y="904969"/>
            <a:ext cx="2968394" cy="59930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 flipH="1">
            <a:off x="1247357" y="1698234"/>
            <a:ext cx="1" cy="1161999"/>
          </a:xfrm>
          <a:prstGeom prst="line">
            <a:avLst/>
          </a:prstGeom>
          <a:ln w="50800">
            <a:solidFill>
              <a:srgbClr val="000000">
                <a:alpha val="25000"/>
              </a:srgbClr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4" name="Shape 164"/>
          <p:cNvSpPr/>
          <p:nvPr/>
        </p:nvSpPr>
        <p:spPr>
          <a:xfrm flipV="1">
            <a:off x="3089943" y="1434380"/>
            <a:ext cx="1430597" cy="1430597"/>
          </a:xfrm>
          <a:prstGeom prst="line">
            <a:avLst/>
          </a:prstGeom>
          <a:ln w="50800">
            <a:solidFill>
              <a:srgbClr val="000000">
                <a:alpha val="25000"/>
              </a:srgbClr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319748" y="1916751"/>
            <a:ext cx="1855217" cy="447041"/>
          </a:xfrm>
          <a:prstGeom prst="rect">
            <a:avLst/>
          </a:prstGeom>
          <a:solidFill>
            <a:schemeClr val="accent3">
              <a:lumOff val="44000"/>
              <a:alpha val="2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rewrite rules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2517269" y="1916751"/>
            <a:ext cx="2354784" cy="447041"/>
          </a:xfrm>
          <a:prstGeom prst="rect">
            <a:avLst/>
          </a:prstGeom>
          <a:solidFill>
            <a:schemeClr val="accent3">
              <a:lumOff val="44000"/>
              <a:alpha val="2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① Algorithmic Primitives</a:t>
            </a:r>
          </a:p>
        </p:txBody>
      </p:sp>
      <p:pic>
        <p:nvPicPr>
          <p:cNvPr id="17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794" y="1050329"/>
            <a:ext cx="46482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794" y="1719766"/>
            <a:ext cx="44323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6794" y="2401903"/>
            <a:ext cx="61214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6794" y="3058641"/>
            <a:ext cx="50038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6794" y="3728078"/>
            <a:ext cx="36068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6794" y="4314965"/>
            <a:ext cx="76835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6794" y="5079652"/>
            <a:ext cx="30861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① High-Level Programs</a:t>
            </a:r>
          </a:p>
        </p:txBody>
      </p:sp>
      <p:pic>
        <p:nvPicPr>
          <p:cNvPr id="18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2652084"/>
            <a:ext cx="40894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300" y="4137521"/>
            <a:ext cx="7112000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3300" y="3442427"/>
            <a:ext cx="6591300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6000" y="1861740"/>
            <a:ext cx="2565400" cy="31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Problem(s)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827087" y="1686065"/>
            <a:ext cx="4327871" cy="36528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88245" indent="-188245" defTabSz="896111">
              <a:spcBef>
                <a:spcPts val="700"/>
              </a:spcBef>
              <a:defRPr sz="1764"/>
            </a:pPr>
            <a:r>
              <a:t>Parallel processors everywhere</a:t>
            </a:r>
          </a:p>
          <a:p>
            <a:pPr marL="188245" indent="-188245" defTabSz="896111">
              <a:spcBef>
                <a:spcPts val="700"/>
              </a:spcBef>
              <a:defRPr sz="1764"/>
            </a:pPr>
          </a:p>
          <a:p>
            <a:pPr marL="188245" indent="-188245" defTabSz="896111">
              <a:spcBef>
                <a:spcPts val="700"/>
              </a:spcBef>
              <a:defRPr sz="1764"/>
            </a:pPr>
            <a:r>
              <a:t>Many different types: CPUs, GPUs, …</a:t>
            </a:r>
          </a:p>
          <a:p>
            <a:pPr marL="188245" indent="-188245" defTabSz="896111">
              <a:spcBef>
                <a:spcPts val="700"/>
              </a:spcBef>
              <a:defRPr sz="1764"/>
            </a:pPr>
          </a:p>
          <a:p>
            <a:pPr marL="188245" indent="-188245" defTabSz="896111">
              <a:spcBef>
                <a:spcPts val="700"/>
              </a:spcBef>
              <a:defRPr sz="1764"/>
            </a:pPr>
            <a:r>
              <a:t>Parallel programming is hard</a:t>
            </a:r>
          </a:p>
          <a:p>
            <a:pPr marL="188245" indent="-188245" defTabSz="896111">
              <a:spcBef>
                <a:spcPts val="700"/>
              </a:spcBef>
              <a:defRPr sz="1764"/>
            </a:pPr>
          </a:p>
          <a:p>
            <a:pPr marL="188245" indent="-188245" defTabSz="896111">
              <a:spcBef>
                <a:spcPts val="700"/>
              </a:spcBef>
              <a:defRPr sz="1764"/>
            </a:pPr>
            <a:r>
              <a:t>Optimising is even harder</a:t>
            </a:r>
          </a:p>
          <a:p>
            <a:pPr marL="188245" indent="-188245" defTabSz="896111">
              <a:spcBef>
                <a:spcPts val="700"/>
              </a:spcBef>
              <a:defRPr sz="1764"/>
            </a:pPr>
          </a:p>
          <a:p>
            <a:pPr marL="188245" indent="-188245" defTabSz="896111">
              <a:spcBef>
                <a:spcPts val="700"/>
              </a:spcBef>
              <a:defRPr sz="1764"/>
            </a:pP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Problem</a:t>
            </a:r>
            <a:r>
              <a:t>:</a:t>
            </a:r>
            <a:br/>
            <a:r>
              <a:t>No portability of performance!</a:t>
            </a:r>
          </a:p>
        </p:txBody>
      </p:sp>
      <p:pic>
        <p:nvPicPr>
          <p:cNvPr id="69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5713" y="4148223"/>
            <a:ext cx="2019196" cy="1138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tif"/>
          <p:cNvPicPr>
            <a:picLocks noChangeAspect="1"/>
          </p:cNvPicPr>
          <p:nvPr/>
        </p:nvPicPr>
        <p:blipFill>
          <a:blip r:embed="rId3">
            <a:extLst/>
          </a:blip>
          <a:srcRect l="2902" t="2499" r="3634" b="4675"/>
          <a:stretch>
            <a:fillRect/>
          </a:stretch>
        </p:blipFill>
        <p:spPr>
          <a:xfrm>
            <a:off x="6865925" y="911932"/>
            <a:ext cx="1448545" cy="123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9" h="21566" fill="norm" stroke="1" extrusionOk="0">
                <a:moveTo>
                  <a:pt x="6128" y="3"/>
                </a:moveTo>
                <a:cubicBezTo>
                  <a:pt x="6105" y="33"/>
                  <a:pt x="5783" y="890"/>
                  <a:pt x="5415" y="1905"/>
                </a:cubicBezTo>
                <a:cubicBezTo>
                  <a:pt x="4760" y="3711"/>
                  <a:pt x="4746" y="3760"/>
                  <a:pt x="4825" y="3980"/>
                </a:cubicBezTo>
                <a:cubicBezTo>
                  <a:pt x="4899" y="4190"/>
                  <a:pt x="4897" y="4209"/>
                  <a:pt x="4778" y="4340"/>
                </a:cubicBezTo>
                <a:cubicBezTo>
                  <a:pt x="4707" y="4418"/>
                  <a:pt x="4612" y="4485"/>
                  <a:pt x="4565" y="4485"/>
                </a:cubicBezTo>
                <a:cubicBezTo>
                  <a:pt x="4445" y="4485"/>
                  <a:pt x="-46" y="16824"/>
                  <a:pt x="0" y="17027"/>
                </a:cubicBezTo>
                <a:cubicBezTo>
                  <a:pt x="18" y="17109"/>
                  <a:pt x="105" y="17205"/>
                  <a:pt x="195" y="17242"/>
                </a:cubicBezTo>
                <a:cubicBezTo>
                  <a:pt x="335" y="17299"/>
                  <a:pt x="354" y="17336"/>
                  <a:pt x="330" y="17511"/>
                </a:cubicBezTo>
                <a:cubicBezTo>
                  <a:pt x="296" y="17767"/>
                  <a:pt x="365" y="17815"/>
                  <a:pt x="973" y="17954"/>
                </a:cubicBezTo>
                <a:cubicBezTo>
                  <a:pt x="1225" y="18012"/>
                  <a:pt x="2391" y="18283"/>
                  <a:pt x="3563" y="18563"/>
                </a:cubicBezTo>
                <a:cubicBezTo>
                  <a:pt x="4734" y="18843"/>
                  <a:pt x="7186" y="19426"/>
                  <a:pt x="9007" y="19857"/>
                </a:cubicBezTo>
                <a:cubicBezTo>
                  <a:pt x="10828" y="20287"/>
                  <a:pt x="13170" y="20843"/>
                  <a:pt x="14215" y="21095"/>
                </a:cubicBezTo>
                <a:cubicBezTo>
                  <a:pt x="15260" y="21346"/>
                  <a:pt x="16170" y="21561"/>
                  <a:pt x="16238" y="21565"/>
                </a:cubicBezTo>
                <a:cubicBezTo>
                  <a:pt x="16343" y="21572"/>
                  <a:pt x="16392" y="21479"/>
                  <a:pt x="16563" y="20950"/>
                </a:cubicBezTo>
                <a:cubicBezTo>
                  <a:pt x="16794" y="20230"/>
                  <a:pt x="17123" y="19150"/>
                  <a:pt x="17288" y="18563"/>
                </a:cubicBezTo>
                <a:cubicBezTo>
                  <a:pt x="17351" y="18340"/>
                  <a:pt x="17537" y="17718"/>
                  <a:pt x="17701" y="17179"/>
                </a:cubicBezTo>
                <a:cubicBezTo>
                  <a:pt x="17865" y="16641"/>
                  <a:pt x="18045" y="16035"/>
                  <a:pt x="18102" y="15830"/>
                </a:cubicBezTo>
                <a:cubicBezTo>
                  <a:pt x="18159" y="15626"/>
                  <a:pt x="18340" y="15020"/>
                  <a:pt x="18503" y="14481"/>
                </a:cubicBezTo>
                <a:cubicBezTo>
                  <a:pt x="18667" y="13943"/>
                  <a:pt x="18914" y="13119"/>
                  <a:pt x="19052" y="12655"/>
                </a:cubicBezTo>
                <a:cubicBezTo>
                  <a:pt x="19190" y="12191"/>
                  <a:pt x="19424" y="11416"/>
                  <a:pt x="19571" y="10933"/>
                </a:cubicBezTo>
                <a:cubicBezTo>
                  <a:pt x="20063" y="9324"/>
                  <a:pt x="20120" y="9094"/>
                  <a:pt x="20120" y="8705"/>
                </a:cubicBezTo>
                <a:cubicBezTo>
                  <a:pt x="20120" y="8370"/>
                  <a:pt x="20141" y="8305"/>
                  <a:pt x="20291" y="8145"/>
                </a:cubicBezTo>
                <a:cubicBezTo>
                  <a:pt x="20427" y="7999"/>
                  <a:pt x="20544" y="7682"/>
                  <a:pt x="20869" y="6574"/>
                </a:cubicBezTo>
                <a:cubicBezTo>
                  <a:pt x="21092" y="5813"/>
                  <a:pt x="21299" y="5134"/>
                  <a:pt x="21329" y="5059"/>
                </a:cubicBezTo>
                <a:cubicBezTo>
                  <a:pt x="21432" y="4802"/>
                  <a:pt x="21554" y="4212"/>
                  <a:pt x="21523" y="4119"/>
                </a:cubicBezTo>
                <a:cubicBezTo>
                  <a:pt x="21507" y="4067"/>
                  <a:pt x="21460" y="4007"/>
                  <a:pt x="21417" y="3987"/>
                </a:cubicBezTo>
                <a:cubicBezTo>
                  <a:pt x="21356" y="3960"/>
                  <a:pt x="21349" y="3900"/>
                  <a:pt x="21394" y="3710"/>
                </a:cubicBezTo>
                <a:cubicBezTo>
                  <a:pt x="21465" y="3406"/>
                  <a:pt x="21414" y="3215"/>
                  <a:pt x="21252" y="3171"/>
                </a:cubicBezTo>
                <a:cubicBezTo>
                  <a:pt x="21183" y="3152"/>
                  <a:pt x="18979" y="2678"/>
                  <a:pt x="16350" y="2119"/>
                </a:cubicBezTo>
                <a:cubicBezTo>
                  <a:pt x="13722" y="1561"/>
                  <a:pt x="10356" y="845"/>
                  <a:pt x="8871" y="528"/>
                </a:cubicBezTo>
                <a:cubicBezTo>
                  <a:pt x="7387" y="211"/>
                  <a:pt x="6152" y="-28"/>
                  <a:pt x="6128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" name="pasted-image.tif"/>
          <p:cNvPicPr>
            <a:picLocks noChangeAspect="1"/>
          </p:cNvPicPr>
          <p:nvPr/>
        </p:nvPicPr>
        <p:blipFill>
          <a:blip r:embed="rId4">
            <a:extLst/>
          </a:blip>
          <a:srcRect l="295" t="304" r="396" b="1000"/>
          <a:stretch>
            <a:fillRect/>
          </a:stretch>
        </p:blipFill>
        <p:spPr>
          <a:xfrm rot="1059315">
            <a:off x="4961908" y="2353618"/>
            <a:ext cx="1686443" cy="138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599" fill="norm" stroke="1" extrusionOk="0">
                <a:moveTo>
                  <a:pt x="15743" y="0"/>
                </a:moveTo>
                <a:lnTo>
                  <a:pt x="15276" y="50"/>
                </a:lnTo>
                <a:cubicBezTo>
                  <a:pt x="14200" y="167"/>
                  <a:pt x="13240" y="544"/>
                  <a:pt x="12513" y="1133"/>
                </a:cubicBezTo>
                <a:cubicBezTo>
                  <a:pt x="12273" y="1327"/>
                  <a:pt x="11952" y="1691"/>
                  <a:pt x="11817" y="1919"/>
                </a:cubicBezTo>
                <a:cubicBezTo>
                  <a:pt x="11704" y="2110"/>
                  <a:pt x="10508" y="3345"/>
                  <a:pt x="10455" y="3324"/>
                </a:cubicBezTo>
                <a:cubicBezTo>
                  <a:pt x="10437" y="3317"/>
                  <a:pt x="10405" y="3269"/>
                  <a:pt x="10384" y="3219"/>
                </a:cubicBezTo>
                <a:cubicBezTo>
                  <a:pt x="10364" y="3169"/>
                  <a:pt x="10334" y="3115"/>
                  <a:pt x="10318" y="3095"/>
                </a:cubicBezTo>
                <a:cubicBezTo>
                  <a:pt x="10302" y="3075"/>
                  <a:pt x="9997" y="3344"/>
                  <a:pt x="9622" y="3714"/>
                </a:cubicBezTo>
                <a:lnTo>
                  <a:pt x="8957" y="4371"/>
                </a:lnTo>
                <a:lnTo>
                  <a:pt x="8932" y="4649"/>
                </a:lnTo>
                <a:cubicBezTo>
                  <a:pt x="8906" y="4893"/>
                  <a:pt x="8890" y="4931"/>
                  <a:pt x="8794" y="5021"/>
                </a:cubicBezTo>
                <a:cubicBezTo>
                  <a:pt x="8693" y="5115"/>
                  <a:pt x="8671" y="5119"/>
                  <a:pt x="8490" y="5082"/>
                </a:cubicBezTo>
                <a:cubicBezTo>
                  <a:pt x="8304" y="5045"/>
                  <a:pt x="8286" y="5054"/>
                  <a:pt x="8159" y="5163"/>
                </a:cubicBezTo>
                <a:cubicBezTo>
                  <a:pt x="8080" y="5231"/>
                  <a:pt x="8022" y="5317"/>
                  <a:pt x="8012" y="5380"/>
                </a:cubicBezTo>
                <a:cubicBezTo>
                  <a:pt x="7996" y="5480"/>
                  <a:pt x="7909" y="5576"/>
                  <a:pt x="7316" y="6147"/>
                </a:cubicBezTo>
                <a:cubicBezTo>
                  <a:pt x="7218" y="6242"/>
                  <a:pt x="7079" y="6379"/>
                  <a:pt x="7001" y="6457"/>
                </a:cubicBezTo>
                <a:cubicBezTo>
                  <a:pt x="6924" y="6535"/>
                  <a:pt x="6765" y="6692"/>
                  <a:pt x="6651" y="6803"/>
                </a:cubicBezTo>
                <a:cubicBezTo>
                  <a:pt x="6536" y="6915"/>
                  <a:pt x="6378" y="7072"/>
                  <a:pt x="6300" y="7150"/>
                </a:cubicBezTo>
                <a:cubicBezTo>
                  <a:pt x="6223" y="7228"/>
                  <a:pt x="6059" y="7387"/>
                  <a:pt x="5935" y="7509"/>
                </a:cubicBezTo>
                <a:cubicBezTo>
                  <a:pt x="5810" y="7632"/>
                  <a:pt x="5647" y="7796"/>
                  <a:pt x="5569" y="7874"/>
                </a:cubicBezTo>
                <a:cubicBezTo>
                  <a:pt x="5199" y="8245"/>
                  <a:pt x="5155" y="8282"/>
                  <a:pt x="5066" y="8283"/>
                </a:cubicBezTo>
                <a:cubicBezTo>
                  <a:pt x="5003" y="8283"/>
                  <a:pt x="4917" y="8342"/>
                  <a:pt x="4812" y="8456"/>
                </a:cubicBezTo>
                <a:cubicBezTo>
                  <a:pt x="4661" y="8621"/>
                  <a:pt x="4659" y="8636"/>
                  <a:pt x="4644" y="8890"/>
                </a:cubicBezTo>
                <a:cubicBezTo>
                  <a:pt x="4636" y="9034"/>
                  <a:pt x="4625" y="9157"/>
                  <a:pt x="4624" y="9162"/>
                </a:cubicBezTo>
                <a:cubicBezTo>
                  <a:pt x="4623" y="9167"/>
                  <a:pt x="4542" y="9242"/>
                  <a:pt x="4446" y="9329"/>
                </a:cubicBezTo>
                <a:cubicBezTo>
                  <a:pt x="4285" y="9475"/>
                  <a:pt x="4254" y="9486"/>
                  <a:pt x="3999" y="9509"/>
                </a:cubicBezTo>
                <a:cubicBezTo>
                  <a:pt x="3745" y="9531"/>
                  <a:pt x="3707" y="9547"/>
                  <a:pt x="3557" y="9688"/>
                </a:cubicBezTo>
                <a:cubicBezTo>
                  <a:pt x="3468" y="9772"/>
                  <a:pt x="3383" y="9893"/>
                  <a:pt x="3364" y="9954"/>
                </a:cubicBezTo>
                <a:cubicBezTo>
                  <a:pt x="3342" y="10028"/>
                  <a:pt x="3304" y="10066"/>
                  <a:pt x="3258" y="10066"/>
                </a:cubicBezTo>
                <a:cubicBezTo>
                  <a:pt x="3191" y="10066"/>
                  <a:pt x="2839" y="10402"/>
                  <a:pt x="1155" y="12072"/>
                </a:cubicBezTo>
                <a:lnTo>
                  <a:pt x="504" y="12722"/>
                </a:lnTo>
                <a:lnTo>
                  <a:pt x="499" y="13031"/>
                </a:lnTo>
                <a:lnTo>
                  <a:pt x="499" y="13341"/>
                </a:lnTo>
                <a:lnTo>
                  <a:pt x="286" y="13545"/>
                </a:lnTo>
                <a:cubicBezTo>
                  <a:pt x="159" y="13669"/>
                  <a:pt x="80" y="13781"/>
                  <a:pt x="83" y="13823"/>
                </a:cubicBezTo>
                <a:cubicBezTo>
                  <a:pt x="85" y="13862"/>
                  <a:pt x="65" y="13891"/>
                  <a:pt x="42" y="13885"/>
                </a:cubicBezTo>
                <a:cubicBezTo>
                  <a:pt x="-11" y="13872"/>
                  <a:pt x="-15" y="14335"/>
                  <a:pt x="37" y="14517"/>
                </a:cubicBezTo>
                <a:cubicBezTo>
                  <a:pt x="73" y="14643"/>
                  <a:pt x="144" y="14684"/>
                  <a:pt x="184" y="14603"/>
                </a:cubicBezTo>
                <a:cubicBezTo>
                  <a:pt x="196" y="14581"/>
                  <a:pt x="218" y="14572"/>
                  <a:pt x="235" y="14585"/>
                </a:cubicBezTo>
                <a:cubicBezTo>
                  <a:pt x="294" y="14629"/>
                  <a:pt x="270" y="14759"/>
                  <a:pt x="154" y="14969"/>
                </a:cubicBezTo>
                <a:cubicBezTo>
                  <a:pt x="51" y="15156"/>
                  <a:pt x="37" y="15207"/>
                  <a:pt x="37" y="15439"/>
                </a:cubicBezTo>
                <a:cubicBezTo>
                  <a:pt x="37" y="15679"/>
                  <a:pt x="40" y="15703"/>
                  <a:pt x="98" y="15681"/>
                </a:cubicBezTo>
                <a:cubicBezTo>
                  <a:pt x="189" y="15645"/>
                  <a:pt x="211" y="15713"/>
                  <a:pt x="134" y="15798"/>
                </a:cubicBezTo>
                <a:cubicBezTo>
                  <a:pt x="58" y="15882"/>
                  <a:pt x="46" y="16102"/>
                  <a:pt x="103" y="16423"/>
                </a:cubicBezTo>
                <a:cubicBezTo>
                  <a:pt x="145" y="16661"/>
                  <a:pt x="181" y="16702"/>
                  <a:pt x="266" y="16609"/>
                </a:cubicBezTo>
                <a:cubicBezTo>
                  <a:pt x="302" y="16569"/>
                  <a:pt x="335" y="16561"/>
                  <a:pt x="347" y="16584"/>
                </a:cubicBezTo>
                <a:cubicBezTo>
                  <a:pt x="370" y="16630"/>
                  <a:pt x="335" y="16744"/>
                  <a:pt x="220" y="16974"/>
                </a:cubicBezTo>
                <a:cubicBezTo>
                  <a:pt x="159" y="17095"/>
                  <a:pt x="134" y="17194"/>
                  <a:pt x="134" y="17364"/>
                </a:cubicBezTo>
                <a:cubicBezTo>
                  <a:pt x="133" y="17618"/>
                  <a:pt x="178" y="17676"/>
                  <a:pt x="296" y="17575"/>
                </a:cubicBezTo>
                <a:cubicBezTo>
                  <a:pt x="354" y="17526"/>
                  <a:pt x="367" y="17477"/>
                  <a:pt x="367" y="17284"/>
                </a:cubicBezTo>
                <a:cubicBezTo>
                  <a:pt x="367" y="17106"/>
                  <a:pt x="386" y="17017"/>
                  <a:pt x="443" y="16913"/>
                </a:cubicBezTo>
                <a:cubicBezTo>
                  <a:pt x="543" y="16732"/>
                  <a:pt x="614" y="16729"/>
                  <a:pt x="626" y="16913"/>
                </a:cubicBezTo>
                <a:cubicBezTo>
                  <a:pt x="632" y="16991"/>
                  <a:pt x="642" y="17083"/>
                  <a:pt x="652" y="17117"/>
                </a:cubicBezTo>
                <a:cubicBezTo>
                  <a:pt x="689" y="17244"/>
                  <a:pt x="769" y="17028"/>
                  <a:pt x="769" y="16795"/>
                </a:cubicBezTo>
                <a:cubicBezTo>
                  <a:pt x="769" y="16462"/>
                  <a:pt x="842" y="16410"/>
                  <a:pt x="1033" y="16609"/>
                </a:cubicBezTo>
                <a:cubicBezTo>
                  <a:pt x="1078" y="16657"/>
                  <a:pt x="1226" y="16756"/>
                  <a:pt x="1363" y="16832"/>
                </a:cubicBezTo>
                <a:cubicBezTo>
                  <a:pt x="1500" y="16908"/>
                  <a:pt x="1652" y="17011"/>
                  <a:pt x="1698" y="17061"/>
                </a:cubicBezTo>
                <a:cubicBezTo>
                  <a:pt x="1801" y="17173"/>
                  <a:pt x="2333" y="17462"/>
                  <a:pt x="5401" y="19061"/>
                </a:cubicBezTo>
                <a:cubicBezTo>
                  <a:pt x="5893" y="19317"/>
                  <a:pt x="6228" y="19515"/>
                  <a:pt x="6270" y="19574"/>
                </a:cubicBezTo>
                <a:cubicBezTo>
                  <a:pt x="6312" y="19634"/>
                  <a:pt x="6674" y="19847"/>
                  <a:pt x="7230" y="20138"/>
                </a:cubicBezTo>
                <a:cubicBezTo>
                  <a:pt x="7721" y="20394"/>
                  <a:pt x="8133" y="20602"/>
                  <a:pt x="8149" y="20602"/>
                </a:cubicBezTo>
                <a:cubicBezTo>
                  <a:pt x="8165" y="20602"/>
                  <a:pt x="8180" y="20578"/>
                  <a:pt x="8180" y="20546"/>
                </a:cubicBezTo>
                <a:cubicBezTo>
                  <a:pt x="8180" y="20453"/>
                  <a:pt x="8248" y="20423"/>
                  <a:pt x="8266" y="20509"/>
                </a:cubicBezTo>
                <a:cubicBezTo>
                  <a:pt x="8278" y="20566"/>
                  <a:pt x="8448" y="20673"/>
                  <a:pt x="8901" y="20905"/>
                </a:cubicBezTo>
                <a:cubicBezTo>
                  <a:pt x="9243" y="21080"/>
                  <a:pt x="9672" y="21299"/>
                  <a:pt x="9851" y="21394"/>
                </a:cubicBezTo>
                <a:lnTo>
                  <a:pt x="10176" y="21574"/>
                </a:lnTo>
                <a:lnTo>
                  <a:pt x="10374" y="21463"/>
                </a:lnTo>
                <a:lnTo>
                  <a:pt x="10577" y="21357"/>
                </a:lnTo>
                <a:lnTo>
                  <a:pt x="10781" y="21487"/>
                </a:lnTo>
                <a:cubicBezTo>
                  <a:pt x="10899" y="21561"/>
                  <a:pt x="10972" y="21597"/>
                  <a:pt x="11019" y="21599"/>
                </a:cubicBezTo>
                <a:cubicBezTo>
                  <a:pt x="11067" y="21600"/>
                  <a:pt x="11091" y="21563"/>
                  <a:pt x="11106" y="21493"/>
                </a:cubicBezTo>
                <a:cubicBezTo>
                  <a:pt x="11117" y="21438"/>
                  <a:pt x="11138" y="21396"/>
                  <a:pt x="11156" y="21401"/>
                </a:cubicBezTo>
                <a:cubicBezTo>
                  <a:pt x="11210" y="21413"/>
                  <a:pt x="11195" y="20813"/>
                  <a:pt x="11141" y="20788"/>
                </a:cubicBezTo>
                <a:cubicBezTo>
                  <a:pt x="11117" y="20777"/>
                  <a:pt x="11109" y="20743"/>
                  <a:pt x="11121" y="20720"/>
                </a:cubicBezTo>
                <a:cubicBezTo>
                  <a:pt x="11142" y="20678"/>
                  <a:pt x="10687" y="20398"/>
                  <a:pt x="10598" y="20398"/>
                </a:cubicBezTo>
                <a:cubicBezTo>
                  <a:pt x="10551" y="20398"/>
                  <a:pt x="10257" y="19927"/>
                  <a:pt x="10257" y="19853"/>
                </a:cubicBezTo>
                <a:cubicBezTo>
                  <a:pt x="10257" y="19831"/>
                  <a:pt x="10237" y="19790"/>
                  <a:pt x="10212" y="19766"/>
                </a:cubicBezTo>
                <a:cubicBezTo>
                  <a:pt x="10132" y="19690"/>
                  <a:pt x="10202" y="19551"/>
                  <a:pt x="10374" y="19444"/>
                </a:cubicBezTo>
                <a:cubicBezTo>
                  <a:pt x="10583" y="19316"/>
                  <a:pt x="10628" y="19319"/>
                  <a:pt x="10872" y="19469"/>
                </a:cubicBezTo>
                <a:cubicBezTo>
                  <a:pt x="10983" y="19537"/>
                  <a:pt x="11107" y="19587"/>
                  <a:pt x="11146" y="19581"/>
                </a:cubicBezTo>
                <a:cubicBezTo>
                  <a:pt x="11213" y="19569"/>
                  <a:pt x="11219" y="19540"/>
                  <a:pt x="11238" y="19160"/>
                </a:cubicBezTo>
                <a:cubicBezTo>
                  <a:pt x="11258" y="18748"/>
                  <a:pt x="11278" y="18658"/>
                  <a:pt x="11339" y="18658"/>
                </a:cubicBezTo>
                <a:cubicBezTo>
                  <a:pt x="11391" y="18658"/>
                  <a:pt x="11725" y="18241"/>
                  <a:pt x="11746" y="18151"/>
                </a:cubicBezTo>
                <a:cubicBezTo>
                  <a:pt x="11762" y="18081"/>
                  <a:pt x="11727" y="18052"/>
                  <a:pt x="11476" y="17928"/>
                </a:cubicBezTo>
                <a:cubicBezTo>
                  <a:pt x="11173" y="17777"/>
                  <a:pt x="11102" y="17675"/>
                  <a:pt x="11283" y="17649"/>
                </a:cubicBezTo>
                <a:cubicBezTo>
                  <a:pt x="11349" y="17640"/>
                  <a:pt x="11548" y="17719"/>
                  <a:pt x="11857" y="17872"/>
                </a:cubicBezTo>
                <a:lnTo>
                  <a:pt x="12335" y="18101"/>
                </a:lnTo>
                <a:lnTo>
                  <a:pt x="12609" y="17785"/>
                </a:lnTo>
                <a:cubicBezTo>
                  <a:pt x="12824" y="17538"/>
                  <a:pt x="12887" y="17436"/>
                  <a:pt x="12884" y="17358"/>
                </a:cubicBezTo>
                <a:cubicBezTo>
                  <a:pt x="12880" y="17275"/>
                  <a:pt x="12897" y="17258"/>
                  <a:pt x="12975" y="17247"/>
                </a:cubicBezTo>
                <a:cubicBezTo>
                  <a:pt x="13050" y="17236"/>
                  <a:pt x="13432" y="16793"/>
                  <a:pt x="14799" y="15136"/>
                </a:cubicBezTo>
                <a:cubicBezTo>
                  <a:pt x="15864" y="13843"/>
                  <a:pt x="16525" y="13017"/>
                  <a:pt x="16515" y="12982"/>
                </a:cubicBezTo>
                <a:cubicBezTo>
                  <a:pt x="16507" y="12950"/>
                  <a:pt x="16426" y="12879"/>
                  <a:pt x="16338" y="12827"/>
                </a:cubicBezTo>
                <a:cubicBezTo>
                  <a:pt x="16226" y="12761"/>
                  <a:pt x="16192" y="12720"/>
                  <a:pt x="16216" y="12691"/>
                </a:cubicBezTo>
                <a:cubicBezTo>
                  <a:pt x="16240" y="12661"/>
                  <a:pt x="16280" y="12662"/>
                  <a:pt x="16348" y="12691"/>
                </a:cubicBezTo>
                <a:cubicBezTo>
                  <a:pt x="16441" y="12730"/>
                  <a:pt x="16456" y="12716"/>
                  <a:pt x="16698" y="12418"/>
                </a:cubicBezTo>
                <a:cubicBezTo>
                  <a:pt x="16838" y="12247"/>
                  <a:pt x="16952" y="12077"/>
                  <a:pt x="16952" y="12041"/>
                </a:cubicBezTo>
                <a:cubicBezTo>
                  <a:pt x="16952" y="11967"/>
                  <a:pt x="16820" y="11828"/>
                  <a:pt x="16714" y="11787"/>
                </a:cubicBezTo>
                <a:cubicBezTo>
                  <a:pt x="16666" y="11768"/>
                  <a:pt x="16617" y="11796"/>
                  <a:pt x="16541" y="11886"/>
                </a:cubicBezTo>
                <a:cubicBezTo>
                  <a:pt x="16417" y="12032"/>
                  <a:pt x="16239" y="12056"/>
                  <a:pt x="16124" y="11942"/>
                </a:cubicBezTo>
                <a:cubicBezTo>
                  <a:pt x="16054" y="11871"/>
                  <a:pt x="16061" y="11858"/>
                  <a:pt x="17084" y="10604"/>
                </a:cubicBezTo>
                <a:cubicBezTo>
                  <a:pt x="17652" y="9910"/>
                  <a:pt x="18129" y="9336"/>
                  <a:pt x="18146" y="9329"/>
                </a:cubicBezTo>
                <a:cubicBezTo>
                  <a:pt x="18163" y="9322"/>
                  <a:pt x="18869" y="8486"/>
                  <a:pt x="19716" y="7472"/>
                </a:cubicBezTo>
                <a:cubicBezTo>
                  <a:pt x="20562" y="6458"/>
                  <a:pt x="21296" y="5582"/>
                  <a:pt x="21346" y="5522"/>
                </a:cubicBezTo>
                <a:cubicBezTo>
                  <a:pt x="21436" y="5416"/>
                  <a:pt x="21465" y="5308"/>
                  <a:pt x="21412" y="5268"/>
                </a:cubicBezTo>
                <a:cubicBezTo>
                  <a:pt x="21383" y="5246"/>
                  <a:pt x="21423" y="4680"/>
                  <a:pt x="21473" y="4389"/>
                </a:cubicBezTo>
                <a:cubicBezTo>
                  <a:pt x="21491" y="4289"/>
                  <a:pt x="21523" y="4014"/>
                  <a:pt x="21544" y="3776"/>
                </a:cubicBezTo>
                <a:lnTo>
                  <a:pt x="21585" y="3343"/>
                </a:lnTo>
                <a:lnTo>
                  <a:pt x="21407" y="3077"/>
                </a:lnTo>
                <a:cubicBezTo>
                  <a:pt x="21213" y="2785"/>
                  <a:pt x="21208" y="2784"/>
                  <a:pt x="20478" y="2482"/>
                </a:cubicBezTo>
                <a:cubicBezTo>
                  <a:pt x="20270" y="2397"/>
                  <a:pt x="20081" y="2304"/>
                  <a:pt x="20056" y="2278"/>
                </a:cubicBezTo>
                <a:cubicBezTo>
                  <a:pt x="20026" y="2248"/>
                  <a:pt x="20010" y="2147"/>
                  <a:pt x="20010" y="1993"/>
                </a:cubicBezTo>
                <a:cubicBezTo>
                  <a:pt x="20010" y="1862"/>
                  <a:pt x="20006" y="1758"/>
                  <a:pt x="20000" y="1758"/>
                </a:cubicBezTo>
                <a:cubicBezTo>
                  <a:pt x="19994" y="1758"/>
                  <a:pt x="19660" y="1621"/>
                  <a:pt x="19264" y="1455"/>
                </a:cubicBezTo>
                <a:cubicBezTo>
                  <a:pt x="18615" y="1182"/>
                  <a:pt x="18488" y="1141"/>
                  <a:pt x="17958" y="1046"/>
                </a:cubicBezTo>
                <a:cubicBezTo>
                  <a:pt x="17634" y="988"/>
                  <a:pt x="17246" y="904"/>
                  <a:pt x="17100" y="854"/>
                </a:cubicBezTo>
                <a:lnTo>
                  <a:pt x="16836" y="761"/>
                </a:lnTo>
                <a:lnTo>
                  <a:pt x="16825" y="600"/>
                </a:lnTo>
                <a:lnTo>
                  <a:pt x="16815" y="433"/>
                </a:lnTo>
                <a:lnTo>
                  <a:pt x="16277" y="217"/>
                </a:lnTo>
                <a:lnTo>
                  <a:pt x="15743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72" name="pasted-image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12404" y="2578204"/>
            <a:ext cx="1696912" cy="1237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tif"/>
          <p:cNvPicPr>
            <a:picLocks noChangeAspect="1"/>
          </p:cNvPicPr>
          <p:nvPr/>
        </p:nvPicPr>
        <p:blipFill>
          <a:blip r:embed="rId6">
            <a:extLst/>
          </a:blip>
          <a:srcRect l="4125" t="555" r="7554" b="0"/>
          <a:stretch>
            <a:fillRect/>
          </a:stretch>
        </p:blipFill>
        <p:spPr>
          <a:xfrm>
            <a:off x="5064785" y="911819"/>
            <a:ext cx="1452569" cy="1237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95" fill="norm" stroke="1" extrusionOk="0">
                <a:moveTo>
                  <a:pt x="13797" y="0"/>
                </a:moveTo>
                <a:cubicBezTo>
                  <a:pt x="13764" y="0"/>
                  <a:pt x="13474" y="33"/>
                  <a:pt x="13154" y="76"/>
                </a:cubicBezTo>
                <a:cubicBezTo>
                  <a:pt x="12833" y="119"/>
                  <a:pt x="11937" y="239"/>
                  <a:pt x="11165" y="339"/>
                </a:cubicBezTo>
                <a:cubicBezTo>
                  <a:pt x="10393" y="440"/>
                  <a:pt x="9426" y="569"/>
                  <a:pt x="9011" y="623"/>
                </a:cubicBezTo>
                <a:cubicBezTo>
                  <a:pt x="8597" y="678"/>
                  <a:pt x="8110" y="746"/>
                  <a:pt x="7931" y="769"/>
                </a:cubicBezTo>
                <a:cubicBezTo>
                  <a:pt x="7752" y="792"/>
                  <a:pt x="7420" y="834"/>
                  <a:pt x="7194" y="866"/>
                </a:cubicBezTo>
                <a:cubicBezTo>
                  <a:pt x="6968" y="898"/>
                  <a:pt x="6283" y="988"/>
                  <a:pt x="5671" y="1067"/>
                </a:cubicBezTo>
                <a:cubicBezTo>
                  <a:pt x="5059" y="1146"/>
                  <a:pt x="3957" y="1288"/>
                  <a:pt x="3222" y="1385"/>
                </a:cubicBezTo>
                <a:cubicBezTo>
                  <a:pt x="2488" y="1483"/>
                  <a:pt x="1729" y="1584"/>
                  <a:pt x="1541" y="1607"/>
                </a:cubicBezTo>
                <a:cubicBezTo>
                  <a:pt x="1113" y="1659"/>
                  <a:pt x="356" y="1756"/>
                  <a:pt x="166" y="1787"/>
                </a:cubicBezTo>
                <a:cubicBezTo>
                  <a:pt x="53" y="1805"/>
                  <a:pt x="-2" y="1843"/>
                  <a:pt x="0" y="1953"/>
                </a:cubicBezTo>
                <a:cubicBezTo>
                  <a:pt x="3" y="2063"/>
                  <a:pt x="63" y="2252"/>
                  <a:pt x="183" y="2577"/>
                </a:cubicBezTo>
                <a:cubicBezTo>
                  <a:pt x="371" y="3081"/>
                  <a:pt x="665" y="3852"/>
                  <a:pt x="738" y="4038"/>
                </a:cubicBezTo>
                <a:cubicBezTo>
                  <a:pt x="756" y="4082"/>
                  <a:pt x="805" y="4221"/>
                  <a:pt x="850" y="4343"/>
                </a:cubicBezTo>
                <a:cubicBezTo>
                  <a:pt x="991" y="4720"/>
                  <a:pt x="1802" y="6846"/>
                  <a:pt x="1877" y="7037"/>
                </a:cubicBezTo>
                <a:cubicBezTo>
                  <a:pt x="1916" y="7136"/>
                  <a:pt x="2067" y="7536"/>
                  <a:pt x="2213" y="7923"/>
                </a:cubicBezTo>
                <a:cubicBezTo>
                  <a:pt x="2359" y="8310"/>
                  <a:pt x="2609" y="8981"/>
                  <a:pt x="2774" y="9412"/>
                </a:cubicBezTo>
                <a:cubicBezTo>
                  <a:pt x="2938" y="9844"/>
                  <a:pt x="3150" y="10395"/>
                  <a:pt x="3240" y="10638"/>
                </a:cubicBezTo>
                <a:cubicBezTo>
                  <a:pt x="3330" y="10882"/>
                  <a:pt x="3504" y="11352"/>
                  <a:pt x="3630" y="11684"/>
                </a:cubicBezTo>
                <a:cubicBezTo>
                  <a:pt x="3755" y="12016"/>
                  <a:pt x="3926" y="12467"/>
                  <a:pt x="4007" y="12688"/>
                </a:cubicBezTo>
                <a:cubicBezTo>
                  <a:pt x="4089" y="12909"/>
                  <a:pt x="4259" y="13361"/>
                  <a:pt x="4385" y="13693"/>
                </a:cubicBezTo>
                <a:cubicBezTo>
                  <a:pt x="4782" y="14740"/>
                  <a:pt x="4954" y="15231"/>
                  <a:pt x="4934" y="15292"/>
                </a:cubicBezTo>
                <a:cubicBezTo>
                  <a:pt x="4923" y="15325"/>
                  <a:pt x="4930" y="15392"/>
                  <a:pt x="4951" y="15438"/>
                </a:cubicBezTo>
                <a:cubicBezTo>
                  <a:pt x="5013" y="15574"/>
                  <a:pt x="4940" y="15669"/>
                  <a:pt x="4757" y="15701"/>
                </a:cubicBezTo>
                <a:cubicBezTo>
                  <a:pt x="4561" y="15736"/>
                  <a:pt x="4438" y="15802"/>
                  <a:pt x="4438" y="15867"/>
                </a:cubicBezTo>
                <a:cubicBezTo>
                  <a:pt x="4438" y="16036"/>
                  <a:pt x="4212" y="16283"/>
                  <a:pt x="4060" y="16283"/>
                </a:cubicBezTo>
                <a:cubicBezTo>
                  <a:pt x="4016" y="16283"/>
                  <a:pt x="3974" y="16333"/>
                  <a:pt x="3942" y="16421"/>
                </a:cubicBezTo>
                <a:cubicBezTo>
                  <a:pt x="3912" y="16506"/>
                  <a:pt x="3864" y="16565"/>
                  <a:pt x="3812" y="16581"/>
                </a:cubicBezTo>
                <a:cubicBezTo>
                  <a:pt x="3767" y="16594"/>
                  <a:pt x="3710" y="16650"/>
                  <a:pt x="3689" y="16705"/>
                </a:cubicBezTo>
                <a:cubicBezTo>
                  <a:pt x="3654" y="16794"/>
                  <a:pt x="3632" y="16809"/>
                  <a:pt x="3482" y="16809"/>
                </a:cubicBezTo>
                <a:cubicBezTo>
                  <a:pt x="3332" y="16809"/>
                  <a:pt x="3301" y="16821"/>
                  <a:pt x="3234" y="16927"/>
                </a:cubicBezTo>
                <a:cubicBezTo>
                  <a:pt x="3192" y="16993"/>
                  <a:pt x="3137" y="17052"/>
                  <a:pt x="3110" y="17052"/>
                </a:cubicBezTo>
                <a:cubicBezTo>
                  <a:pt x="3027" y="17052"/>
                  <a:pt x="3090" y="17286"/>
                  <a:pt x="3205" y="17405"/>
                </a:cubicBezTo>
                <a:cubicBezTo>
                  <a:pt x="3261" y="17463"/>
                  <a:pt x="3305" y="17532"/>
                  <a:pt x="3305" y="17557"/>
                </a:cubicBezTo>
                <a:cubicBezTo>
                  <a:pt x="3305" y="17613"/>
                  <a:pt x="3623" y="17996"/>
                  <a:pt x="4072" y="18485"/>
                </a:cubicBezTo>
                <a:cubicBezTo>
                  <a:pt x="4257" y="18687"/>
                  <a:pt x="4434" y="18909"/>
                  <a:pt x="4467" y="18984"/>
                </a:cubicBezTo>
                <a:cubicBezTo>
                  <a:pt x="4501" y="19058"/>
                  <a:pt x="4565" y="19144"/>
                  <a:pt x="4609" y="19171"/>
                </a:cubicBezTo>
                <a:cubicBezTo>
                  <a:pt x="4654" y="19198"/>
                  <a:pt x="4703" y="19249"/>
                  <a:pt x="4715" y="19289"/>
                </a:cubicBezTo>
                <a:cubicBezTo>
                  <a:pt x="4727" y="19328"/>
                  <a:pt x="4779" y="19373"/>
                  <a:pt x="4833" y="19386"/>
                </a:cubicBezTo>
                <a:cubicBezTo>
                  <a:pt x="4888" y="19398"/>
                  <a:pt x="4932" y="19428"/>
                  <a:pt x="4928" y="19455"/>
                </a:cubicBezTo>
                <a:cubicBezTo>
                  <a:pt x="4923" y="19481"/>
                  <a:pt x="4940" y="19503"/>
                  <a:pt x="4969" y="19503"/>
                </a:cubicBezTo>
                <a:cubicBezTo>
                  <a:pt x="4998" y="19503"/>
                  <a:pt x="5034" y="19547"/>
                  <a:pt x="5052" y="19600"/>
                </a:cubicBezTo>
                <a:cubicBezTo>
                  <a:pt x="5069" y="19653"/>
                  <a:pt x="5102" y="19710"/>
                  <a:pt x="5122" y="19725"/>
                </a:cubicBezTo>
                <a:cubicBezTo>
                  <a:pt x="5143" y="19740"/>
                  <a:pt x="5145" y="19766"/>
                  <a:pt x="5134" y="19787"/>
                </a:cubicBezTo>
                <a:cubicBezTo>
                  <a:pt x="5099" y="19855"/>
                  <a:pt x="5269" y="19975"/>
                  <a:pt x="5435" y="20002"/>
                </a:cubicBezTo>
                <a:cubicBezTo>
                  <a:pt x="5524" y="20017"/>
                  <a:pt x="5614" y="20054"/>
                  <a:pt x="5636" y="20085"/>
                </a:cubicBezTo>
                <a:cubicBezTo>
                  <a:pt x="5660" y="20119"/>
                  <a:pt x="5707" y="20134"/>
                  <a:pt x="5754" y="20120"/>
                </a:cubicBezTo>
                <a:cubicBezTo>
                  <a:pt x="5813" y="20102"/>
                  <a:pt x="5887" y="20142"/>
                  <a:pt x="6037" y="20279"/>
                </a:cubicBezTo>
                <a:cubicBezTo>
                  <a:pt x="6147" y="20380"/>
                  <a:pt x="6273" y="20507"/>
                  <a:pt x="6320" y="20563"/>
                </a:cubicBezTo>
                <a:cubicBezTo>
                  <a:pt x="6368" y="20619"/>
                  <a:pt x="6427" y="20667"/>
                  <a:pt x="6450" y="20667"/>
                </a:cubicBezTo>
                <a:cubicBezTo>
                  <a:pt x="6474" y="20667"/>
                  <a:pt x="6505" y="20692"/>
                  <a:pt x="6515" y="20722"/>
                </a:cubicBezTo>
                <a:cubicBezTo>
                  <a:pt x="6525" y="20754"/>
                  <a:pt x="6556" y="20768"/>
                  <a:pt x="6592" y="20757"/>
                </a:cubicBezTo>
                <a:cubicBezTo>
                  <a:pt x="6634" y="20744"/>
                  <a:pt x="6677" y="20778"/>
                  <a:pt x="6716" y="20847"/>
                </a:cubicBezTo>
                <a:cubicBezTo>
                  <a:pt x="6748" y="20904"/>
                  <a:pt x="6799" y="20951"/>
                  <a:pt x="6828" y="20951"/>
                </a:cubicBezTo>
                <a:cubicBezTo>
                  <a:pt x="6857" y="20951"/>
                  <a:pt x="6955" y="21007"/>
                  <a:pt x="7046" y="21076"/>
                </a:cubicBezTo>
                <a:cubicBezTo>
                  <a:pt x="7214" y="21202"/>
                  <a:pt x="7236" y="21255"/>
                  <a:pt x="7217" y="21505"/>
                </a:cubicBezTo>
                <a:lnTo>
                  <a:pt x="7211" y="21595"/>
                </a:lnTo>
                <a:lnTo>
                  <a:pt x="9070" y="21595"/>
                </a:lnTo>
                <a:cubicBezTo>
                  <a:pt x="10685" y="21595"/>
                  <a:pt x="10939" y="21585"/>
                  <a:pt x="10976" y="21533"/>
                </a:cubicBezTo>
                <a:cubicBezTo>
                  <a:pt x="11000" y="21499"/>
                  <a:pt x="11062" y="21470"/>
                  <a:pt x="11112" y="21470"/>
                </a:cubicBezTo>
                <a:cubicBezTo>
                  <a:pt x="11161" y="21470"/>
                  <a:pt x="11250" y="21443"/>
                  <a:pt x="11307" y="21408"/>
                </a:cubicBezTo>
                <a:cubicBezTo>
                  <a:pt x="11400" y="21350"/>
                  <a:pt x="11555" y="21312"/>
                  <a:pt x="11755" y="21304"/>
                </a:cubicBezTo>
                <a:cubicBezTo>
                  <a:pt x="11796" y="21302"/>
                  <a:pt x="11840" y="21279"/>
                  <a:pt x="11850" y="21249"/>
                </a:cubicBezTo>
                <a:cubicBezTo>
                  <a:pt x="11860" y="21218"/>
                  <a:pt x="11895" y="21193"/>
                  <a:pt x="11932" y="21193"/>
                </a:cubicBezTo>
                <a:cubicBezTo>
                  <a:pt x="11969" y="21193"/>
                  <a:pt x="12009" y="21174"/>
                  <a:pt x="12021" y="21152"/>
                </a:cubicBezTo>
                <a:cubicBezTo>
                  <a:pt x="12032" y="21130"/>
                  <a:pt x="12157" y="21111"/>
                  <a:pt x="12292" y="21110"/>
                </a:cubicBezTo>
                <a:cubicBezTo>
                  <a:pt x="12428" y="21110"/>
                  <a:pt x="12600" y="21092"/>
                  <a:pt x="12676" y="21069"/>
                </a:cubicBezTo>
                <a:cubicBezTo>
                  <a:pt x="12751" y="21045"/>
                  <a:pt x="12909" y="21001"/>
                  <a:pt x="13030" y="20972"/>
                </a:cubicBezTo>
                <a:cubicBezTo>
                  <a:pt x="13157" y="20941"/>
                  <a:pt x="13266" y="20891"/>
                  <a:pt x="13284" y="20854"/>
                </a:cubicBezTo>
                <a:cubicBezTo>
                  <a:pt x="13305" y="20810"/>
                  <a:pt x="13338" y="20795"/>
                  <a:pt x="13396" y="20812"/>
                </a:cubicBezTo>
                <a:cubicBezTo>
                  <a:pt x="13442" y="20826"/>
                  <a:pt x="13500" y="20816"/>
                  <a:pt x="13525" y="20792"/>
                </a:cubicBezTo>
                <a:cubicBezTo>
                  <a:pt x="13597" y="20722"/>
                  <a:pt x="13987" y="20590"/>
                  <a:pt x="14234" y="20549"/>
                </a:cubicBezTo>
                <a:cubicBezTo>
                  <a:pt x="14357" y="20529"/>
                  <a:pt x="14516" y="20481"/>
                  <a:pt x="14588" y="20445"/>
                </a:cubicBezTo>
                <a:cubicBezTo>
                  <a:pt x="14660" y="20410"/>
                  <a:pt x="14740" y="20393"/>
                  <a:pt x="14765" y="20404"/>
                </a:cubicBezTo>
                <a:cubicBezTo>
                  <a:pt x="14790" y="20415"/>
                  <a:pt x="14852" y="20386"/>
                  <a:pt x="14900" y="20341"/>
                </a:cubicBezTo>
                <a:cubicBezTo>
                  <a:pt x="14949" y="20297"/>
                  <a:pt x="15004" y="20271"/>
                  <a:pt x="15024" y="20286"/>
                </a:cubicBezTo>
                <a:cubicBezTo>
                  <a:pt x="15045" y="20301"/>
                  <a:pt x="15096" y="20301"/>
                  <a:pt x="15136" y="20279"/>
                </a:cubicBezTo>
                <a:cubicBezTo>
                  <a:pt x="15177" y="20257"/>
                  <a:pt x="15268" y="20217"/>
                  <a:pt x="15343" y="20189"/>
                </a:cubicBezTo>
                <a:cubicBezTo>
                  <a:pt x="15418" y="20161"/>
                  <a:pt x="15520" y="20107"/>
                  <a:pt x="15567" y="20071"/>
                </a:cubicBezTo>
                <a:cubicBezTo>
                  <a:pt x="15677" y="19989"/>
                  <a:pt x="15974" y="19865"/>
                  <a:pt x="16069" y="19864"/>
                </a:cubicBezTo>
                <a:cubicBezTo>
                  <a:pt x="16109" y="19863"/>
                  <a:pt x="16152" y="19834"/>
                  <a:pt x="16163" y="19801"/>
                </a:cubicBezTo>
                <a:cubicBezTo>
                  <a:pt x="16174" y="19768"/>
                  <a:pt x="16201" y="19746"/>
                  <a:pt x="16228" y="19746"/>
                </a:cubicBezTo>
                <a:cubicBezTo>
                  <a:pt x="16255" y="19746"/>
                  <a:pt x="16322" y="19717"/>
                  <a:pt x="16376" y="19683"/>
                </a:cubicBezTo>
                <a:cubicBezTo>
                  <a:pt x="16430" y="19650"/>
                  <a:pt x="16530" y="19615"/>
                  <a:pt x="16594" y="19600"/>
                </a:cubicBezTo>
                <a:cubicBezTo>
                  <a:pt x="16658" y="19586"/>
                  <a:pt x="16736" y="19538"/>
                  <a:pt x="16771" y="19496"/>
                </a:cubicBezTo>
                <a:cubicBezTo>
                  <a:pt x="16806" y="19455"/>
                  <a:pt x="16869" y="19420"/>
                  <a:pt x="16907" y="19420"/>
                </a:cubicBezTo>
                <a:cubicBezTo>
                  <a:pt x="16945" y="19420"/>
                  <a:pt x="16998" y="19407"/>
                  <a:pt x="17031" y="19386"/>
                </a:cubicBezTo>
                <a:cubicBezTo>
                  <a:pt x="17105" y="19338"/>
                  <a:pt x="17543" y="19143"/>
                  <a:pt x="17574" y="19143"/>
                </a:cubicBezTo>
                <a:cubicBezTo>
                  <a:pt x="17586" y="19143"/>
                  <a:pt x="17756" y="19048"/>
                  <a:pt x="17957" y="18935"/>
                </a:cubicBezTo>
                <a:cubicBezTo>
                  <a:pt x="18428" y="18672"/>
                  <a:pt x="18725" y="18509"/>
                  <a:pt x="18789" y="18478"/>
                </a:cubicBezTo>
                <a:cubicBezTo>
                  <a:pt x="18817" y="18465"/>
                  <a:pt x="18861" y="18441"/>
                  <a:pt x="18889" y="18423"/>
                </a:cubicBezTo>
                <a:cubicBezTo>
                  <a:pt x="19055" y="18314"/>
                  <a:pt x="19180" y="18257"/>
                  <a:pt x="19238" y="18257"/>
                </a:cubicBezTo>
                <a:cubicBezTo>
                  <a:pt x="19274" y="18257"/>
                  <a:pt x="19303" y="18227"/>
                  <a:pt x="19303" y="18194"/>
                </a:cubicBezTo>
                <a:cubicBezTo>
                  <a:pt x="19303" y="18162"/>
                  <a:pt x="19330" y="18121"/>
                  <a:pt x="19367" y="18097"/>
                </a:cubicBezTo>
                <a:cubicBezTo>
                  <a:pt x="19405" y="18074"/>
                  <a:pt x="19438" y="18063"/>
                  <a:pt x="19438" y="18077"/>
                </a:cubicBezTo>
                <a:cubicBezTo>
                  <a:pt x="19438" y="18090"/>
                  <a:pt x="19483" y="18061"/>
                  <a:pt x="19539" y="18014"/>
                </a:cubicBezTo>
                <a:cubicBezTo>
                  <a:pt x="19594" y="17968"/>
                  <a:pt x="19653" y="17940"/>
                  <a:pt x="19668" y="17945"/>
                </a:cubicBezTo>
                <a:cubicBezTo>
                  <a:pt x="19721" y="17963"/>
                  <a:pt x="19981" y="17729"/>
                  <a:pt x="19999" y="17647"/>
                </a:cubicBezTo>
                <a:cubicBezTo>
                  <a:pt x="20032" y="17497"/>
                  <a:pt x="20087" y="17615"/>
                  <a:pt x="20087" y="17834"/>
                </a:cubicBezTo>
                <a:cubicBezTo>
                  <a:pt x="20087" y="18041"/>
                  <a:pt x="20130" y="18143"/>
                  <a:pt x="20176" y="18056"/>
                </a:cubicBezTo>
                <a:cubicBezTo>
                  <a:pt x="20188" y="18033"/>
                  <a:pt x="20228" y="18014"/>
                  <a:pt x="20264" y="18014"/>
                </a:cubicBezTo>
                <a:cubicBezTo>
                  <a:pt x="20316" y="18014"/>
                  <a:pt x="20384" y="17880"/>
                  <a:pt x="20571" y="17419"/>
                </a:cubicBezTo>
                <a:cubicBezTo>
                  <a:pt x="20898" y="16613"/>
                  <a:pt x="20892" y="16624"/>
                  <a:pt x="20949" y="16622"/>
                </a:cubicBezTo>
                <a:cubicBezTo>
                  <a:pt x="20976" y="16621"/>
                  <a:pt x="20995" y="16601"/>
                  <a:pt x="20990" y="16574"/>
                </a:cubicBezTo>
                <a:cubicBezTo>
                  <a:pt x="20985" y="16547"/>
                  <a:pt x="21013" y="16510"/>
                  <a:pt x="21055" y="16491"/>
                </a:cubicBezTo>
                <a:cubicBezTo>
                  <a:pt x="21158" y="16444"/>
                  <a:pt x="21266" y="16302"/>
                  <a:pt x="21238" y="16248"/>
                </a:cubicBezTo>
                <a:cubicBezTo>
                  <a:pt x="21226" y="16225"/>
                  <a:pt x="21258" y="16175"/>
                  <a:pt x="21315" y="16137"/>
                </a:cubicBezTo>
                <a:cubicBezTo>
                  <a:pt x="21389" y="16087"/>
                  <a:pt x="21417" y="16040"/>
                  <a:pt x="21415" y="15964"/>
                </a:cubicBezTo>
                <a:cubicBezTo>
                  <a:pt x="21414" y="15907"/>
                  <a:pt x="21431" y="15825"/>
                  <a:pt x="21450" y="15784"/>
                </a:cubicBezTo>
                <a:cubicBezTo>
                  <a:pt x="21476" y="15731"/>
                  <a:pt x="21472" y="15685"/>
                  <a:pt x="21445" y="15632"/>
                </a:cubicBezTo>
                <a:cubicBezTo>
                  <a:pt x="21412" y="15569"/>
                  <a:pt x="21425" y="15539"/>
                  <a:pt x="21504" y="15459"/>
                </a:cubicBezTo>
                <a:cubicBezTo>
                  <a:pt x="21589" y="15371"/>
                  <a:pt x="21598" y="15339"/>
                  <a:pt x="21598" y="15085"/>
                </a:cubicBezTo>
                <a:cubicBezTo>
                  <a:pt x="21598" y="14835"/>
                  <a:pt x="21586" y="14807"/>
                  <a:pt x="21521" y="14787"/>
                </a:cubicBezTo>
                <a:cubicBezTo>
                  <a:pt x="21482" y="14775"/>
                  <a:pt x="21462" y="14741"/>
                  <a:pt x="21474" y="14718"/>
                </a:cubicBezTo>
                <a:cubicBezTo>
                  <a:pt x="21486" y="14694"/>
                  <a:pt x="21481" y="14647"/>
                  <a:pt x="21462" y="14607"/>
                </a:cubicBezTo>
                <a:cubicBezTo>
                  <a:pt x="21444" y="14566"/>
                  <a:pt x="21441" y="14511"/>
                  <a:pt x="21456" y="14482"/>
                </a:cubicBezTo>
                <a:cubicBezTo>
                  <a:pt x="21472" y="14453"/>
                  <a:pt x="21478" y="14393"/>
                  <a:pt x="21468" y="14351"/>
                </a:cubicBezTo>
                <a:cubicBezTo>
                  <a:pt x="21452" y="14280"/>
                  <a:pt x="21448" y="14275"/>
                  <a:pt x="21409" y="14337"/>
                </a:cubicBezTo>
                <a:cubicBezTo>
                  <a:pt x="21358" y="14419"/>
                  <a:pt x="21360" y="14429"/>
                  <a:pt x="20967" y="13672"/>
                </a:cubicBezTo>
                <a:cubicBezTo>
                  <a:pt x="20811" y="13373"/>
                  <a:pt x="20556" y="12873"/>
                  <a:pt x="20394" y="12564"/>
                </a:cubicBezTo>
                <a:cubicBezTo>
                  <a:pt x="20233" y="12254"/>
                  <a:pt x="19837" y="11503"/>
                  <a:pt x="19521" y="10895"/>
                </a:cubicBezTo>
                <a:cubicBezTo>
                  <a:pt x="19205" y="10286"/>
                  <a:pt x="18914" y="9725"/>
                  <a:pt x="18872" y="9648"/>
                </a:cubicBezTo>
                <a:cubicBezTo>
                  <a:pt x="18775" y="9469"/>
                  <a:pt x="18196" y="8353"/>
                  <a:pt x="17515" y="7037"/>
                </a:cubicBezTo>
                <a:cubicBezTo>
                  <a:pt x="17223" y="6473"/>
                  <a:pt x="16532" y="5141"/>
                  <a:pt x="15980" y="4079"/>
                </a:cubicBezTo>
                <a:cubicBezTo>
                  <a:pt x="15429" y="3018"/>
                  <a:pt x="14763" y="1744"/>
                  <a:pt x="14505" y="1247"/>
                </a:cubicBezTo>
                <a:cubicBezTo>
                  <a:pt x="13857" y="-5"/>
                  <a:pt x="13864" y="0"/>
                  <a:pt x="1379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4" name="pasted-image.ti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90960" y="4599523"/>
            <a:ext cx="1893055" cy="142296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8217204" y="1372475"/>
            <a:ext cx="520193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76" name="Shape 76"/>
          <p:cNvSpPr/>
          <p:nvPr/>
        </p:nvSpPr>
        <p:spPr>
          <a:xfrm>
            <a:off x="8209204" y="2985999"/>
            <a:ext cx="53619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GPU</a:t>
            </a:r>
          </a:p>
        </p:txBody>
      </p:sp>
      <p:sp>
        <p:nvSpPr>
          <p:cNvPr id="77" name="Shape 77"/>
          <p:cNvSpPr/>
          <p:nvPr/>
        </p:nvSpPr>
        <p:spPr>
          <a:xfrm>
            <a:off x="8161198" y="4148223"/>
            <a:ext cx="63220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FPGA</a:t>
            </a:r>
          </a:p>
        </p:txBody>
      </p:sp>
      <p:sp>
        <p:nvSpPr>
          <p:cNvPr id="78" name="Shape 78"/>
          <p:cNvSpPr/>
          <p:nvPr/>
        </p:nvSpPr>
        <p:spPr>
          <a:xfrm>
            <a:off x="5311195" y="5326838"/>
            <a:ext cx="1289204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8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Accelerator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-1445343" y="258772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Example Parallel Reduction</a:t>
            </a:r>
          </a:p>
        </p:txBody>
      </p:sp>
      <p:sp>
        <p:nvSpPr>
          <p:cNvPr id="186" name="Shape 186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/>
        </p:nvSpPr>
        <p:spPr>
          <a:xfrm>
            <a:off x="205104" y="1068212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189" name="Shape 189"/>
          <p:cNvSpPr/>
          <p:nvPr/>
        </p:nvSpPr>
        <p:spPr>
          <a:xfrm>
            <a:off x="133596" y="2685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190" name="Shape 190"/>
          <p:cNvSpPr/>
          <p:nvPr/>
        </p:nvSpPr>
        <p:spPr>
          <a:xfrm>
            <a:off x="4510156" y="329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③</a:t>
            </a:r>
          </a:p>
        </p:txBody>
      </p:sp>
      <p:pic>
        <p:nvPicPr>
          <p:cNvPr id="191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6721" t="8109" r="14973" b="67331"/>
          <a:stretch>
            <a:fillRect/>
          </a:stretch>
        </p:blipFill>
        <p:spPr>
          <a:xfrm>
            <a:off x="142157" y="3145731"/>
            <a:ext cx="4106767" cy="2446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30604" t="38488" r="46333" b="58219"/>
          <a:stretch>
            <a:fillRect/>
          </a:stretch>
        </p:blipFill>
        <p:spPr>
          <a:xfrm>
            <a:off x="707194" y="904969"/>
            <a:ext cx="2968394" cy="59930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 flipH="1">
            <a:off x="1247357" y="1698234"/>
            <a:ext cx="1" cy="1161999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" name="Shape 194"/>
          <p:cNvSpPr/>
          <p:nvPr/>
        </p:nvSpPr>
        <p:spPr>
          <a:xfrm flipV="1">
            <a:off x="3089943" y="1434380"/>
            <a:ext cx="1430597" cy="1430597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319748" y="1916751"/>
            <a:ext cx="1855217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rewrite rules</a:t>
            </a:r>
          </a:p>
        </p:txBody>
      </p:sp>
      <p:sp>
        <p:nvSpPr>
          <p:cNvPr id="196" name="Shape 196"/>
          <p:cNvSpPr/>
          <p:nvPr/>
        </p:nvSpPr>
        <p:spPr>
          <a:xfrm>
            <a:off x="2517269" y="1916751"/>
            <a:ext cx="2354784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-1445343" y="258772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Example Parallel Reduction</a:t>
            </a:r>
          </a:p>
        </p:txBody>
      </p:sp>
      <p:sp>
        <p:nvSpPr>
          <p:cNvPr id="199" name="Shape 199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>
                <a:alpha val="2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01"/>
          <p:cNvSpPr/>
          <p:nvPr/>
        </p:nvSpPr>
        <p:spPr>
          <a:xfrm>
            <a:off x="205104" y="1068212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202" name="Shape 202"/>
          <p:cNvSpPr/>
          <p:nvPr/>
        </p:nvSpPr>
        <p:spPr>
          <a:xfrm>
            <a:off x="133596" y="2685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203" name="Shape 203"/>
          <p:cNvSpPr/>
          <p:nvPr/>
        </p:nvSpPr>
        <p:spPr>
          <a:xfrm>
            <a:off x="4510156" y="329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③</a:t>
            </a:r>
          </a:p>
        </p:txBody>
      </p:sp>
      <p:pic>
        <p:nvPicPr>
          <p:cNvPr id="204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6721" t="8109" r="14973" b="67331"/>
          <a:stretch>
            <a:fillRect/>
          </a:stretch>
        </p:blipFill>
        <p:spPr>
          <a:xfrm>
            <a:off x="142157" y="3145731"/>
            <a:ext cx="4106767" cy="2446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rcRect l="30604" t="38488" r="46333" b="58219"/>
          <a:stretch>
            <a:fillRect/>
          </a:stretch>
        </p:blipFill>
        <p:spPr>
          <a:xfrm>
            <a:off x="707194" y="904969"/>
            <a:ext cx="2968394" cy="59930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 flipH="1">
            <a:off x="1247357" y="1698234"/>
            <a:ext cx="1" cy="1161999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 flipV="1">
            <a:off x="3089943" y="1434380"/>
            <a:ext cx="1430597" cy="1430597"/>
          </a:xfrm>
          <a:prstGeom prst="line">
            <a:avLst/>
          </a:prstGeom>
          <a:ln w="50800">
            <a:solidFill>
              <a:srgbClr val="000000">
                <a:alpha val="25000"/>
              </a:srgbClr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319748" y="1916751"/>
            <a:ext cx="1855217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rewrite rules</a:t>
            </a:r>
          </a:p>
        </p:txBody>
      </p:sp>
      <p:sp>
        <p:nvSpPr>
          <p:cNvPr id="209" name="Shape 209"/>
          <p:cNvSpPr/>
          <p:nvPr/>
        </p:nvSpPr>
        <p:spPr>
          <a:xfrm>
            <a:off x="2517269" y="1916751"/>
            <a:ext cx="2354784" cy="447041"/>
          </a:xfrm>
          <a:prstGeom prst="rect">
            <a:avLst/>
          </a:prstGeom>
          <a:solidFill>
            <a:schemeClr val="accent3">
              <a:lumOff val="44000"/>
              <a:alpha val="2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body" idx="1"/>
          </p:nvPr>
        </p:nvSpPr>
        <p:spPr>
          <a:xfrm>
            <a:off x="827087" y="812800"/>
            <a:ext cx="7485063" cy="5156200"/>
          </a:xfrm>
          <a:prstGeom prst="rect">
            <a:avLst/>
          </a:prstGeom>
        </p:spPr>
        <p:txBody>
          <a:bodyPr/>
          <a:lstStyle/>
          <a:p>
            <a:pPr/>
            <a:r>
              <a:t>Provably correct rewrite rules</a:t>
            </a:r>
          </a:p>
          <a:p>
            <a:pPr/>
            <a:r>
              <a:t>Express algorithmic implementation choices</a:t>
            </a:r>
          </a:p>
        </p:txBody>
      </p:sp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3" name="Shape 213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② Algorithmic Rewrite Rules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526465" y="2501013"/>
            <a:ext cx="4286835" cy="713448"/>
            <a:chOff x="0" y="0"/>
            <a:chExt cx="4286834" cy="713446"/>
          </a:xfrm>
        </p:grpSpPr>
        <p:pic>
          <p:nvPicPr>
            <p:cNvPr id="214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0634" y="395946"/>
              <a:ext cx="38862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Shape 215"/>
            <p:cNvSpPr/>
            <p:nvPr/>
          </p:nvSpPr>
          <p:spPr>
            <a:xfrm>
              <a:off x="0" y="0"/>
              <a:ext cx="2341677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Map fusion rule:</a:t>
              </a:r>
            </a:p>
          </p:txBody>
        </p:sp>
      </p:grpSp>
      <p:pic>
        <p:nvPicPr>
          <p:cNvPr id="21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100" y="3746648"/>
            <a:ext cx="5397500" cy="292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 221"/>
          <p:cNvGrpSpPr/>
          <p:nvPr/>
        </p:nvGrpSpPr>
        <p:grpSpPr>
          <a:xfrm>
            <a:off x="927100" y="4268175"/>
            <a:ext cx="7264400" cy="1106555"/>
            <a:chOff x="0" y="0"/>
            <a:chExt cx="7264400" cy="1106553"/>
          </a:xfrm>
        </p:grpSpPr>
        <p:pic>
          <p:nvPicPr>
            <p:cNvPr id="218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789053"/>
              <a:ext cx="5791200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588000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388176"/>
              <a:ext cx="7264400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2" name="Shape 222"/>
          <p:cNvSpPr/>
          <p:nvPr/>
        </p:nvSpPr>
        <p:spPr>
          <a:xfrm>
            <a:off x="541509" y="3357879"/>
            <a:ext cx="196829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Reduce rules: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536480" y="1584960"/>
            <a:ext cx="5330920" cy="792512"/>
            <a:chOff x="0" y="0"/>
            <a:chExt cx="5330919" cy="792511"/>
          </a:xfrm>
        </p:grpSpPr>
        <p:pic>
          <p:nvPicPr>
            <p:cNvPr id="223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90619" y="475011"/>
              <a:ext cx="49403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Shape 224"/>
            <p:cNvSpPr/>
            <p:nvPr/>
          </p:nvSpPr>
          <p:spPr>
            <a:xfrm>
              <a:off x="0" y="0"/>
              <a:ext cx="2087169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Split-join rule: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Shape 228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② OpenCL Primitives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1217612" y="1698168"/>
            <a:ext cx="4325492" cy="447041"/>
            <a:chOff x="0" y="0"/>
            <a:chExt cx="4325491" cy="447040"/>
          </a:xfrm>
        </p:grpSpPr>
        <p:pic>
          <p:nvPicPr>
            <p:cNvPr id="22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7470"/>
              <a:ext cx="1384300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Shape 230"/>
            <p:cNvSpPr/>
            <p:nvPr/>
          </p:nvSpPr>
          <p:spPr>
            <a:xfrm>
              <a:off x="2646145" y="0"/>
              <a:ext cx="1679347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Work-items</a:t>
              </a:r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1217612" y="2338419"/>
            <a:ext cx="4509363" cy="779861"/>
            <a:chOff x="0" y="0"/>
            <a:chExt cx="4509362" cy="779859"/>
          </a:xfrm>
        </p:grpSpPr>
        <p:grpSp>
          <p:nvGrpSpPr>
            <p:cNvPr id="234" name="Group 234"/>
            <p:cNvGrpSpPr/>
            <p:nvPr/>
          </p:nvGrpSpPr>
          <p:grpSpPr>
            <a:xfrm>
              <a:off x="0" y="0"/>
              <a:ext cx="1993900" cy="779860"/>
              <a:chOff x="0" y="0"/>
              <a:chExt cx="1993900" cy="779859"/>
            </a:xfrm>
          </p:grpSpPr>
          <p:pic>
            <p:nvPicPr>
              <p:cNvPr id="232" name="pasted-image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993900" cy="292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3" name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224" y="487759"/>
                <a:ext cx="1231901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35" name="Shape 235"/>
            <p:cNvSpPr/>
            <p:nvPr/>
          </p:nvSpPr>
          <p:spPr>
            <a:xfrm>
              <a:off x="2642259" y="166409"/>
              <a:ext cx="186710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Work-groups</a:t>
              </a: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1217612" y="3392631"/>
            <a:ext cx="6683376" cy="767359"/>
            <a:chOff x="0" y="0"/>
            <a:chExt cx="6683375" cy="767357"/>
          </a:xfrm>
        </p:grpSpPr>
        <p:grpSp>
          <p:nvGrpSpPr>
            <p:cNvPr id="239" name="Group 239"/>
            <p:cNvGrpSpPr/>
            <p:nvPr/>
          </p:nvGrpSpPr>
          <p:grpSpPr>
            <a:xfrm>
              <a:off x="0" y="0"/>
              <a:ext cx="1244600" cy="767358"/>
              <a:chOff x="0" y="0"/>
              <a:chExt cx="1244600" cy="767357"/>
            </a:xfrm>
          </p:grpSpPr>
          <p:pic>
            <p:nvPicPr>
              <p:cNvPr id="237" name="pasted-image.pd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3117" y="0"/>
                <a:ext cx="990601" cy="292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8" name="pasted-image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475257"/>
                <a:ext cx="1244600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40" name="Shape 240"/>
            <p:cNvSpPr/>
            <p:nvPr/>
          </p:nvSpPr>
          <p:spPr>
            <a:xfrm>
              <a:off x="2648839" y="160158"/>
              <a:ext cx="4034537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Sequential implementations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1217612" y="4359450"/>
            <a:ext cx="4691809" cy="447041"/>
            <a:chOff x="0" y="0"/>
            <a:chExt cx="4691808" cy="447040"/>
          </a:xfrm>
        </p:grpSpPr>
        <p:sp>
          <p:nvSpPr>
            <p:cNvPr id="242" name="Shape 242"/>
            <p:cNvSpPr/>
            <p:nvPr/>
          </p:nvSpPr>
          <p:spPr>
            <a:xfrm>
              <a:off x="2632071" y="0"/>
              <a:ext cx="2059738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Memory areas</a:t>
              </a:r>
            </a:p>
          </p:txBody>
        </p:sp>
        <p:grpSp>
          <p:nvGrpSpPr>
            <p:cNvPr id="246" name="Group 246"/>
            <p:cNvGrpSpPr/>
            <p:nvPr/>
          </p:nvGrpSpPr>
          <p:grpSpPr>
            <a:xfrm>
              <a:off x="0" y="-1"/>
              <a:ext cx="2250183" cy="447042"/>
              <a:chOff x="0" y="0"/>
              <a:chExt cx="2250182" cy="447040"/>
            </a:xfrm>
          </p:grpSpPr>
          <p:pic>
            <p:nvPicPr>
              <p:cNvPr id="243" name="pasted-image.pdf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109220"/>
                <a:ext cx="927100" cy="228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4" name="pasted-image.pdf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157982" y="102870"/>
                <a:ext cx="1092201" cy="241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5" name="Shape 245"/>
              <p:cNvSpPr/>
              <p:nvPr/>
            </p:nvSpPr>
            <p:spPr>
              <a:xfrm>
                <a:off x="953894" y="0"/>
                <a:ext cx="177293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,</a:t>
                </a:r>
              </a:p>
            </p:txBody>
          </p:sp>
        </p:grpSp>
      </p:grpSp>
      <p:grpSp>
        <p:nvGrpSpPr>
          <p:cNvPr id="255" name="Group 255"/>
          <p:cNvGrpSpPr/>
          <p:nvPr/>
        </p:nvGrpSpPr>
        <p:grpSpPr>
          <a:xfrm>
            <a:off x="1217612" y="4990782"/>
            <a:ext cx="4641707" cy="797700"/>
            <a:chOff x="0" y="0"/>
            <a:chExt cx="4641706" cy="797698"/>
          </a:xfrm>
        </p:grpSpPr>
        <p:grpSp>
          <p:nvGrpSpPr>
            <p:cNvPr id="253" name="Group 253"/>
            <p:cNvGrpSpPr/>
            <p:nvPr/>
          </p:nvGrpSpPr>
          <p:grpSpPr>
            <a:xfrm>
              <a:off x="0" y="-1"/>
              <a:ext cx="2163317" cy="797700"/>
              <a:chOff x="0" y="0"/>
              <a:chExt cx="2163316" cy="797698"/>
            </a:xfrm>
          </p:grpSpPr>
          <p:pic>
            <p:nvPicPr>
              <p:cNvPr id="248" name="pasted-image.pdf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115143"/>
                <a:ext cx="1016000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9" name="pasted-image.pdf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6350" y="494307"/>
                <a:ext cx="1016000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0" name="pasted-image.pdf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1160016" y="500657"/>
                <a:ext cx="1003301" cy="279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1" name="Shape 251"/>
              <p:cNvSpPr/>
              <p:nvPr/>
            </p:nvSpPr>
            <p:spPr>
              <a:xfrm>
                <a:off x="982025" y="0"/>
                <a:ext cx="177293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,</a:t>
                </a: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982025" y="350658"/>
                <a:ext cx="177293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,</a:t>
                </a:r>
              </a:p>
            </p:txBody>
          </p:sp>
        </p:grpSp>
        <p:sp>
          <p:nvSpPr>
            <p:cNvPr id="254" name="Shape 254"/>
            <p:cNvSpPr/>
            <p:nvPr/>
          </p:nvSpPr>
          <p:spPr>
            <a:xfrm>
              <a:off x="2723701" y="175329"/>
              <a:ext cx="191800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Vectorization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1168704" y="1047680"/>
            <a:ext cx="135900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Primitive</a:t>
            </a:r>
          </a:p>
        </p:txBody>
      </p:sp>
      <p:sp>
        <p:nvSpPr>
          <p:cNvPr id="257" name="Shape 257"/>
          <p:cNvSpPr/>
          <p:nvPr/>
        </p:nvSpPr>
        <p:spPr>
          <a:xfrm>
            <a:off x="3862628" y="1047680"/>
            <a:ext cx="235082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OpenCL concept</a:t>
            </a:r>
          </a:p>
        </p:txBody>
      </p:sp>
      <p:pic>
        <p:nvPicPr>
          <p:cNvPr id="258" name="pasted-image.ti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305550" y="1714700"/>
            <a:ext cx="2496394" cy="103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Shape 261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② OpenCL Rewrite Rules</a:t>
            </a:r>
          </a:p>
        </p:txBody>
      </p:sp>
      <p:grpSp>
        <p:nvGrpSpPr>
          <p:cNvPr id="264" name="Group 264"/>
          <p:cNvGrpSpPr/>
          <p:nvPr/>
        </p:nvGrpSpPr>
        <p:grpSpPr>
          <a:xfrm>
            <a:off x="216204" y="1835770"/>
            <a:ext cx="7378396" cy="775177"/>
            <a:chOff x="0" y="0"/>
            <a:chExt cx="7378395" cy="775176"/>
          </a:xfrm>
        </p:grpSpPr>
        <p:pic>
          <p:nvPicPr>
            <p:cNvPr id="262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6395" y="521176"/>
              <a:ext cx="7112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Shape 263"/>
            <p:cNvSpPr/>
            <p:nvPr/>
          </p:nvSpPr>
          <p:spPr>
            <a:xfrm>
              <a:off x="0" y="0"/>
              <a:ext cx="1538834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Map rules: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216204" y="2795513"/>
            <a:ext cx="8625438" cy="779689"/>
            <a:chOff x="0" y="0"/>
            <a:chExt cx="8625436" cy="779688"/>
          </a:xfrm>
        </p:grpSpPr>
        <p:pic>
          <p:nvPicPr>
            <p:cNvPr id="265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723996" y="525688"/>
              <a:ext cx="390144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66295" y="521176"/>
              <a:ext cx="3779522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Shape 267"/>
            <p:cNvSpPr/>
            <p:nvPr/>
          </p:nvSpPr>
          <p:spPr>
            <a:xfrm>
              <a:off x="0" y="0"/>
              <a:ext cx="3997656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Local/ global memory rules: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216204" y="3764587"/>
            <a:ext cx="6676622" cy="765540"/>
            <a:chOff x="0" y="0"/>
            <a:chExt cx="6676620" cy="765539"/>
          </a:xfrm>
        </p:grpSpPr>
        <p:pic>
          <p:nvPicPr>
            <p:cNvPr id="269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26620" y="448039"/>
              <a:ext cx="63500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Shape 270"/>
            <p:cNvSpPr/>
            <p:nvPr/>
          </p:nvSpPr>
          <p:spPr>
            <a:xfrm>
              <a:off x="0" y="0"/>
              <a:ext cx="2630018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Vectorisation rule: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216204" y="4739337"/>
            <a:ext cx="8800796" cy="740039"/>
            <a:chOff x="0" y="0"/>
            <a:chExt cx="8800795" cy="740037"/>
          </a:xfrm>
        </p:grpSpPr>
        <p:pic>
          <p:nvPicPr>
            <p:cNvPr id="272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0995" y="422537"/>
              <a:ext cx="85598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Shape 273"/>
            <p:cNvSpPr/>
            <p:nvPr/>
          </p:nvSpPr>
          <p:spPr>
            <a:xfrm>
              <a:off x="0" y="0"/>
              <a:ext cx="171897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Fusion rule:</a:t>
              </a:r>
            </a:p>
          </p:txBody>
        </p:sp>
      </p:grpSp>
      <p:sp>
        <p:nvSpPr>
          <p:cNvPr id="275" name="Shape 275"/>
          <p:cNvSpPr/>
          <p:nvPr>
            <p:ph type="body" idx="1"/>
          </p:nvPr>
        </p:nvSpPr>
        <p:spPr>
          <a:xfrm>
            <a:off x="827087" y="1066800"/>
            <a:ext cx="7485063" cy="5156200"/>
          </a:xfrm>
          <a:prstGeom prst="rect">
            <a:avLst/>
          </a:prstGeom>
        </p:spPr>
        <p:txBody>
          <a:bodyPr/>
          <a:lstStyle/>
          <a:p>
            <a:pPr/>
            <a:r>
              <a:t>Express low-level implementation and optimisation choices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-1445343" y="258772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Example Parallel Reduction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Shape 280"/>
          <p:cNvSpPr/>
          <p:nvPr/>
        </p:nvSpPr>
        <p:spPr>
          <a:xfrm>
            <a:off x="205104" y="1068212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281" name="Shape 281"/>
          <p:cNvSpPr/>
          <p:nvPr/>
        </p:nvSpPr>
        <p:spPr>
          <a:xfrm>
            <a:off x="133596" y="2685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282" name="Shape 282"/>
          <p:cNvSpPr/>
          <p:nvPr/>
        </p:nvSpPr>
        <p:spPr>
          <a:xfrm>
            <a:off x="4510156" y="329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③</a:t>
            </a:r>
          </a:p>
        </p:txBody>
      </p:sp>
      <p:pic>
        <p:nvPicPr>
          <p:cNvPr id="283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26721" t="8109" r="14973" b="67331"/>
          <a:stretch>
            <a:fillRect/>
          </a:stretch>
        </p:blipFill>
        <p:spPr>
          <a:xfrm>
            <a:off x="142157" y="3145731"/>
            <a:ext cx="4106767" cy="2446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pdf"/>
          <p:cNvPicPr>
            <a:picLocks noChangeAspect="1"/>
          </p:cNvPicPr>
          <p:nvPr/>
        </p:nvPicPr>
        <p:blipFill>
          <a:blip r:embed="rId3">
            <a:extLst/>
          </a:blip>
          <a:srcRect l="30604" t="38488" r="46333" b="58219"/>
          <a:stretch>
            <a:fillRect/>
          </a:stretch>
        </p:blipFill>
        <p:spPr>
          <a:xfrm>
            <a:off x="707194" y="904969"/>
            <a:ext cx="2968394" cy="59930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 flipH="1">
            <a:off x="1247357" y="1698234"/>
            <a:ext cx="1" cy="1161999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6" name="Shape 286"/>
          <p:cNvSpPr/>
          <p:nvPr/>
        </p:nvSpPr>
        <p:spPr>
          <a:xfrm flipV="1">
            <a:off x="3089943" y="1434380"/>
            <a:ext cx="1430597" cy="1430597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319748" y="1916751"/>
            <a:ext cx="1855217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rewrite rules</a:t>
            </a:r>
          </a:p>
        </p:txBody>
      </p:sp>
      <p:sp>
        <p:nvSpPr>
          <p:cNvPr id="288" name="Shape 288"/>
          <p:cNvSpPr/>
          <p:nvPr/>
        </p:nvSpPr>
        <p:spPr>
          <a:xfrm>
            <a:off x="2517269" y="1916751"/>
            <a:ext cx="2354784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-1445343" y="258772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Example Parallel Reduction</a:t>
            </a:r>
          </a:p>
        </p:txBody>
      </p:sp>
      <p:sp>
        <p:nvSpPr>
          <p:cNvPr id="291" name="Shape 291"/>
          <p:cNvSpPr/>
          <p:nvPr/>
        </p:nvSpPr>
        <p:spPr>
          <a:xfrm>
            <a:off x="4941509" y="373380"/>
            <a:ext cx="3810001" cy="61112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reduce6(global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</a:t>
            </a:r>
          </a:p>
          <a:p>
            <a:pPr>
              <a:defRPr sz="9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             global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+ get_local_id(0);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</a:t>
            </a:r>
            <a:r>
              <a:rPr b="1"/>
              <a:t>unsigned int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t>gridSize =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WG_SIZE *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get_num_groups(0);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0;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while</a:t>
            </a:r>
            <a:r>
              <a:t> (i &lt; n)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(i + WG_SIZE &lt; n)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g_idata[i+WG_SIZE];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i += gridSize;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256)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l_data[tid+128];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(WG_SIZE &gt;= 128)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l_data[tid+ 64];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l_data[tid+32];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l_data[tid+16];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l_data[tid+ 8];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l_data[tid+ 4];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l_data[tid+ 2];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l_data[tid+ 1]; } }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   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9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hape 293"/>
          <p:cNvSpPr/>
          <p:nvPr/>
        </p:nvSpPr>
        <p:spPr>
          <a:xfrm>
            <a:off x="205104" y="1068212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①</a:t>
            </a:r>
          </a:p>
        </p:txBody>
      </p:sp>
      <p:sp>
        <p:nvSpPr>
          <p:cNvPr id="294" name="Shape 294"/>
          <p:cNvSpPr/>
          <p:nvPr/>
        </p:nvSpPr>
        <p:spPr>
          <a:xfrm>
            <a:off x="133596" y="2685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②</a:t>
            </a:r>
          </a:p>
        </p:txBody>
      </p:sp>
      <p:sp>
        <p:nvSpPr>
          <p:cNvPr id="295" name="Shape 295"/>
          <p:cNvSpPr/>
          <p:nvPr/>
        </p:nvSpPr>
        <p:spPr>
          <a:xfrm>
            <a:off x="4510156" y="329533"/>
            <a:ext cx="408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③</a:t>
            </a:r>
          </a:p>
        </p:txBody>
      </p:sp>
      <p:pic>
        <p:nvPicPr>
          <p:cNvPr id="296" name="pasted-image.pdf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rcRect l="26721" t="8109" r="14973" b="67331"/>
          <a:stretch>
            <a:fillRect/>
          </a:stretch>
        </p:blipFill>
        <p:spPr>
          <a:xfrm>
            <a:off x="142157" y="3145731"/>
            <a:ext cx="4106767" cy="2446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asted-image.pdf"/>
          <p:cNvPicPr>
            <a:picLocks noChangeAspect="1"/>
          </p:cNvPicPr>
          <p:nvPr/>
        </p:nvPicPr>
        <p:blipFill>
          <a:blip r:embed="rId3">
            <a:alphaModFix amt="25000"/>
            <a:extLst/>
          </a:blip>
          <a:srcRect l="30604" t="38488" r="46333" b="58219"/>
          <a:stretch>
            <a:fillRect/>
          </a:stretch>
        </p:blipFill>
        <p:spPr>
          <a:xfrm>
            <a:off x="707194" y="904969"/>
            <a:ext cx="2968394" cy="59930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 flipH="1">
            <a:off x="1247357" y="1698234"/>
            <a:ext cx="1" cy="1161999"/>
          </a:xfrm>
          <a:prstGeom prst="line">
            <a:avLst/>
          </a:prstGeom>
          <a:ln w="50800">
            <a:solidFill>
              <a:srgbClr val="000000">
                <a:alpha val="25000"/>
              </a:srgbClr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9" name="Shape 299"/>
          <p:cNvSpPr/>
          <p:nvPr/>
        </p:nvSpPr>
        <p:spPr>
          <a:xfrm flipV="1">
            <a:off x="3089943" y="1434380"/>
            <a:ext cx="1430597" cy="1430597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319748" y="1916751"/>
            <a:ext cx="1855217" cy="447041"/>
          </a:xfrm>
          <a:prstGeom prst="rect">
            <a:avLst/>
          </a:prstGeom>
          <a:solidFill>
            <a:schemeClr val="accent3">
              <a:lumOff val="44000"/>
              <a:alpha val="2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rewrite rules</a:t>
            </a:r>
          </a:p>
        </p:txBody>
      </p:sp>
      <p:sp>
        <p:nvSpPr>
          <p:cNvPr id="301" name="Shape 301"/>
          <p:cNvSpPr/>
          <p:nvPr/>
        </p:nvSpPr>
        <p:spPr>
          <a:xfrm>
            <a:off x="2517269" y="1916751"/>
            <a:ext cx="2354784" cy="447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code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Shape 304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③ Pattern based OpenCL Code Generation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681982" y="1901249"/>
            <a:ext cx="7741935" cy="1056641"/>
            <a:chOff x="0" y="0"/>
            <a:chExt cx="7741934" cy="1056639"/>
          </a:xfrm>
        </p:grpSpPr>
        <p:pic>
          <p:nvPicPr>
            <p:cNvPr id="305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82270"/>
              <a:ext cx="2057400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6" name="Shape 306"/>
            <p:cNvSpPr/>
            <p:nvPr/>
          </p:nvSpPr>
          <p:spPr>
            <a:xfrm>
              <a:off x="2918474" y="0"/>
              <a:ext cx="4823461" cy="105664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rPr b="1"/>
                <a:t>for</a:t>
              </a:r>
              <a:r>
                <a:t> (</a:t>
              </a:r>
              <a:r>
                <a:rPr b="1"/>
                <a:t>int</a:t>
              </a:r>
              <a:r>
                <a:t> g_id = </a:t>
              </a:r>
              <a:r>
                <a:rPr>
                  <a:latin typeface="Fira Mono Medium"/>
                  <a:ea typeface="Fira Mono Medium"/>
                  <a:cs typeface="Fira Mono Medium"/>
                  <a:sym typeface="Fira Mono Medium"/>
                </a:rPr>
                <a:t>get_global_id</a:t>
              </a:r>
              <a:r>
                <a:t>(0); g_id &lt; n;</a:t>
              </a:r>
            </a:p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t>     g_id += </a:t>
              </a:r>
              <a:r>
                <a:rPr>
                  <a:latin typeface="Fira Mono Medium"/>
                  <a:ea typeface="Fira Mono Medium"/>
                  <a:cs typeface="Fira Mono Medium"/>
                  <a:sym typeface="Fira Mono Medium"/>
                </a:rPr>
                <a:t>get_global_size</a:t>
              </a:r>
              <a:r>
                <a:t>(0)) {</a:t>
              </a:r>
            </a:p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t>  output[g_id]  = </a:t>
              </a:r>
              <a:r>
                <a:rPr b="1"/>
                <a:t>f</a:t>
              </a:r>
              <a:r>
                <a:t>(</a:t>
              </a:r>
              <a:r>
                <a:rPr b="1"/>
                <a:t>xs</a:t>
              </a:r>
              <a:r>
                <a:t>[g_id]);</a:t>
              </a:r>
            </a:p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t>}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2240078" y="477201"/>
              <a:ext cx="48301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554982" y="3408481"/>
            <a:ext cx="6375416" cy="1094741"/>
            <a:chOff x="0" y="0"/>
            <a:chExt cx="6375414" cy="1094739"/>
          </a:xfrm>
        </p:grpSpPr>
        <p:pic>
          <p:nvPicPr>
            <p:cNvPr id="309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82270"/>
              <a:ext cx="2184400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Shape 310"/>
            <p:cNvSpPr/>
            <p:nvPr/>
          </p:nvSpPr>
          <p:spPr>
            <a:xfrm>
              <a:off x="2367078" y="528320"/>
              <a:ext cx="483018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3045474" y="0"/>
              <a:ext cx="3329941" cy="109474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t>T acc = </a:t>
              </a:r>
              <a:r>
                <a:rPr b="1"/>
                <a:t>z</a:t>
              </a:r>
              <a:r>
                <a:t>;</a:t>
              </a:r>
            </a:p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rPr b="1"/>
                <a:t>for</a:t>
              </a:r>
              <a:r>
                <a:t> (</a:t>
              </a:r>
              <a:r>
                <a:rPr b="1"/>
                <a:t>int</a:t>
              </a:r>
              <a:r>
                <a:t> i = 0; i &lt; n; ++i) {</a:t>
              </a:r>
            </a:p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t>  acc = </a:t>
              </a:r>
              <a:r>
                <a:rPr b="1"/>
                <a:t>f</a:t>
              </a:r>
              <a:r>
                <a:t>(acc, </a:t>
              </a:r>
              <a:r>
                <a:rPr b="1"/>
                <a:t>xs</a:t>
              </a:r>
              <a:r>
                <a:t>[i]);</a:t>
              </a:r>
            </a:p>
            <a:p>
              <a:pPr>
                <a:defRPr sz="1400">
                  <a:latin typeface="Fira Mono"/>
                  <a:ea typeface="Fira Mono"/>
                  <a:cs typeface="Fira Mono"/>
                  <a:sym typeface="Fira Mono"/>
                </a:defRPr>
              </a:pPr>
              <a:r>
                <a:t>}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1621782" y="5078164"/>
            <a:ext cx="3669045" cy="279401"/>
            <a:chOff x="0" y="0"/>
            <a:chExt cx="3669044" cy="279400"/>
          </a:xfrm>
        </p:grpSpPr>
        <p:pic>
          <p:nvPicPr>
            <p:cNvPr id="313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0800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18244" y="0"/>
              <a:ext cx="50801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6" name="Shape 316"/>
          <p:cNvSpPr/>
          <p:nvPr>
            <p:ph type="body" idx="1"/>
          </p:nvPr>
        </p:nvSpPr>
        <p:spPr>
          <a:xfrm>
            <a:off x="827087" y="1193800"/>
            <a:ext cx="7485063" cy="5156200"/>
          </a:xfrm>
          <a:prstGeom prst="rect">
            <a:avLst/>
          </a:prstGeom>
        </p:spPr>
        <p:txBody>
          <a:bodyPr/>
          <a:lstStyle/>
          <a:p>
            <a:pPr/>
            <a:r>
              <a:t>Generate OpenCL code for each OpenCL primitive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Shape 319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Rewrite rules define a space of</a:t>
            </a:r>
            <a:br/>
            <a:r>
              <a:t>possible implementations</a:t>
            </a:r>
          </a:p>
        </p:txBody>
      </p:sp>
      <p:pic>
        <p:nvPicPr>
          <p:cNvPr id="320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66638"/>
          <a:stretch>
            <a:fillRect/>
          </a:stretch>
        </p:blipFill>
        <p:spPr>
          <a:xfrm>
            <a:off x="609600" y="1231031"/>
            <a:ext cx="7899400" cy="1241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Shape 323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Rewrite rules define a space of</a:t>
            </a:r>
            <a:br/>
            <a:r>
              <a:t>possible implementations</a:t>
            </a:r>
          </a:p>
        </p:txBody>
      </p:sp>
      <p:pic>
        <p:nvPicPr>
          <p:cNvPr id="324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080"/>
          <a:stretch>
            <a:fillRect/>
          </a:stretch>
        </p:blipFill>
        <p:spPr>
          <a:xfrm>
            <a:off x="609600" y="1231031"/>
            <a:ext cx="7899400" cy="219243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hape 325"/>
          <p:cNvSpPr/>
          <p:nvPr/>
        </p:nvSpPr>
        <p:spPr>
          <a:xfrm>
            <a:off x="4343400" y="2451100"/>
            <a:ext cx="4227959" cy="119037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Case Study: Parallel Reduction in OpenCL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827087" y="1193800"/>
            <a:ext cx="7485063" cy="5156200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Summing up all values of an array</a:t>
            </a:r>
          </a:p>
          <a:p>
            <a:pPr marL="342900" indent="-342900"/>
            <a:r>
              <a:t>Comparison of 7 implementations by Nvidia</a:t>
            </a:r>
          </a:p>
          <a:p>
            <a:pPr marL="342900" indent="-342900"/>
            <a:r>
              <a:t>Investigating complexity and efficiency of optimisations</a:t>
            </a:r>
          </a:p>
        </p:txBody>
      </p:sp>
      <p:pic>
        <p:nvPicPr>
          <p:cNvPr id="83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16638" t="7589" r="28652" b="72829"/>
          <a:stretch>
            <a:fillRect/>
          </a:stretch>
        </p:blipFill>
        <p:spPr>
          <a:xfrm>
            <a:off x="1901825" y="2557661"/>
            <a:ext cx="5340355" cy="2703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Shape 328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Rewrite rules define a space of</a:t>
            </a:r>
            <a:br/>
            <a:r>
              <a:t>possible implementations</a:t>
            </a:r>
          </a:p>
        </p:txBody>
      </p:sp>
      <p:pic>
        <p:nvPicPr>
          <p:cNvPr id="329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41080"/>
          <a:stretch>
            <a:fillRect/>
          </a:stretch>
        </p:blipFill>
        <p:spPr>
          <a:xfrm>
            <a:off x="609600" y="1231031"/>
            <a:ext cx="7899400" cy="2192438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4343400" y="2451100"/>
            <a:ext cx="327274" cy="119037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Shape 333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Rewrite rules define a space of</a:t>
            </a:r>
            <a:br/>
            <a:r>
              <a:t>possible implementations</a:t>
            </a:r>
          </a:p>
        </p:txBody>
      </p:sp>
      <p:pic>
        <p:nvPicPr>
          <p:cNvPr id="334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25018"/>
          <a:stretch>
            <a:fillRect/>
          </a:stretch>
        </p:blipFill>
        <p:spPr>
          <a:xfrm>
            <a:off x="609600" y="1231031"/>
            <a:ext cx="7899400" cy="2790132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6819900" y="3429000"/>
            <a:ext cx="1628825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660400" y="3429000"/>
            <a:ext cx="1628825" cy="1270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1828800" y="3396307"/>
            <a:ext cx="738634" cy="35718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Shape 340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Rewrite rules define a space of</a:t>
            </a:r>
            <a:br/>
            <a:r>
              <a:t>possible implementations</a:t>
            </a:r>
          </a:p>
        </p:txBody>
      </p:sp>
      <p:sp>
        <p:nvSpPr>
          <p:cNvPr id="341" name="Shape 341"/>
          <p:cNvSpPr/>
          <p:nvPr>
            <p:ph type="body" sz="quarter" idx="4294967295"/>
          </p:nvPr>
        </p:nvSpPr>
        <p:spPr>
          <a:xfrm>
            <a:off x="279400" y="5116363"/>
            <a:ext cx="8229600" cy="519114"/>
          </a:xfrm>
          <a:prstGeom prst="rect">
            <a:avLst/>
          </a:prstGeom>
        </p:spPr>
        <p:txBody>
          <a:bodyPr/>
          <a:lstStyle/>
          <a:p>
            <a:pPr/>
            <a:r>
              <a:t>Fully automated search for good implementations possible</a:t>
            </a:r>
          </a:p>
        </p:txBody>
      </p:sp>
      <p:pic>
        <p:nvPicPr>
          <p:cNvPr id="342" name="tre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231031"/>
            <a:ext cx="7899400" cy="372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Shape 345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Search Strategy</a:t>
            </a:r>
          </a:p>
        </p:txBody>
      </p:sp>
      <p:sp>
        <p:nvSpPr>
          <p:cNvPr id="346" name="Shape 346"/>
          <p:cNvSpPr/>
          <p:nvPr>
            <p:ph type="body" sz="quarter" idx="4294967295"/>
          </p:nvPr>
        </p:nvSpPr>
        <p:spPr>
          <a:xfrm>
            <a:off x="546100" y="873918"/>
            <a:ext cx="8229600" cy="1365785"/>
          </a:xfrm>
          <a:prstGeom prst="rect">
            <a:avLst/>
          </a:prstGeom>
        </p:spPr>
        <p:txBody>
          <a:bodyPr/>
          <a:lstStyle/>
          <a:p>
            <a:pPr/>
            <a:r>
              <a:t>For each node in the tree:</a:t>
            </a:r>
          </a:p>
          <a:p>
            <a:pPr lvl="1" marL="574675" indent="-192087">
              <a:buChar char="•"/>
            </a:pPr>
            <a:r>
              <a:t>Apply one rule and randomly sample subtree</a:t>
            </a:r>
          </a:p>
          <a:p>
            <a:pPr lvl="1" marL="574675" indent="-192087">
              <a:buChar char="•"/>
            </a:pPr>
            <a:r>
              <a:t>Repeat for node with best performing subtree</a:t>
            </a:r>
          </a:p>
        </p:txBody>
      </p:sp>
      <p:pic>
        <p:nvPicPr>
          <p:cNvPr id="347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23876" r="0" b="0"/>
          <a:stretch>
            <a:fillRect/>
          </a:stretch>
        </p:blipFill>
        <p:spPr>
          <a:xfrm>
            <a:off x="711200" y="2396002"/>
            <a:ext cx="7899400" cy="28326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0" name="Group 350"/>
          <p:cNvGrpSpPr/>
          <p:nvPr/>
        </p:nvGrpSpPr>
        <p:grpSpPr>
          <a:xfrm>
            <a:off x="1614805" y="2768234"/>
            <a:ext cx="1609065" cy="510541"/>
            <a:chOff x="0" y="0"/>
            <a:chExt cx="1609064" cy="510540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①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457250" y="14478"/>
              <a:ext cx="115181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CF103A"/>
                  </a:solidFill>
                </a:defRPr>
              </a:lvl1pPr>
            </a:lstStyle>
            <a:p>
              <a:pPr/>
              <a:r>
                <a:t>apply rule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382905" y="4774834"/>
            <a:ext cx="2839492" cy="944119"/>
            <a:chOff x="0" y="0"/>
            <a:chExt cx="2839491" cy="944118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②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444550" y="14478"/>
              <a:ext cx="2394942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103A"/>
                  </a:solidFill>
                </a:defRPr>
              </a:pPr>
              <a:r>
                <a:t>generate code</a:t>
              </a:r>
              <a:br/>
              <a:r>
                <a:t>execute</a:t>
              </a:r>
              <a:br/>
              <a:r>
                <a:t>measure performance</a:t>
              </a:r>
            </a:p>
          </p:txBody>
        </p:sp>
      </p:grpSp>
      <p:sp>
        <p:nvSpPr>
          <p:cNvPr id="354" name="Shape 354"/>
          <p:cNvSpPr/>
          <p:nvPr/>
        </p:nvSpPr>
        <p:spPr>
          <a:xfrm>
            <a:off x="4538960" y="2679700"/>
            <a:ext cx="4426943" cy="2646103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2408571" y="3977332"/>
            <a:ext cx="2133601" cy="912813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Shape 358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Search Strategy</a:t>
            </a:r>
          </a:p>
        </p:txBody>
      </p:sp>
      <p:sp>
        <p:nvSpPr>
          <p:cNvPr id="359" name="Shape 359"/>
          <p:cNvSpPr/>
          <p:nvPr>
            <p:ph type="body" sz="quarter" idx="4294967295"/>
          </p:nvPr>
        </p:nvSpPr>
        <p:spPr>
          <a:xfrm>
            <a:off x="546100" y="873918"/>
            <a:ext cx="8229600" cy="1365785"/>
          </a:xfrm>
          <a:prstGeom prst="rect">
            <a:avLst/>
          </a:prstGeom>
        </p:spPr>
        <p:txBody>
          <a:bodyPr/>
          <a:lstStyle/>
          <a:p>
            <a:pPr/>
            <a:r>
              <a:t>For each node in the tree:</a:t>
            </a:r>
          </a:p>
          <a:p>
            <a:pPr lvl="1" marL="574675" indent="-192087">
              <a:buChar char="•"/>
            </a:pPr>
            <a:r>
              <a:t>Apply one rule and randomly sample subtree</a:t>
            </a:r>
          </a:p>
          <a:p>
            <a:pPr lvl="1" marL="574675" indent="-192087">
              <a:buChar char="•"/>
            </a:pPr>
            <a:r>
              <a:t>Repeat for node with best performing subtree</a:t>
            </a:r>
          </a:p>
        </p:txBody>
      </p:sp>
      <p:pic>
        <p:nvPicPr>
          <p:cNvPr id="360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23876" r="0" b="0"/>
          <a:stretch>
            <a:fillRect/>
          </a:stretch>
        </p:blipFill>
        <p:spPr>
          <a:xfrm>
            <a:off x="711200" y="2396002"/>
            <a:ext cx="7899400" cy="28326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Group 363"/>
          <p:cNvGrpSpPr/>
          <p:nvPr/>
        </p:nvGrpSpPr>
        <p:grpSpPr>
          <a:xfrm>
            <a:off x="3139554" y="4711334"/>
            <a:ext cx="2839492" cy="944119"/>
            <a:chOff x="0" y="0"/>
            <a:chExt cx="2839491" cy="944118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②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444550" y="14478"/>
              <a:ext cx="2394942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103A"/>
                  </a:solidFill>
                </a:defRPr>
              </a:pPr>
              <a:r>
                <a:t>generate code</a:t>
              </a:r>
              <a:br/>
              <a:r>
                <a:t>execute</a:t>
              </a:r>
              <a:br/>
              <a:r>
                <a:t>measure performance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423961" y="2753450"/>
            <a:ext cx="3928320" cy="1133017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-1493739" y="3883750"/>
            <a:ext cx="3928320" cy="1133017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4843561" y="2680592"/>
            <a:ext cx="3928320" cy="1133018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6862861" y="3810892"/>
            <a:ext cx="3928320" cy="1133018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0" name="Group 370"/>
          <p:cNvGrpSpPr/>
          <p:nvPr/>
        </p:nvGrpSpPr>
        <p:grpSpPr>
          <a:xfrm>
            <a:off x="3856367" y="2908618"/>
            <a:ext cx="1609066" cy="510541"/>
            <a:chOff x="0" y="0"/>
            <a:chExt cx="1609064" cy="510540"/>
          </a:xfrm>
        </p:grpSpPr>
        <p:sp>
          <p:nvSpPr>
            <p:cNvPr id="368" name="Shape 368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①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457250" y="14478"/>
              <a:ext cx="115181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CF103A"/>
                  </a:solidFill>
                </a:defRPr>
              </a:lvl1pPr>
            </a:lstStyle>
            <a:p>
              <a:pPr/>
              <a:r>
                <a:t>apply rule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Shape 373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Search Strategy</a:t>
            </a:r>
          </a:p>
        </p:txBody>
      </p:sp>
      <p:sp>
        <p:nvSpPr>
          <p:cNvPr id="374" name="Shape 374"/>
          <p:cNvSpPr/>
          <p:nvPr>
            <p:ph type="body" sz="quarter" idx="4294967295"/>
          </p:nvPr>
        </p:nvSpPr>
        <p:spPr>
          <a:xfrm>
            <a:off x="546100" y="873918"/>
            <a:ext cx="8229600" cy="1365785"/>
          </a:xfrm>
          <a:prstGeom prst="rect">
            <a:avLst/>
          </a:prstGeom>
        </p:spPr>
        <p:txBody>
          <a:bodyPr/>
          <a:lstStyle/>
          <a:p>
            <a:pPr/>
            <a:r>
              <a:t>For each node in the tree:</a:t>
            </a:r>
          </a:p>
          <a:p>
            <a:pPr lvl="1" marL="574675" indent="-192087">
              <a:buChar char="•"/>
            </a:pPr>
            <a:r>
              <a:t>Apply one rule and randomly sample subtree</a:t>
            </a:r>
          </a:p>
          <a:p>
            <a:pPr lvl="1" marL="574675" indent="-192087">
              <a:buChar char="•"/>
            </a:pPr>
            <a:r>
              <a:t>Repeat for node with best performing subtree</a:t>
            </a:r>
          </a:p>
        </p:txBody>
      </p:sp>
      <p:pic>
        <p:nvPicPr>
          <p:cNvPr id="375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23876" r="0" b="0"/>
          <a:stretch>
            <a:fillRect/>
          </a:stretch>
        </p:blipFill>
        <p:spPr>
          <a:xfrm>
            <a:off x="711200" y="2396002"/>
            <a:ext cx="7899400" cy="2832647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>
            <a:off x="423961" y="2753450"/>
            <a:ext cx="4551413" cy="1133017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-1493739" y="3883750"/>
            <a:ext cx="8386813" cy="1365784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80" name="Group 380"/>
          <p:cNvGrpSpPr/>
          <p:nvPr/>
        </p:nvGrpSpPr>
        <p:grpSpPr>
          <a:xfrm>
            <a:off x="6066167" y="2682819"/>
            <a:ext cx="1609066" cy="510541"/>
            <a:chOff x="0" y="0"/>
            <a:chExt cx="1609064" cy="510540"/>
          </a:xfrm>
        </p:grpSpPr>
        <p:sp>
          <p:nvSpPr>
            <p:cNvPr id="378" name="Shape 378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①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7250" y="14478"/>
              <a:ext cx="115181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CF103A"/>
                  </a:solidFill>
                </a:defRPr>
              </a:lvl1pPr>
            </a:lstStyle>
            <a:p>
              <a:pPr/>
              <a:r>
                <a:t>apply rule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6276454" y="4698634"/>
            <a:ext cx="2839492" cy="944119"/>
            <a:chOff x="0" y="0"/>
            <a:chExt cx="2839491" cy="944118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②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444550" y="14478"/>
              <a:ext cx="2394942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rgbClr val="CF103A"/>
                  </a:solidFill>
                </a:defRPr>
              </a:pPr>
              <a:r>
                <a:t>generate code</a:t>
              </a:r>
              <a:br/>
              <a:r>
                <a:t>execute</a:t>
              </a:r>
              <a:br/>
              <a:r>
                <a:t>measure performance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Shape 386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Search Strategy</a:t>
            </a:r>
          </a:p>
        </p:txBody>
      </p:sp>
      <p:sp>
        <p:nvSpPr>
          <p:cNvPr id="387" name="Shape 387"/>
          <p:cNvSpPr/>
          <p:nvPr>
            <p:ph type="body" sz="quarter" idx="4294967295"/>
          </p:nvPr>
        </p:nvSpPr>
        <p:spPr>
          <a:xfrm>
            <a:off x="546100" y="873918"/>
            <a:ext cx="8229600" cy="1365785"/>
          </a:xfrm>
          <a:prstGeom prst="rect">
            <a:avLst/>
          </a:prstGeom>
        </p:spPr>
        <p:txBody>
          <a:bodyPr/>
          <a:lstStyle/>
          <a:p>
            <a:pPr/>
            <a:r>
              <a:t>For each node in the tree:</a:t>
            </a:r>
          </a:p>
          <a:p>
            <a:pPr lvl="1" marL="574675" indent="-192087">
              <a:buChar char="•"/>
            </a:pPr>
            <a:r>
              <a:t>Apply one rule and randomly sample subtree</a:t>
            </a:r>
          </a:p>
          <a:p>
            <a:pPr lvl="1" marL="574675" indent="-192087">
              <a:buChar char="•"/>
            </a:pPr>
            <a:r>
              <a:t>Repeat for node with best performing subtree</a:t>
            </a:r>
          </a:p>
        </p:txBody>
      </p:sp>
      <p:pic>
        <p:nvPicPr>
          <p:cNvPr id="388" name="tree.pdf"/>
          <p:cNvPicPr>
            <a:picLocks noChangeAspect="1"/>
          </p:cNvPicPr>
          <p:nvPr/>
        </p:nvPicPr>
        <p:blipFill>
          <a:blip r:embed="rId2">
            <a:extLst/>
          </a:blip>
          <a:srcRect l="0" t="23876" r="0" b="0"/>
          <a:stretch>
            <a:fillRect/>
          </a:stretch>
        </p:blipFill>
        <p:spPr>
          <a:xfrm>
            <a:off x="711200" y="2396002"/>
            <a:ext cx="7899400" cy="2832647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423961" y="2753450"/>
            <a:ext cx="3928320" cy="1133017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-1493739" y="3883750"/>
            <a:ext cx="3928320" cy="1133017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4843561" y="2680592"/>
            <a:ext cx="3928320" cy="1133018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862861" y="3810892"/>
            <a:ext cx="3928320" cy="1133018"/>
          </a:xfrm>
          <a:prstGeom prst="rect">
            <a:avLst/>
          </a:prstGeom>
          <a:solidFill>
            <a:schemeClr val="accent3">
              <a:lumOff val="44000"/>
              <a:alpha val="5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3" name="Shape 393"/>
          <p:cNvSpPr/>
          <p:nvPr/>
        </p:nvSpPr>
        <p:spPr>
          <a:xfrm>
            <a:off x="3529037" y="5177127"/>
            <a:ext cx="22637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CF103A"/>
                </a:solidFill>
              </a:defRPr>
            </a:lvl1pPr>
          </a:lstStyle>
          <a:p>
            <a:pPr/>
            <a:r>
              <a:t>highest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Shape 396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Search Strategy</a:t>
            </a:r>
          </a:p>
        </p:txBody>
      </p:sp>
      <p:sp>
        <p:nvSpPr>
          <p:cNvPr id="397" name="Shape 397"/>
          <p:cNvSpPr/>
          <p:nvPr>
            <p:ph type="body" sz="quarter" idx="4294967295"/>
          </p:nvPr>
        </p:nvSpPr>
        <p:spPr>
          <a:xfrm>
            <a:off x="546100" y="873918"/>
            <a:ext cx="8229600" cy="1365785"/>
          </a:xfrm>
          <a:prstGeom prst="rect">
            <a:avLst/>
          </a:prstGeom>
        </p:spPr>
        <p:txBody>
          <a:bodyPr/>
          <a:lstStyle/>
          <a:p>
            <a:pPr/>
            <a:r>
              <a:t>For each node in the tree:</a:t>
            </a:r>
          </a:p>
          <a:p>
            <a:pPr lvl="1" marL="574675" indent="-192087">
              <a:buChar char="•"/>
            </a:pPr>
            <a:r>
              <a:t>Apply one rule and randomly sample subtree</a:t>
            </a:r>
          </a:p>
          <a:p>
            <a:pPr lvl="1" marL="574675" indent="-192087">
              <a:buChar char="•"/>
            </a:pPr>
            <a:r>
              <a:t>Repeat for node with best performing subtree</a:t>
            </a:r>
          </a:p>
        </p:txBody>
      </p:sp>
      <p:pic>
        <p:nvPicPr>
          <p:cNvPr id="398" name="tree.pdf"/>
          <p:cNvPicPr>
            <a:picLocks noChangeAspect="1"/>
          </p:cNvPicPr>
          <p:nvPr/>
        </p:nvPicPr>
        <p:blipFill>
          <a:blip r:embed="rId2">
            <a:extLst/>
          </a:blip>
          <a:srcRect l="21236" t="65686" r="21236" b="0"/>
          <a:stretch>
            <a:fillRect/>
          </a:stretch>
        </p:blipFill>
        <p:spPr>
          <a:xfrm>
            <a:off x="2388790" y="2364302"/>
            <a:ext cx="4544319" cy="12768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1" name="Group 401"/>
          <p:cNvGrpSpPr/>
          <p:nvPr/>
        </p:nvGrpSpPr>
        <p:grpSpPr>
          <a:xfrm>
            <a:off x="3513886" y="3765649"/>
            <a:ext cx="2090828" cy="510541"/>
            <a:chOff x="0" y="0"/>
            <a:chExt cx="2090826" cy="510540"/>
          </a:xfrm>
        </p:grpSpPr>
        <p:sp>
          <p:nvSpPr>
            <p:cNvPr id="399" name="Shape 399"/>
            <p:cNvSpPr/>
            <p:nvPr/>
          </p:nvSpPr>
          <p:spPr>
            <a:xfrm>
              <a:off x="0" y="0"/>
              <a:ext cx="408940" cy="510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F103A"/>
                  </a:solidFill>
                </a:defRPr>
              </a:lvl1pPr>
            </a:lstStyle>
            <a:p>
              <a:pPr/>
              <a:r>
                <a:t>③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44550" y="14478"/>
              <a:ext cx="164627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800">
                  <a:solidFill>
                    <a:srgbClr val="CF103A"/>
                  </a:solidFill>
                </a:defRPr>
              </a:lvl1pPr>
            </a:lstStyle>
            <a:p>
              <a:pPr/>
              <a:r>
                <a:t>repeat process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Shape 404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Search Results</a:t>
            </a:r>
            <a:br/>
            <a:r>
              <a:rPr sz="2400"/>
              <a:t>Automatically Found Expressions</a:t>
            </a:r>
          </a:p>
        </p:txBody>
      </p:sp>
      <p:pic>
        <p:nvPicPr>
          <p:cNvPr id="405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11162" t="34763" r="8125" b="46339"/>
          <a:stretch>
            <a:fillRect/>
          </a:stretch>
        </p:blipFill>
        <p:spPr>
          <a:xfrm>
            <a:off x="375245" y="2251838"/>
            <a:ext cx="8393530" cy="2543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8053" y="1362749"/>
            <a:ext cx="2802494" cy="217586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hape 407"/>
          <p:cNvSpPr/>
          <p:nvPr/>
        </p:nvSpPr>
        <p:spPr>
          <a:xfrm>
            <a:off x="4731068" y="1701003"/>
            <a:ext cx="1" cy="430168"/>
          </a:xfrm>
          <a:prstGeom prst="line">
            <a:avLst/>
          </a:prstGeom>
          <a:ln w="5080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08" name="Shape 408"/>
          <p:cNvSpPr/>
          <p:nvPr>
            <p:ph type="body" sz="quarter" idx="4294967295"/>
          </p:nvPr>
        </p:nvSpPr>
        <p:spPr>
          <a:xfrm>
            <a:off x="457200" y="5090963"/>
            <a:ext cx="8229600" cy="519114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Search on: </a:t>
            </a: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Nvidia</a:t>
            </a:r>
            <a:r>
              <a:t> GTX 480 GPU, </a:t>
            </a: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AMD</a:t>
            </a:r>
            <a:r>
              <a:t> Radeon HD 7970 GPU, </a:t>
            </a: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Intel</a:t>
            </a:r>
            <a:r>
              <a:t> Xeon E5530  CPU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1" name="Shape 411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Search Results</a:t>
            </a:r>
            <a:br/>
            <a:r>
              <a:rPr sz="2400"/>
              <a:t>Search Efficiency</a:t>
            </a:r>
          </a:p>
        </p:txBody>
      </p:sp>
      <p:sp>
        <p:nvSpPr>
          <p:cNvPr id="412" name="Shape 412"/>
          <p:cNvSpPr/>
          <p:nvPr>
            <p:ph type="body" sz="quarter" idx="4294967295"/>
          </p:nvPr>
        </p:nvSpPr>
        <p:spPr>
          <a:xfrm>
            <a:off x="457200" y="4405014"/>
            <a:ext cx="8229600" cy="118259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Overall search on each platform took &lt; 1 hour</a:t>
            </a:r>
          </a:p>
          <a:p>
            <a:pPr>
              <a:defRPr sz="1600"/>
            </a:pPr>
            <a:r>
              <a:t>Average execution time per tested expression &lt; 1/2 second</a:t>
            </a:r>
          </a:p>
        </p:txBody>
      </p:sp>
      <p:pic>
        <p:nvPicPr>
          <p:cNvPr id="413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6553" t="58554" r="8669" b="24556"/>
          <a:stretch>
            <a:fillRect/>
          </a:stretch>
        </p:blipFill>
        <p:spPr>
          <a:xfrm>
            <a:off x="110132" y="1643657"/>
            <a:ext cx="8923747" cy="2300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Shape 86"/>
          <p:cNvSpPr/>
          <p:nvPr/>
        </p:nvSpPr>
        <p:spPr>
          <a:xfrm>
            <a:off x="908050" y="1230629"/>
            <a:ext cx="7302500" cy="38379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reduce0(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 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get_global_id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t>// do reduction in local memory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for</a:t>
            </a:r>
            <a:r>
              <a:t> (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s=1; s &lt;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(0); s*= 2)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((tid % (2*s)) == 0)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 + s];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}</a:t>
            </a:r>
          </a:p>
          <a:p>
            <a:pPr lvl="1"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// write result for this work-group to global memory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87" name="Shape 87"/>
          <p:cNvSpPr/>
          <p:nvPr>
            <p:ph type="title" idx="4294967295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96111">
              <a:defRPr b="0" sz="2646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Unoptimised Implementation Parallel Reduction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6" name="Shape 416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Performance Results</a:t>
            </a:r>
            <a:br/>
            <a:r>
              <a:rPr sz="1800"/>
              <a:t>vs. Portable Implementation</a:t>
            </a:r>
          </a:p>
        </p:txBody>
      </p:sp>
      <p:pic>
        <p:nvPicPr>
          <p:cNvPr id="417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8825" t="8165" r="51404" b="73919"/>
          <a:stretch>
            <a:fillRect/>
          </a:stretch>
        </p:blipFill>
        <p:spPr>
          <a:xfrm>
            <a:off x="1848048" y="1206103"/>
            <a:ext cx="5447841" cy="3175773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/>
          <p:cNvSpPr/>
          <p:nvPr>
            <p:ph type="body" sz="quarter" idx="4294967295"/>
          </p:nvPr>
        </p:nvSpPr>
        <p:spPr>
          <a:xfrm>
            <a:off x="457200" y="4804767"/>
            <a:ext cx="8229600" cy="51911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Up to </a:t>
            </a: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20x</a:t>
            </a:r>
            <a:r>
              <a:t> speedup on fairly simple benchmarks vs. portable clBLAS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Shape 421"/>
          <p:cNvSpPr/>
          <p:nvPr/>
        </p:nvSpPr>
        <p:spPr>
          <a:xfrm>
            <a:off x="827087" y="153987"/>
            <a:ext cx="7485063" cy="91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lnSpc>
                <a:spcPct val="80000"/>
              </a:lnSpc>
              <a:defRPr sz="2700">
                <a:latin typeface="Fira Sans SemiBold"/>
                <a:ea typeface="Fira Sans SemiBold"/>
                <a:cs typeface="Fira Sans SemiBold"/>
                <a:sym typeface="Fira Sans SemiBold"/>
              </a:defRPr>
            </a:pPr>
            <a:r>
              <a:t>Performance Results</a:t>
            </a:r>
            <a:br/>
            <a:r>
              <a:rPr sz="1800"/>
              <a:t>vs. Hardware-Specific Implementations</a:t>
            </a:r>
          </a:p>
        </p:txBody>
      </p:sp>
      <p:sp>
        <p:nvSpPr>
          <p:cNvPr id="422" name="Shape 422"/>
          <p:cNvSpPr/>
          <p:nvPr>
            <p:ph type="body" sz="quarter" idx="4294967295"/>
          </p:nvPr>
        </p:nvSpPr>
        <p:spPr>
          <a:xfrm>
            <a:off x="469900" y="4430216"/>
            <a:ext cx="8229600" cy="1262758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Automatically generated code vs. expert written code</a:t>
            </a:r>
          </a:p>
          <a:p>
            <a:pPr>
              <a:defRPr sz="1600"/>
            </a:pPr>
            <a:r>
              <a:t>Competitive performance vs. highly optimised implementations</a:t>
            </a:r>
          </a:p>
          <a:p>
            <a:pPr>
              <a:defRPr sz="1600"/>
            </a:pPr>
            <a:r>
              <a:t>Up to </a:t>
            </a: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4.5x</a:t>
            </a:r>
            <a:r>
              <a:t> speedup for </a:t>
            </a:r>
            <a:r>
              <a:rPr i="1"/>
              <a:t>gemv</a:t>
            </a:r>
            <a:r>
              <a:t> on AMD</a:t>
            </a:r>
          </a:p>
        </p:txBody>
      </p:sp>
      <p:pic>
        <p:nvPicPr>
          <p:cNvPr id="423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l="8596" t="8488" r="8596" b="72839"/>
          <a:stretch>
            <a:fillRect/>
          </a:stretch>
        </p:blipFill>
        <p:spPr>
          <a:xfrm>
            <a:off x="444500" y="1593254"/>
            <a:ext cx="8229783" cy="2401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Shape 426"/>
          <p:cNvSpPr/>
          <p:nvPr>
            <p:ph type="title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27" name="Shape 427"/>
          <p:cNvSpPr/>
          <p:nvPr>
            <p:ph type="body" idx="1"/>
          </p:nvPr>
        </p:nvSpPr>
        <p:spPr>
          <a:xfrm>
            <a:off x="827087" y="1066800"/>
            <a:ext cx="7485063" cy="5156200"/>
          </a:xfrm>
          <a:prstGeom prst="rect">
            <a:avLst/>
          </a:prstGeom>
        </p:spPr>
        <p:txBody>
          <a:bodyPr/>
          <a:lstStyle/>
          <a:p>
            <a:pPr/>
            <a:r>
              <a:t>OpenCL code is not p</a:t>
            </a:r>
            <a:r>
              <a:rPr i="1"/>
              <a:t>erformance portable</a:t>
            </a:r>
            <a:endParaRPr i="1"/>
          </a:p>
          <a:p>
            <a:pPr/>
            <a:r>
              <a:t>Our approach uses</a:t>
            </a:r>
          </a:p>
          <a:p>
            <a:pPr lvl="1" marL="574675" indent="-192087">
              <a:buChar char="•"/>
            </a:pPr>
            <a:r>
              <a:t>functional </a:t>
            </a: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high-level primitives</a:t>
            </a:r>
            <a:r>
              <a:t>,</a:t>
            </a:r>
            <a:endParaRPr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lvl="1" marL="574675" indent="-192087">
              <a:buChar char="•"/>
            </a:pP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OpenCL-specific low-level primitives</a:t>
            </a:r>
            <a:r>
              <a:t>, and</a:t>
            </a:r>
          </a:p>
          <a:p>
            <a:pPr lvl="1" marL="574675" indent="-192087">
              <a:buChar char="•"/>
            </a:pPr>
            <a:r>
              <a:rPr>
                <a:latin typeface="Fira Sans SemiBold"/>
                <a:ea typeface="Fira Sans SemiBold"/>
                <a:cs typeface="Fira Sans SemiBold"/>
                <a:sym typeface="Fira Sans SemiBold"/>
              </a:rPr>
              <a:t>rewrite-rules </a:t>
            </a:r>
            <a:r>
              <a:t>to generate </a:t>
            </a:r>
            <a:r>
              <a:rPr i="1"/>
              <a:t>performance portable </a:t>
            </a:r>
            <a:r>
              <a:t>code.</a:t>
            </a:r>
          </a:p>
          <a:p>
            <a:pPr/>
            <a:r>
              <a:t>Rewrite-rules define a space of possible implementations</a:t>
            </a:r>
            <a:endParaRPr i="1"/>
          </a:p>
          <a:p>
            <a:pPr/>
            <a:r>
              <a:t>Performance on par with specialised, highly-tuned code</a:t>
            </a:r>
          </a:p>
        </p:txBody>
      </p:sp>
      <p:sp>
        <p:nvSpPr>
          <p:cNvPr id="428" name="Shape 428"/>
          <p:cNvSpPr/>
          <p:nvPr/>
        </p:nvSpPr>
        <p:spPr>
          <a:xfrm>
            <a:off x="2445867" y="4919979"/>
            <a:ext cx="425226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Michel Steuwer  —  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 invalidUrl="" action="" tgtFrame="" tooltip="" history="1" highlightClick="0" endSnd="0"/>
              </a:rPr>
              <a:t>michel.steuwer@ed.ac.uk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Shape 90"/>
          <p:cNvSpPr/>
          <p:nvPr>
            <p:ph type="title" idx="4294967295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OpenCL Programming Model</a:t>
            </a:r>
          </a:p>
        </p:txBody>
      </p:sp>
      <p:sp>
        <p:nvSpPr>
          <p:cNvPr id="91" name="Shape 91"/>
          <p:cNvSpPr/>
          <p:nvPr/>
        </p:nvSpPr>
        <p:spPr>
          <a:xfrm>
            <a:off x="908050" y="887729"/>
            <a:ext cx="7302500" cy="38379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reduce0(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 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get_global_id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t>// do reduction in local memory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for</a:t>
            </a:r>
            <a:r>
              <a:t> (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s=1; s &lt;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(0); s*= 2)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((tid % (2*s)) == 0)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 + s];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}</a:t>
            </a:r>
          </a:p>
          <a:p>
            <a:pPr lvl="1"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// write result for this work-group to global memory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92" name="Shape 92"/>
          <p:cNvSpPr/>
          <p:nvPr>
            <p:ph type="body" sz="quarter" idx="4294967295"/>
          </p:nvPr>
        </p:nvSpPr>
        <p:spPr>
          <a:xfrm>
            <a:off x="457200" y="4904779"/>
            <a:ext cx="8229600" cy="1318221"/>
          </a:xfrm>
          <a:prstGeom prst="rect">
            <a:avLst/>
          </a:prstGeom>
        </p:spPr>
        <p:txBody>
          <a:bodyPr/>
          <a:lstStyle/>
          <a:p>
            <a:pPr/>
            <a:r>
              <a:t>Multiple </a:t>
            </a:r>
            <a:r>
              <a:rPr i="1"/>
              <a:t>work-items</a:t>
            </a:r>
            <a:r>
              <a:t> (threads) execute the same </a:t>
            </a:r>
            <a:r>
              <a:rPr i="1"/>
              <a:t>kernel</a:t>
            </a:r>
            <a:r>
              <a:t> function </a:t>
            </a:r>
          </a:p>
          <a:p>
            <a:pPr/>
            <a:r>
              <a:rPr i="1"/>
              <a:t>Work-items</a:t>
            </a:r>
            <a:r>
              <a:t> are organised for execution in w</a:t>
            </a:r>
            <a:r>
              <a:rPr i="1"/>
              <a:t>ork-groups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Shape 95"/>
          <p:cNvSpPr/>
          <p:nvPr/>
        </p:nvSpPr>
        <p:spPr>
          <a:xfrm>
            <a:off x="908050" y="894079"/>
            <a:ext cx="7302500" cy="40919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reduce1(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 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get_global_id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for</a:t>
            </a:r>
            <a:r>
              <a:t> (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s=1; s &lt;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(0); s*= 2)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// continuous work-items remain active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int</a:t>
            </a:r>
            <a:r>
              <a:t> index = 2 * s * tid;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</a:t>
            </a:r>
            <a:r>
              <a:t>index &lt;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</a:t>
            </a:r>
            <a:r>
              <a:t>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</a:t>
            </a:r>
            <a:r>
              <a:t>index</a:t>
            </a:r>
            <a:r>
              <a:t>] += l_data[</a:t>
            </a:r>
            <a:r>
              <a:t>index</a:t>
            </a:r>
            <a:r>
              <a:t> + s];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barrier(CLK_LOCAL_MEM_FENCE);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96" name="Shape 96"/>
          <p:cNvSpPr/>
          <p:nvPr>
            <p:ph type="title" idx="4294967295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Avoid Divergent Branching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Shape 99"/>
          <p:cNvSpPr/>
          <p:nvPr/>
        </p:nvSpPr>
        <p:spPr>
          <a:xfrm>
            <a:off x="908050" y="889000"/>
            <a:ext cx="7302500" cy="4053840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reduce2(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 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get_global_id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// process elements in different order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// requires commutativity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for</a:t>
            </a:r>
            <a:r>
              <a:t> (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s=get_local_size(0)/2; s&gt;0; s&gt;&gt;=1</a:t>
            </a:r>
            <a:r>
              <a:t>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</a:t>
            </a:r>
            <a:r>
              <a:t>tid &lt; s</a:t>
            </a:r>
            <a:r>
              <a:t>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</a:t>
            </a:r>
            <a:r>
              <a:t>tid</a:t>
            </a:r>
            <a:r>
              <a:t>] += l_data[</a:t>
            </a:r>
            <a:r>
              <a:t>tid</a:t>
            </a:r>
            <a:r>
              <a:t> + s];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barrier(CLK_LOCAL_MEM_FENCE);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00" name="Shape 100"/>
          <p:cNvSpPr/>
          <p:nvPr>
            <p:ph type="title" idx="4294967295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Avoid Interleaved Addressing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920750" y="889000"/>
            <a:ext cx="7302500" cy="4523740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 Medium"/>
                <a:ea typeface="Fira Mono Medium"/>
                <a:cs typeface="Fira Mono Medium"/>
                <a:sym typeface="Fira Mono Medium"/>
              </a:defRPr>
            </a:pPr>
            <a:r>
              <a:t>kernel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void</a:t>
            </a:r>
            <a:r>
              <a:t> reduce3(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g_idata, </a:t>
            </a:r>
            <a:r>
              <a:t>global</a:t>
            </a:r>
            <a:r>
              <a:t> </a:t>
            </a:r>
            <a:r>
              <a:rPr b="1">
                <a:latin typeface="Fira Mono"/>
                <a:ea typeface="Fira Mono"/>
                <a:cs typeface="Fira Mono"/>
                <a:sym typeface="Fira Mono"/>
              </a:rPr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           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+ get_local_id(0);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// performs first addition during loading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(i +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 &lt; n)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t>  l_data[tid] += g_idata[i+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for</a:t>
            </a:r>
            <a:r>
              <a:t> (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s=get_local_size(0)/2; s&gt;0; s&gt;&gt;=1)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s)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l_data[tid] += l_data[tid + s];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barrier(CLK_LOCAL_MEM_FENCE);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}</a:t>
            </a:r>
          </a:p>
        </p:txBody>
      </p:sp>
      <p:sp>
        <p:nvSpPr>
          <p:cNvPr id="104" name="Shape 104"/>
          <p:cNvSpPr/>
          <p:nvPr>
            <p:ph type="title" idx="4294967295"/>
          </p:nvPr>
        </p:nvSpPr>
        <p:spPr>
          <a:xfrm>
            <a:off x="827087" y="153987"/>
            <a:ext cx="7485063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96111">
              <a:defRPr b="0" sz="2646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Increase Computational Intensity per Work-Item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422" y="5954128"/>
            <a:ext cx="2496394" cy="95938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919261" y="728979"/>
            <a:ext cx="7305478" cy="5869941"/>
          </a:xfrm>
          <a:prstGeom prst="rect">
            <a:avLst/>
          </a:prstGeom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kernel </a:t>
            </a:r>
            <a:r>
              <a:rPr b="1"/>
              <a:t>void</a:t>
            </a:r>
            <a:r>
              <a:t> reduce4(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global</a:t>
            </a:r>
            <a:r>
              <a:t> </a:t>
            </a:r>
            <a:r>
              <a:rPr b="1"/>
              <a:t>float</a:t>
            </a:r>
            <a:r>
              <a:t>* g_idata,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global</a:t>
            </a:r>
            <a:r>
              <a:t> </a:t>
            </a:r>
            <a:r>
              <a:rPr b="1"/>
              <a:t>float</a:t>
            </a:r>
            <a:r>
              <a:t>* g_odata,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              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n,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local</a:t>
            </a:r>
            <a:r>
              <a:t> </a:t>
            </a:r>
            <a:r>
              <a:rPr b="1"/>
              <a:t>volatile</a:t>
            </a:r>
            <a:r>
              <a:t> </a:t>
            </a:r>
            <a:r>
              <a:rPr b="1"/>
              <a:t>float</a:t>
            </a:r>
            <a:r>
              <a:t>* l_data)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tid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get_local_id</a:t>
            </a:r>
            <a:r>
              <a:t>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i =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get_group_id(0) * (get_local_size(0)*2)</a:t>
            </a:r>
            <a:endParaRPr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                                   + get_local_id(0);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l_data[tid] = (i &lt; n) ? g_idata[i] : 0;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(i +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 &lt; n)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l_data[tid] += g_idata[i+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(0)];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t># pragma unroll 1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for</a:t>
            </a:r>
            <a:r>
              <a:t> (</a:t>
            </a:r>
            <a:r>
              <a:rPr b="1"/>
              <a:t>unsigned</a:t>
            </a:r>
            <a:r>
              <a:t> </a:t>
            </a:r>
            <a:r>
              <a:rPr b="1"/>
              <a:t>int</a:t>
            </a:r>
            <a:r>
              <a:t> s=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get_local_size</a:t>
            </a:r>
            <a:r>
              <a:t>(0)/2; s&gt;</a:t>
            </a:r>
            <a:r>
              <a:t>32</a:t>
            </a:r>
            <a:r>
              <a:t>; s&gt;&gt;=1)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(tid &lt; s) { l_data[tid] += l_data[tid + s];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barrier</a:t>
            </a:r>
            <a:r>
              <a:t>(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CLK_LOCAL_MEM_FENCE</a:t>
            </a:r>
            <a:r>
              <a:t>);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// this is not portable OpenCL code!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&lt; 32) {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64) { l_data[tid] += l_data[tid+32];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32) { l_data[tid] += l_data[tid+16];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16) { l_data[tid] += l_data[tid+ 8];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8) { l_data[tid] += l_data[tid+ 4];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4) { l_data[tid] += l_data[tid+ 2];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  </a:t>
            </a:r>
            <a:r>
              <a:rPr b="1"/>
              <a:t>if</a:t>
            </a:r>
            <a:r>
              <a:t> (WG_SIZE &gt;=  2) { l_data[tid] += l_data[tid+ 1]; } }</a:t>
            </a:r>
          </a:p>
          <a:p>
            <a:pPr>
              <a:defRPr sz="1400">
                <a:latin typeface="Fira Mono"/>
                <a:ea typeface="Fira Mono"/>
                <a:cs typeface="Fira Mono"/>
                <a:sym typeface="Fira Mono"/>
              </a:defRPr>
            </a:pPr>
            <a:r>
              <a:t>  </a:t>
            </a:r>
            <a:r>
              <a:rPr b="1"/>
              <a:t>if</a:t>
            </a:r>
            <a:r>
              <a:t> (tid == 0) g_odata[</a:t>
            </a:r>
            <a:r>
              <a:rPr>
                <a:latin typeface="Fira Mono Medium"/>
                <a:ea typeface="Fira Mono Medium"/>
                <a:cs typeface="Fira Mono Medium"/>
                <a:sym typeface="Fira Mono Medium"/>
              </a:rPr>
              <a:t>get_group_id</a:t>
            </a:r>
            <a:r>
              <a:t>(0)] = l_data[0]; }</a:t>
            </a:r>
          </a:p>
        </p:txBody>
      </p:sp>
      <p:sp>
        <p:nvSpPr>
          <p:cNvPr id="108" name="Shape 108"/>
          <p:cNvSpPr/>
          <p:nvPr>
            <p:ph type="title" idx="4294967295"/>
          </p:nvPr>
        </p:nvSpPr>
        <p:spPr>
          <a:xfrm>
            <a:off x="829468" y="149225"/>
            <a:ext cx="7485064" cy="9128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2700"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</a:lstStyle>
          <a:p>
            <a:pPr/>
            <a:r>
              <a:t>Avoid Synchronisation inside a Warp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ira Sans"/>
            <a:ea typeface="Fira Sans"/>
            <a:cs typeface="Fira Sans"/>
            <a:sym typeface="Fir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ira Sans"/>
            <a:ea typeface="Fira Sans"/>
            <a:cs typeface="Fira Sans"/>
            <a:sym typeface="Fir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