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2239" y="-718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FC615-E20F-4272-8CE1-AE173A97641D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02C58-D2C3-4C92-8DF4-D408334E3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7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02C58-D2C3-4C92-8DF4-D408334E30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8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4502FC3-316E-46CE-800A-E1BF6712DE2E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B4CD5AA-8710-4906-9236-59CE791435E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600" dirty="0" smtClean="0"/>
              <a:t>Zero-shot Classification </a:t>
            </a:r>
            <a:br>
              <a:rPr lang="en-GB" sz="3600" dirty="0" smtClean="0"/>
            </a:br>
            <a:r>
              <a:rPr lang="en-GB" sz="3600" dirty="0" smtClean="0"/>
              <a:t>by Deep Learning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615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Conventional classification: test and Train classes are joint</a:t>
            </a:r>
            <a:endParaRPr lang="en-GB" sz="2800" dirty="0"/>
          </a:p>
        </p:txBody>
      </p:sp>
      <p:grpSp>
        <p:nvGrpSpPr>
          <p:cNvPr id="1025" name="Group 1024"/>
          <p:cNvGrpSpPr/>
          <p:nvPr/>
        </p:nvGrpSpPr>
        <p:grpSpPr>
          <a:xfrm>
            <a:off x="976082" y="2060848"/>
            <a:ext cx="7344816" cy="1584177"/>
            <a:chOff x="971600" y="1700807"/>
            <a:chExt cx="6840760" cy="1584177"/>
          </a:xfrm>
        </p:grpSpPr>
        <p:pic>
          <p:nvPicPr>
            <p:cNvPr id="1026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36598"/>
            <a:stretch/>
          </p:blipFill>
          <p:spPr bwMode="auto">
            <a:xfrm>
              <a:off x="971600" y="1700807"/>
              <a:ext cx="2472619" cy="158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707904" y="2060848"/>
              <a:ext cx="1727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Learning Algorithm</a:t>
              </a:r>
              <a:endParaRPr lang="en-GB" sz="16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563888" y="2348880"/>
              <a:ext cx="216024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68144" y="1993618"/>
              <a:ext cx="19442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/>
                <a:t>Classifier</a:t>
              </a:r>
              <a:endParaRPr lang="en-GB" sz="3200" b="1" dirty="0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824353" y="4302307"/>
            <a:ext cx="7496545" cy="1790990"/>
            <a:chOff x="819871" y="3450855"/>
            <a:chExt cx="8007243" cy="1790990"/>
          </a:xfrm>
        </p:grpSpPr>
        <p:pic>
          <p:nvPicPr>
            <p:cNvPr id="5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59" t="63314" r="75860" b="19571"/>
            <a:stretch/>
          </p:blipFill>
          <p:spPr bwMode="auto">
            <a:xfrm>
              <a:off x="1712201" y="3710709"/>
              <a:ext cx="582706" cy="58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6" t="80429" r="50709" b="1849"/>
            <a:stretch/>
          </p:blipFill>
          <p:spPr bwMode="auto">
            <a:xfrm>
              <a:off x="971600" y="3501008"/>
              <a:ext cx="589779" cy="60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6" t="80429" r="83462" b="2457"/>
            <a:stretch/>
          </p:blipFill>
          <p:spPr bwMode="auto">
            <a:xfrm>
              <a:off x="1756117" y="4437112"/>
              <a:ext cx="560294" cy="58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59" t="80429" r="75860" b="2457"/>
            <a:stretch/>
          </p:blipFill>
          <p:spPr bwMode="auto">
            <a:xfrm>
              <a:off x="819871" y="4005064"/>
              <a:ext cx="582706" cy="58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2" t="63314" r="58462" b="19571"/>
            <a:stretch/>
          </p:blipFill>
          <p:spPr bwMode="auto">
            <a:xfrm>
              <a:off x="1043608" y="4653136"/>
              <a:ext cx="598798" cy="58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3444219" y="3795362"/>
              <a:ext cx="19442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/>
                <a:t>Classifier</a:t>
              </a:r>
              <a:endParaRPr lang="en-GB" sz="3200" b="1" dirty="0"/>
            </a:p>
          </p:txBody>
        </p:sp>
        <p:sp>
          <p:nvSpPr>
            <p:cNvPr id="16" name="Right Arrow 15"/>
            <p:cNvSpPr/>
            <p:nvPr/>
          </p:nvSpPr>
          <p:spPr>
            <a:xfrm rot="20767928">
              <a:off x="5384656" y="3944323"/>
              <a:ext cx="1404524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6" t="80429" r="50709" b="1849"/>
            <a:stretch/>
          </p:blipFill>
          <p:spPr bwMode="auto">
            <a:xfrm>
              <a:off x="7654629" y="4498672"/>
              <a:ext cx="589779" cy="60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2" t="63314" r="58462" b="19571"/>
            <a:stretch/>
          </p:blipFill>
          <p:spPr bwMode="auto">
            <a:xfrm>
              <a:off x="7020272" y="4498672"/>
              <a:ext cx="598798" cy="60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59" t="80429" r="75860" b="2457"/>
            <a:stretch/>
          </p:blipFill>
          <p:spPr bwMode="auto">
            <a:xfrm>
              <a:off x="8244408" y="3453177"/>
              <a:ext cx="582706" cy="58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6" t="80429" r="83462" b="2457"/>
            <a:stretch/>
          </p:blipFill>
          <p:spPr bwMode="auto">
            <a:xfrm>
              <a:off x="7004389" y="3450855"/>
              <a:ext cx="560294" cy="58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59" t="63314" r="75860" b="19571"/>
            <a:stretch/>
          </p:blipFill>
          <p:spPr bwMode="auto">
            <a:xfrm>
              <a:off x="7596336" y="3450855"/>
              <a:ext cx="582706" cy="58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ight Arrow 24"/>
            <p:cNvSpPr/>
            <p:nvPr/>
          </p:nvSpPr>
          <p:spPr>
            <a:xfrm rot="738813">
              <a:off x="5386905" y="4404563"/>
              <a:ext cx="1344707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 rot="20790918">
              <a:off x="5652120" y="3720125"/>
              <a:ext cx="479618" cy="305234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Cat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 rot="728117">
              <a:off x="5621050" y="4627981"/>
              <a:ext cx="532518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Dog</a:t>
              </a:r>
              <a:endParaRPr lang="en-GB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948264" y="4264488"/>
              <a:ext cx="1878850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rapezoid 16"/>
            <p:cNvSpPr/>
            <p:nvPr/>
          </p:nvSpPr>
          <p:spPr>
            <a:xfrm rot="5400000">
              <a:off x="2578279" y="3829030"/>
              <a:ext cx="791100" cy="940779"/>
            </a:xfrm>
            <a:prstGeom prst="trapezoid">
              <a:avLst>
                <a:gd name="adj" fmla="val 41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71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GB" sz="2800" dirty="0" smtClean="0"/>
              <a:t>Zero-shot classification: test and train classes and </a:t>
            </a:r>
            <a:r>
              <a:rPr lang="en-GB" sz="2800" b="1" i="1" u="sng" dirty="0" smtClean="0"/>
              <a:t>disjoint</a:t>
            </a:r>
            <a:endParaRPr lang="en-GB" sz="2800" b="1" i="1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094" y="1849467"/>
            <a:ext cx="8002831" cy="1969770"/>
            <a:chOff x="539552" y="1844824"/>
            <a:chExt cx="8002831" cy="1750383"/>
          </a:xfrm>
        </p:grpSpPr>
        <p:pic>
          <p:nvPicPr>
            <p:cNvPr id="1026" name="Picture 2" descr="http://cs231n.github.io/assets/trainset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36598"/>
            <a:stretch/>
          </p:blipFill>
          <p:spPr bwMode="auto">
            <a:xfrm>
              <a:off x="2339752" y="1984986"/>
              <a:ext cx="1929575" cy="1325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4355976" y="2132856"/>
              <a:ext cx="2088232" cy="576064"/>
              <a:chOff x="3759381" y="2150488"/>
              <a:chExt cx="2319416" cy="5760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764359" y="2150488"/>
                <a:ext cx="1854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smtClean="0"/>
                  <a:t>Learning Algorithm</a:t>
                </a:r>
                <a:endParaRPr lang="en-GB" sz="1600" b="1" dirty="0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3759381" y="2438520"/>
                <a:ext cx="2319416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500683" y="2096650"/>
              <a:ext cx="2041700" cy="89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/>
                <a:t>Classifier</a:t>
              </a:r>
              <a:endParaRPr lang="en-GB" sz="3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552" y="1844824"/>
              <a:ext cx="1008112" cy="1750383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</a:rPr>
                <a:t>Side Info for Cat and Dog:</a:t>
              </a:r>
            </a:p>
            <a:p>
              <a:r>
                <a:rPr lang="en-GB" sz="1600" dirty="0" smtClean="0">
                  <a:solidFill>
                    <a:srgbClr val="FF0000"/>
                  </a:solidFill>
                </a:rPr>
                <a:t>Attributes. </a:t>
              </a:r>
              <a:r>
                <a:rPr lang="en-GB" sz="1400" i="1" dirty="0" err="1" smtClean="0">
                  <a:solidFill>
                    <a:srgbClr val="FF0000"/>
                  </a:solidFill>
                </a:rPr>
                <a:t>eg</a:t>
              </a:r>
              <a:r>
                <a:rPr lang="en-GB" sz="1400" i="1" dirty="0" smtClean="0">
                  <a:solidFill>
                    <a:srgbClr val="FF0000"/>
                  </a:solidFill>
                </a:rPr>
                <a:t>.</a:t>
              </a:r>
              <a:r>
                <a:rPr lang="en-GB" sz="1400" dirty="0" smtClean="0">
                  <a:solidFill>
                    <a:srgbClr val="FF0000"/>
                  </a:solidFill>
                </a:rPr>
                <a:t> cat has four legs, white colour.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Cross 9"/>
            <p:cNvSpPr/>
            <p:nvPr/>
          </p:nvSpPr>
          <p:spPr>
            <a:xfrm>
              <a:off x="1763688" y="2474968"/>
              <a:ext cx="360040" cy="360040"/>
            </a:xfrm>
            <a:prstGeom prst="plus">
              <a:avLst>
                <a:gd name="adj" fmla="val 35893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utoShape 6" descr="Image result for p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8" descr="Image result for pan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AutoShape 10" descr="Image result for pand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775208" y="4149080"/>
            <a:ext cx="7978717" cy="2200268"/>
            <a:chOff x="697739" y="4133344"/>
            <a:chExt cx="7978717" cy="2200268"/>
          </a:xfrm>
        </p:grpSpPr>
        <p:grpSp>
          <p:nvGrpSpPr>
            <p:cNvPr id="1024" name="Group 1023"/>
            <p:cNvGrpSpPr/>
            <p:nvPr/>
          </p:nvGrpSpPr>
          <p:grpSpPr>
            <a:xfrm>
              <a:off x="2630301" y="4799336"/>
              <a:ext cx="6040693" cy="1364899"/>
              <a:chOff x="2503439" y="3642221"/>
              <a:chExt cx="6452213" cy="136489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444219" y="3795362"/>
                <a:ext cx="194421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 smtClean="0"/>
                  <a:t>Classifier</a:t>
                </a:r>
                <a:endParaRPr lang="en-GB" sz="3200" b="1" dirty="0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0767928">
                <a:off x="5384656" y="3944323"/>
                <a:ext cx="140452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ight Arrow 24"/>
              <p:cNvSpPr/>
              <p:nvPr/>
            </p:nvSpPr>
            <p:spPr>
              <a:xfrm rot="738813">
                <a:off x="5386905" y="4404563"/>
                <a:ext cx="1344707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20790918">
                <a:off x="5598792" y="3642221"/>
                <a:ext cx="726318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Zebra</a:t>
                </a:r>
                <a:endParaRPr lang="en-GB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728117">
                <a:off x="5620774" y="4637788"/>
                <a:ext cx="784533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Panda</a:t>
                </a:r>
                <a:endParaRPr lang="en-GB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7076802" y="4264488"/>
                <a:ext cx="1878850" cy="0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rapezoid 16"/>
              <p:cNvSpPr/>
              <p:nvPr/>
            </p:nvSpPr>
            <p:spPr>
              <a:xfrm rot="5400000">
                <a:off x="2578279" y="3829030"/>
                <a:ext cx="791100" cy="940779"/>
              </a:xfrm>
              <a:prstGeom prst="trapezoid">
                <a:avLst>
                  <a:gd name="adj" fmla="val 4111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050" name="Picture 2" descr="Image result for zebr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081" y="4767758"/>
              <a:ext cx="812428" cy="6423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zebr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98" y="5661248"/>
              <a:ext cx="959715" cy="6386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Image result for pand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081" y="5456534"/>
              <a:ext cx="812428" cy="5760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Image result for panda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27" r="12840"/>
            <a:stretch/>
          </p:blipFill>
          <p:spPr bwMode="auto">
            <a:xfrm>
              <a:off x="697739" y="4616704"/>
              <a:ext cx="1052960" cy="7200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Image result for panda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27" r="12840"/>
            <a:stretch/>
          </p:blipFill>
          <p:spPr bwMode="auto">
            <a:xfrm>
              <a:off x="7864028" y="5712019"/>
              <a:ext cx="812428" cy="621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Image result for pand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989" y="5744566"/>
              <a:ext cx="812428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Image result for zebr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989" y="4509120"/>
              <a:ext cx="818968" cy="63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mage result for zebr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028" y="4509120"/>
              <a:ext cx="812428" cy="642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499955" y="4133344"/>
              <a:ext cx="1952386" cy="3077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rgbClr val="FF0000"/>
                  </a:solidFill>
                </a:rPr>
                <a:t>Side Info for test data</a:t>
              </a:r>
              <a:r>
                <a:rPr lang="en-GB" sz="1200" dirty="0" smtClean="0">
                  <a:solidFill>
                    <a:srgbClr val="FF0000"/>
                  </a:solidFill>
                </a:rPr>
                <a:t>.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rapezoid 40"/>
            <p:cNvSpPr/>
            <p:nvPr/>
          </p:nvSpPr>
          <p:spPr>
            <a:xfrm rot="10800000">
              <a:off x="4237662" y="4523188"/>
              <a:ext cx="478354" cy="421833"/>
            </a:xfrm>
            <a:prstGeom prst="trapezoid">
              <a:avLst>
                <a:gd name="adj" fmla="val 41118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82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Approach 1</a:t>
            </a:r>
            <a:r>
              <a:rPr lang="en-GB" dirty="0"/>
              <a:t>: Ridge </a:t>
            </a:r>
            <a:r>
              <a:rPr lang="en-GB" dirty="0" smtClean="0"/>
              <a:t>regression.</a:t>
            </a:r>
            <a:endParaRPr lang="en-GB" dirty="0"/>
          </a:p>
          <a:p>
            <a:pPr lvl="1"/>
            <a:r>
              <a:rPr lang="en-GB" dirty="0"/>
              <a:t>Features are obtained from pre-trained deep models such as VGG and </a:t>
            </a:r>
            <a:r>
              <a:rPr lang="en-GB" dirty="0" err="1" smtClean="0"/>
              <a:t>GoogLeNET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r>
              <a:rPr lang="en-GB" b="1" dirty="0"/>
              <a:t>Approach 2</a:t>
            </a:r>
            <a:r>
              <a:rPr lang="en-GB" dirty="0" smtClean="0"/>
              <a:t>: </a:t>
            </a:r>
            <a:r>
              <a:rPr lang="en-GB" dirty="0" err="1"/>
              <a:t>Autoencoder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Trained from scratch instead of getting features from pre-trained models.</a:t>
            </a:r>
          </a:p>
          <a:p>
            <a:endParaRPr lang="en-GB" b="1" dirty="0" smtClean="0"/>
          </a:p>
          <a:p>
            <a:r>
              <a:rPr lang="en-GB" b="1" dirty="0" smtClean="0"/>
              <a:t>Approach </a:t>
            </a:r>
            <a:r>
              <a:rPr lang="en-GB" b="1" dirty="0"/>
              <a:t>3</a:t>
            </a:r>
            <a:r>
              <a:rPr lang="en-GB" b="1" dirty="0" smtClean="0"/>
              <a:t>:</a:t>
            </a:r>
            <a:r>
              <a:rPr lang="en-GB" dirty="0" smtClean="0"/>
              <a:t> </a:t>
            </a:r>
            <a:r>
              <a:rPr lang="en-GB" dirty="0"/>
              <a:t>D</a:t>
            </a:r>
            <a:r>
              <a:rPr lang="en-GB" dirty="0" smtClean="0"/>
              <a:t>eep regression.</a:t>
            </a:r>
          </a:p>
          <a:p>
            <a:pPr lvl="1"/>
            <a:r>
              <a:rPr lang="en-GB" dirty="0" smtClean="0"/>
              <a:t>Trained from scratch instead of getting features from pre-trained models.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Zero-shot classification by deep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2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Dataset: CUB dataset is used</a:t>
            </a:r>
          </a:p>
          <a:p>
            <a:pPr lvl="1"/>
            <a:r>
              <a:rPr lang="en-GB" sz="1400" dirty="0"/>
              <a:t>http://www.vision.caltech.edu/visipedia/CUB-200.html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26" name="Picture 2" descr="http://www.vision.caltech.edu/visipedia/coll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50" y="2708920"/>
            <a:ext cx="691276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2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Approach 1: Ridge regression.</a:t>
            </a:r>
          </a:p>
          <a:p>
            <a:pPr lvl="1"/>
            <a:r>
              <a:rPr lang="en-GB" dirty="0" smtClean="0"/>
              <a:t>Features are obtained from VGG and </a:t>
            </a:r>
            <a:r>
              <a:rPr lang="en-GB" dirty="0" err="1" smtClean="0"/>
              <a:t>GoogLeNet</a:t>
            </a:r>
            <a:r>
              <a:rPr lang="en-GB" dirty="0" smtClean="0"/>
              <a:t> pre-trained models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 </a:t>
            </a:r>
            <a:r>
              <a:rPr lang="en-GB" b="1" dirty="0" err="1" smtClean="0"/>
              <a:t>bbox</a:t>
            </a:r>
            <a:r>
              <a:rPr lang="en-GB" dirty="0" smtClean="0"/>
              <a:t> is a bounding box. </a:t>
            </a:r>
            <a:r>
              <a:rPr lang="en-GB" dirty="0" smtClean="0"/>
              <a:t>The dataset also provides </a:t>
            </a:r>
            <a:r>
              <a:rPr lang="en-GB" dirty="0" err="1" smtClean="0"/>
              <a:t>bbox</a:t>
            </a:r>
            <a:r>
              <a:rPr lang="en-GB" dirty="0" smtClean="0"/>
              <a:t> for images.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Results-1</a:t>
            </a:r>
            <a:endParaRPr lang="en-GB" dirty="0"/>
          </a:p>
        </p:txBody>
      </p:sp>
      <p:pic>
        <p:nvPicPr>
          <p:cNvPr id="4" name="Picture 2" descr="F:\CADL_final_project\regression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80136"/>
            <a:ext cx="5688632" cy="354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Approach </a:t>
            </a:r>
            <a:r>
              <a:rPr lang="en-GB" dirty="0" smtClean="0"/>
              <a:t>2: </a:t>
            </a:r>
            <a:r>
              <a:rPr lang="en-GB" dirty="0" err="1" smtClean="0"/>
              <a:t>Autoencoder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Features are learned using </a:t>
            </a:r>
            <a:r>
              <a:rPr lang="en-GB" dirty="0" err="1" smtClean="0"/>
              <a:t>autoencoder</a:t>
            </a:r>
            <a:r>
              <a:rPr lang="en-GB" dirty="0" smtClean="0"/>
              <a:t>. Then, encoder part is used to extract features.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Results-2</a:t>
            </a:r>
            <a:endParaRPr lang="en-GB" dirty="0"/>
          </a:p>
        </p:txBody>
      </p:sp>
      <p:pic>
        <p:nvPicPr>
          <p:cNvPr id="2050" name="Picture 2" descr="F:\CADL_final_project\ae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62511"/>
            <a:ext cx="1917058" cy="324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CADL_final_project\ae_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50" y="3036181"/>
            <a:ext cx="5496658" cy="12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2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Approach </a:t>
            </a:r>
            <a:r>
              <a:rPr lang="en-GB" dirty="0" smtClean="0"/>
              <a:t>3: </a:t>
            </a:r>
            <a:r>
              <a:rPr lang="en-GB" dirty="0" smtClean="0"/>
              <a:t>Deep regression.</a:t>
            </a:r>
          </a:p>
          <a:p>
            <a:pPr lvl="1"/>
            <a:r>
              <a:rPr lang="en-GB" dirty="0" smtClean="0"/>
              <a:t>Features are obtained by training deep regression model from scratch.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Results-3</a:t>
            </a:r>
            <a:endParaRPr lang="en-GB" dirty="0"/>
          </a:p>
        </p:txBody>
      </p:sp>
      <p:pic>
        <p:nvPicPr>
          <p:cNvPr id="3074" name="Picture 2" descr="F:\CADL_final_project\deep_regression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68960"/>
            <a:ext cx="3332212" cy="336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CADL_final_project\deep_regression_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1" y="3068960"/>
            <a:ext cx="4478563" cy="101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2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99</TotalTime>
  <Words>196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Zero-shot Classification  by Deep Learning</vt:lpstr>
      <vt:lpstr>Conventional classification: test and Train classes are joint</vt:lpstr>
      <vt:lpstr>Zero-shot classification: test and train classes and disjoint</vt:lpstr>
      <vt:lpstr>Zero-shot classification by deep learning</vt:lpstr>
      <vt:lpstr>Results</vt:lpstr>
      <vt:lpstr>Results-1</vt:lpstr>
      <vt:lpstr>Results-2</vt:lpstr>
      <vt:lpstr>Results-3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Classification by Deep Learning</dc:title>
  <dc:creator>Elyor</dc:creator>
  <cp:lastModifiedBy>Elyor</cp:lastModifiedBy>
  <cp:revision>13</cp:revision>
  <dcterms:created xsi:type="dcterms:W3CDTF">2017-02-12T22:10:56Z</dcterms:created>
  <dcterms:modified xsi:type="dcterms:W3CDTF">2017-02-19T21:17:38Z</dcterms:modified>
</cp:coreProperties>
</file>