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1" r:id="rId9"/>
    <p:sldId id="265" r:id="rId10"/>
    <p:sldId id="271" r:id="rId11"/>
    <p:sldId id="270" r:id="rId12"/>
    <p:sldId id="262" r:id="rId13"/>
    <p:sldId id="272" r:id="rId14"/>
    <p:sldId id="267" r:id="rId15"/>
    <p:sldId id="268" r:id="rId16"/>
    <p:sldId id="269"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8/7/2017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8/7/2017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8/7/2017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8/7/2017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8/7/2017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INDEXES</a:t>
            </a:r>
            <a:endParaRPr lang="en-IN" dirty="0"/>
          </a:p>
        </p:txBody>
      </p:sp>
      <p:sp>
        <p:nvSpPr>
          <p:cNvPr id="3" name="Subtitle 2"/>
          <p:cNvSpPr>
            <a:spLocks noGrp="1"/>
          </p:cNvSpPr>
          <p:nvPr>
            <p:ph type="subTitle" idx="1"/>
          </p:nvPr>
        </p:nvSpPr>
        <p:spPr/>
        <p:txBody>
          <a:bodyPr/>
          <a:lstStyle/>
          <a:p>
            <a:r>
              <a:rPr lang="en-IN" dirty="0" smtClean="0"/>
              <a:t>Method to speed up retrieval</a:t>
            </a:r>
            <a:endParaRPr lang="en-IN" dirty="0"/>
          </a:p>
        </p:txBody>
      </p:sp>
    </p:spTree>
    <p:extLst>
      <p:ext uri="{BB962C8B-B14F-4D97-AF65-F5344CB8AC3E}">
        <p14:creationId xmlns:p14="http://schemas.microsoft.com/office/powerpoint/2010/main" val="634307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FILTERED INDEXES</a:t>
            </a:r>
            <a:endParaRPr lang="en-IN" dirty="0"/>
          </a:p>
        </p:txBody>
      </p:sp>
      <p:sp>
        <p:nvSpPr>
          <p:cNvPr id="3" name="Content Placeholder 2"/>
          <p:cNvSpPr>
            <a:spLocks noGrp="1"/>
          </p:cNvSpPr>
          <p:nvPr>
            <p:ph idx="1"/>
          </p:nvPr>
        </p:nvSpPr>
        <p:spPr/>
        <p:txBody>
          <a:bodyPr/>
          <a:lstStyle/>
          <a:p>
            <a:r>
              <a:rPr lang="en-IN" dirty="0" smtClean="0"/>
              <a:t>A filtered index which is an optimized non-clustered index, allows us to define a filter predicate, a WHERE clause while creating the index.</a:t>
            </a:r>
          </a:p>
          <a:p>
            <a:r>
              <a:rPr lang="en-IN" dirty="0" smtClean="0"/>
              <a:t>The B-tree containing rows from the filtered index will contain only those rows which satisfy the filter criteria used while creating the filter criteria</a:t>
            </a:r>
          </a:p>
          <a:p>
            <a:r>
              <a:rPr lang="en-IN" dirty="0" smtClean="0"/>
              <a:t>This optimized index offers several benefits, like reduces storage space, the impact of the data modification is less, maintenance cost will be reduced.. …so an so</a:t>
            </a:r>
            <a:endParaRPr lang="en-IN" dirty="0"/>
          </a:p>
        </p:txBody>
      </p:sp>
    </p:spTree>
    <p:extLst>
      <p:ext uri="{BB962C8B-B14F-4D97-AF65-F5344CB8AC3E}">
        <p14:creationId xmlns:p14="http://schemas.microsoft.com/office/powerpoint/2010/main" val="1577764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INDEXES</a:t>
            </a:r>
            <a:endParaRPr lang="en-IN" dirty="0"/>
          </a:p>
        </p:txBody>
      </p:sp>
      <p:sp>
        <p:nvSpPr>
          <p:cNvPr id="3" name="Content Placeholder 2"/>
          <p:cNvSpPr>
            <a:spLocks noGrp="1"/>
          </p:cNvSpPr>
          <p:nvPr>
            <p:ph idx="1"/>
          </p:nvPr>
        </p:nvSpPr>
        <p:spPr/>
        <p:txBody>
          <a:bodyPr/>
          <a:lstStyle/>
          <a:p>
            <a:r>
              <a:rPr lang="en-IN" dirty="0" smtClean="0"/>
              <a:t>Spatial</a:t>
            </a:r>
          </a:p>
          <a:p>
            <a:r>
              <a:rPr lang="en-IN" dirty="0" smtClean="0"/>
              <a:t>XML </a:t>
            </a:r>
            <a:endParaRPr lang="en-IN" dirty="0"/>
          </a:p>
          <a:p>
            <a:endParaRPr lang="en-IN" dirty="0"/>
          </a:p>
        </p:txBody>
      </p:sp>
    </p:spTree>
    <p:extLst>
      <p:ext uri="{BB962C8B-B14F-4D97-AF65-F5344CB8AC3E}">
        <p14:creationId xmlns:p14="http://schemas.microsoft.com/office/powerpoint/2010/main" val="424411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SCAN VS SEEK</a:t>
            </a:r>
            <a:endParaRPr lang="en-IN" dirty="0"/>
          </a:p>
        </p:txBody>
      </p:sp>
      <p:sp>
        <p:nvSpPr>
          <p:cNvPr id="3" name="Content Placeholder 2"/>
          <p:cNvSpPr>
            <a:spLocks noGrp="1"/>
          </p:cNvSpPr>
          <p:nvPr>
            <p:ph idx="1"/>
          </p:nvPr>
        </p:nvSpPr>
        <p:spPr/>
        <p:txBody>
          <a:bodyPr/>
          <a:lstStyle/>
          <a:p>
            <a:r>
              <a:rPr lang="en-IN" dirty="0" smtClean="0"/>
              <a:t>Table Scan</a:t>
            </a:r>
          </a:p>
          <a:p>
            <a:r>
              <a:rPr lang="en-IN" dirty="0" smtClean="0"/>
              <a:t>Index Scan – Clustered Scan</a:t>
            </a:r>
          </a:p>
          <a:p>
            <a:r>
              <a:rPr lang="en-IN" dirty="0" smtClean="0"/>
              <a:t>Index Seek – Clustered and Non Clustered Seek</a:t>
            </a:r>
            <a:endParaRPr lang="en-IN" dirty="0"/>
          </a:p>
        </p:txBody>
      </p:sp>
    </p:spTree>
    <p:extLst>
      <p:ext uri="{BB962C8B-B14F-4D97-AF65-F5344CB8AC3E}">
        <p14:creationId xmlns:p14="http://schemas.microsoft.com/office/powerpoint/2010/main" val="2479464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p:txBody>
          <a:bodyPr/>
          <a:lstStyle/>
          <a:p>
            <a:pPr marL="0" indent="0">
              <a:buNone/>
            </a:pPr>
            <a:r>
              <a:rPr lang="en-IN" dirty="0"/>
              <a:t> </a:t>
            </a:r>
            <a:r>
              <a:rPr lang="en-IN" dirty="0" smtClean="0"/>
              <a:t>Delete, Update, Insert operations will be slower</a:t>
            </a:r>
          </a:p>
          <a:p>
            <a:pPr marL="0" indent="0">
              <a:buNone/>
            </a:pPr>
            <a:r>
              <a:rPr lang="en-IN" dirty="0" smtClean="0"/>
              <a:t>Need to maintain frequently</a:t>
            </a:r>
          </a:p>
          <a:p>
            <a:pPr marL="0" indent="0">
              <a:buNone/>
            </a:pPr>
            <a:r>
              <a:rPr lang="en-IN" dirty="0" smtClean="0"/>
              <a:t>Storage size will grow</a:t>
            </a:r>
          </a:p>
          <a:p>
            <a:pPr marL="0" indent="0">
              <a:buNone/>
            </a:pPr>
            <a:endParaRPr lang="en-IN" dirty="0"/>
          </a:p>
        </p:txBody>
      </p:sp>
    </p:spTree>
    <p:extLst>
      <p:ext uri="{BB962C8B-B14F-4D97-AF65-F5344CB8AC3E}">
        <p14:creationId xmlns:p14="http://schemas.microsoft.com/office/powerpoint/2010/main" val="487915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Create table </a:t>
            </a:r>
            <a:r>
              <a:rPr lang="en-IN" dirty="0" err="1" smtClean="0"/>
              <a:t>employeeNum</a:t>
            </a:r>
            <a:endParaRPr lang="en-IN" dirty="0" smtClean="0"/>
          </a:p>
          <a:p>
            <a:r>
              <a:rPr lang="en-IN" dirty="0" smtClean="0"/>
              <a:t>(</a:t>
            </a:r>
          </a:p>
          <a:p>
            <a:pPr lvl="1"/>
            <a:r>
              <a:rPr lang="en-IN" dirty="0" err="1" smtClean="0"/>
              <a:t>LastName</a:t>
            </a:r>
            <a:r>
              <a:rPr lang="en-IN" dirty="0" smtClean="0"/>
              <a:t> VARCHAR(50),</a:t>
            </a:r>
          </a:p>
          <a:p>
            <a:pPr lvl="1"/>
            <a:r>
              <a:rPr lang="en-IN" dirty="0" err="1" smtClean="0"/>
              <a:t>FirstName</a:t>
            </a:r>
            <a:r>
              <a:rPr lang="en-IN" dirty="0" smtClean="0"/>
              <a:t> VARCHAR(50),</a:t>
            </a:r>
          </a:p>
          <a:p>
            <a:pPr lvl="1"/>
            <a:r>
              <a:rPr lang="en-IN" dirty="0" err="1" smtClean="0"/>
              <a:t>PhoneNum</a:t>
            </a:r>
            <a:r>
              <a:rPr lang="en-IN" dirty="0" smtClean="0"/>
              <a:t> 	 VARCHAR(50)</a:t>
            </a:r>
          </a:p>
          <a:p>
            <a:r>
              <a:rPr lang="en-IN" dirty="0" smtClean="0"/>
              <a:t>)</a:t>
            </a:r>
          </a:p>
          <a:p>
            <a:r>
              <a:rPr lang="en-IN" dirty="0" smtClean="0"/>
              <a:t>Select * from </a:t>
            </a:r>
            <a:r>
              <a:rPr lang="en-IN" dirty="0" err="1" smtClean="0"/>
              <a:t>employeeNum</a:t>
            </a:r>
            <a:r>
              <a:rPr lang="en-IN" dirty="0" smtClean="0"/>
              <a:t> where </a:t>
            </a:r>
            <a:r>
              <a:rPr lang="en-IN" dirty="0" err="1" smtClean="0"/>
              <a:t>Lastname</a:t>
            </a:r>
            <a:r>
              <a:rPr lang="en-IN" dirty="0" smtClean="0"/>
              <a:t>=‘</a:t>
            </a:r>
            <a:r>
              <a:rPr lang="en-IN" dirty="0" err="1" smtClean="0"/>
              <a:t>abc</a:t>
            </a:r>
            <a:r>
              <a:rPr lang="en-IN" dirty="0" smtClean="0"/>
              <a:t>’ and </a:t>
            </a:r>
            <a:r>
              <a:rPr lang="en-IN" dirty="0" err="1" smtClean="0"/>
              <a:t>PhoneNum</a:t>
            </a:r>
            <a:r>
              <a:rPr lang="en-IN" dirty="0" smtClean="0"/>
              <a:t>=99435435</a:t>
            </a:r>
            <a:endParaRPr lang="en-IN" dirty="0"/>
          </a:p>
          <a:p>
            <a:r>
              <a:rPr lang="en-IN" dirty="0" smtClean="0"/>
              <a:t>No Indexes then its an Heap Structure and when a new value is inserted, they are added wherever free space is available, and in no particular order</a:t>
            </a:r>
          </a:p>
          <a:p>
            <a:r>
              <a:rPr lang="en-IN" dirty="0" smtClean="0"/>
              <a:t>If we need to check a specific employee’s phone number then the engine needs to go through the entire structure to get the correct information as the data might not be stored in a order. This type of searching is called scan and its very inefficient</a:t>
            </a:r>
            <a:endParaRPr lang="en-IN" dirty="0"/>
          </a:p>
        </p:txBody>
      </p:sp>
    </p:spTree>
    <p:extLst>
      <p:ext uri="{BB962C8B-B14F-4D97-AF65-F5344CB8AC3E}">
        <p14:creationId xmlns:p14="http://schemas.microsoft.com/office/powerpoint/2010/main" val="3426656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After the table data put into physical order </a:t>
            </a:r>
            <a:r>
              <a:rPr lang="en-IN" dirty="0" err="1" smtClean="0"/>
              <a:t>sql</a:t>
            </a:r>
            <a:r>
              <a:rPr lang="en-IN" dirty="0" smtClean="0"/>
              <a:t> server builds up a set of index pages that allow queries to navigate to the data they are interested in – Clustered Index</a:t>
            </a:r>
          </a:p>
          <a:p>
            <a:r>
              <a:rPr lang="en-IN" dirty="0" smtClean="0"/>
              <a:t>Clustered index contains base table data in leaf pages –Leaf level of the tree</a:t>
            </a:r>
          </a:p>
          <a:p>
            <a:endParaRPr lang="en-IN" dirty="0"/>
          </a:p>
          <a:p>
            <a:r>
              <a:rPr lang="en-IN" dirty="0" smtClean="0"/>
              <a:t>In non clustered index , we have references or pointers to the base data in leaf level</a:t>
            </a:r>
          </a:p>
          <a:p>
            <a:r>
              <a:rPr lang="en-IN" dirty="0" smtClean="0"/>
              <a:t>If the index is non-unique, a </a:t>
            </a:r>
            <a:r>
              <a:rPr lang="en-IN" dirty="0" err="1" smtClean="0"/>
              <a:t>uniquefier</a:t>
            </a:r>
            <a:r>
              <a:rPr lang="en-IN" dirty="0" smtClean="0"/>
              <a:t> value is added internally to make it unique, and it carries through into to the reference values. RIDs are always unique</a:t>
            </a:r>
            <a:endParaRPr lang="en-IN" dirty="0"/>
          </a:p>
        </p:txBody>
      </p:sp>
    </p:spTree>
    <p:extLst>
      <p:ext uri="{BB962C8B-B14F-4D97-AF65-F5344CB8AC3E}">
        <p14:creationId xmlns:p14="http://schemas.microsoft.com/office/powerpoint/2010/main" val="1330923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US" dirty="0"/>
              <a:t>-- Create a </a:t>
            </a:r>
            <a:r>
              <a:rPr lang="en-US" dirty="0" err="1"/>
              <a:t>nonclustered</a:t>
            </a:r>
            <a:r>
              <a:rPr lang="en-US" dirty="0"/>
              <a:t> index on a table or view </a:t>
            </a:r>
            <a:endParaRPr lang="en-IN" dirty="0" smtClean="0"/>
          </a:p>
          <a:p>
            <a:r>
              <a:rPr lang="en-IN" dirty="0" smtClean="0"/>
              <a:t>CREATE </a:t>
            </a:r>
            <a:r>
              <a:rPr lang="en-IN" dirty="0"/>
              <a:t>INDEX i1 ON t1 (col1); </a:t>
            </a:r>
            <a:endParaRPr lang="en-IN" dirty="0" smtClean="0"/>
          </a:p>
          <a:p>
            <a:r>
              <a:rPr lang="en-US" dirty="0"/>
              <a:t>--Create a clustered index on a table and use a 3-part name for the table CREATE CLUSTERED INDEX i1 ON d1.s1.t1 (col1); </a:t>
            </a:r>
            <a:endParaRPr lang="en-US" dirty="0" smtClean="0"/>
          </a:p>
          <a:p>
            <a:r>
              <a:rPr lang="en-IN" dirty="0"/>
              <a:t>-- Syntax for SQL Server and Azure SQL Database -- Create a </a:t>
            </a:r>
            <a:r>
              <a:rPr lang="en-IN" dirty="0" err="1"/>
              <a:t>nonclustered</a:t>
            </a:r>
            <a:r>
              <a:rPr lang="en-IN" dirty="0"/>
              <a:t> index with a unique constraint -- on 3 columns and specify the sort order for each column </a:t>
            </a:r>
            <a:endParaRPr lang="en-IN" dirty="0" smtClean="0"/>
          </a:p>
          <a:p>
            <a:r>
              <a:rPr lang="en-IN" dirty="0" smtClean="0"/>
              <a:t>CREATE </a:t>
            </a:r>
            <a:r>
              <a:rPr lang="en-IN" dirty="0"/>
              <a:t>UNIQUE INDEX i1 ON t1 (col1 DESC, col2 ASC, col3 DESC</a:t>
            </a:r>
            <a:r>
              <a:rPr lang="en-IN" dirty="0" smtClean="0"/>
              <a:t>);</a:t>
            </a:r>
          </a:p>
          <a:p>
            <a:r>
              <a:rPr lang="en-US" dirty="0"/>
              <a:t>CREATE CLUSTERED INDEX IX_TestTable_TestCol1 ON </a:t>
            </a:r>
            <a:r>
              <a:rPr lang="en-US" dirty="0" err="1"/>
              <a:t>dbo.TestTable</a:t>
            </a:r>
            <a:r>
              <a:rPr lang="en-US" dirty="0"/>
              <a:t> (TestCol1);</a:t>
            </a:r>
            <a:endParaRPr lang="en-IN" dirty="0" smtClean="0"/>
          </a:p>
          <a:p>
            <a:endParaRPr lang="en-IN" dirty="0" smtClean="0"/>
          </a:p>
          <a:p>
            <a:endParaRPr lang="en-IN" dirty="0"/>
          </a:p>
        </p:txBody>
      </p:sp>
    </p:spTree>
    <p:extLst>
      <p:ext uri="{BB962C8B-B14F-4D97-AF65-F5344CB8AC3E}">
        <p14:creationId xmlns:p14="http://schemas.microsoft.com/office/powerpoint/2010/main" val="4114440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lstStyle/>
          <a:p>
            <a:r>
              <a:rPr lang="en-IN" dirty="0" smtClean="0"/>
              <a:t>?????????????????????????????</a:t>
            </a:r>
            <a:endParaRPr lang="en-IN" dirty="0"/>
          </a:p>
        </p:txBody>
      </p:sp>
    </p:spTree>
    <p:extLst>
      <p:ext uri="{BB962C8B-B14F-4D97-AF65-F5344CB8AC3E}">
        <p14:creationId xmlns:p14="http://schemas.microsoft.com/office/powerpoint/2010/main" val="256354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Indexes</a:t>
            </a:r>
            <a:endParaRPr lang="en-IN" dirty="0"/>
          </a:p>
        </p:txBody>
      </p:sp>
      <p:sp>
        <p:nvSpPr>
          <p:cNvPr id="3" name="Content Placeholder 2"/>
          <p:cNvSpPr>
            <a:spLocks noGrp="1"/>
          </p:cNvSpPr>
          <p:nvPr>
            <p:ph idx="1"/>
          </p:nvPr>
        </p:nvSpPr>
        <p:spPr/>
        <p:txBody>
          <a:bodyPr/>
          <a:lstStyle/>
          <a:p>
            <a:r>
              <a:rPr lang="en-IN" dirty="0" smtClean="0"/>
              <a:t>OVERVIEW</a:t>
            </a:r>
          </a:p>
          <a:p>
            <a:r>
              <a:rPr lang="en-IN" dirty="0" smtClean="0"/>
              <a:t>INDEX USAGE AND CONCEPTS</a:t>
            </a:r>
          </a:p>
          <a:p>
            <a:r>
              <a:rPr lang="en-IN" dirty="0" smtClean="0"/>
              <a:t>TYPES OF INDEXES – HEAP, CLUSTERED, NON-CLUSTERED, COLUMN STORE INDEX</a:t>
            </a:r>
          </a:p>
          <a:p>
            <a:r>
              <a:rPr lang="en-IN" dirty="0" smtClean="0"/>
              <a:t>WHAT HAPPENS WHEN DATA GETS MODIFIED</a:t>
            </a:r>
          </a:p>
          <a:p>
            <a:r>
              <a:rPr lang="en-IN" dirty="0" smtClean="0"/>
              <a:t>EFFECTIVE DESIGN OF INDEXES</a:t>
            </a:r>
          </a:p>
          <a:p>
            <a:r>
              <a:rPr lang="en-IN" dirty="0" smtClean="0"/>
              <a:t>SYNTAX TO CREATE INDEXES</a:t>
            </a:r>
            <a:endParaRPr lang="en-IN" dirty="0"/>
          </a:p>
        </p:txBody>
      </p:sp>
    </p:spTree>
    <p:extLst>
      <p:ext uri="{BB962C8B-B14F-4D97-AF65-F5344CB8AC3E}">
        <p14:creationId xmlns:p14="http://schemas.microsoft.com/office/powerpoint/2010/main" val="438019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normAutofit lnSpcReduction="10000"/>
          </a:bodyPr>
          <a:lstStyle/>
          <a:p>
            <a:r>
              <a:rPr lang="en-IN" dirty="0" smtClean="0"/>
              <a:t>Indexes are physical structures used by queries to find data from tables quickly. Indexes are created on tables and views. Index on a table or view, is very similar to  an index that we find in a book.</a:t>
            </a:r>
          </a:p>
          <a:p>
            <a:r>
              <a:rPr lang="en-IN" dirty="0" smtClean="0"/>
              <a:t>The existence of right indexes, can drastically improve the performance of the query. If there is no index to help the query, then the query engine, checks every row in the table from the beginning to the end. This is called as Table Scan. Normally table scan is bad for query performance</a:t>
            </a:r>
            <a:r>
              <a:rPr lang="en-IN" dirty="0" smtClean="0"/>
              <a:t>.</a:t>
            </a:r>
          </a:p>
          <a:p>
            <a:r>
              <a:rPr lang="en-IN" dirty="0" smtClean="0"/>
              <a:t>Primary Key and Unique Key constraints creates index behind the scene. By default a primary key constraint creates a clustered index and Unique key creates a non clustered index. These constraint default index options can be changed</a:t>
            </a:r>
            <a:endParaRPr lang="en-IN" dirty="0"/>
          </a:p>
        </p:txBody>
      </p:sp>
    </p:spTree>
    <p:extLst>
      <p:ext uri="{BB962C8B-B14F-4D97-AF65-F5344CB8AC3E}">
        <p14:creationId xmlns:p14="http://schemas.microsoft.com/office/powerpoint/2010/main" val="3548602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 </a:t>
            </a:r>
            <a:r>
              <a:rPr lang="en-IN" dirty="0" err="1" smtClean="0"/>
              <a:t>USAGe</a:t>
            </a:r>
            <a:r>
              <a:rPr lang="en-IN" dirty="0" smtClean="0"/>
              <a:t> and concepts</a:t>
            </a:r>
            <a:endParaRPr lang="en-IN" dirty="0"/>
          </a:p>
        </p:txBody>
      </p:sp>
      <p:sp>
        <p:nvSpPr>
          <p:cNvPr id="3" name="Content Placeholder 2"/>
          <p:cNvSpPr>
            <a:spLocks noGrp="1"/>
          </p:cNvSpPr>
          <p:nvPr>
            <p:ph idx="1"/>
          </p:nvPr>
        </p:nvSpPr>
        <p:spPr/>
        <p:txBody>
          <a:bodyPr/>
          <a:lstStyle/>
          <a:p>
            <a:r>
              <a:rPr lang="en-IN" dirty="0" smtClean="0"/>
              <a:t>In SQL Server, indexes are organized using a B-tree structure (Balanced Tree)</a:t>
            </a:r>
          </a:p>
          <a:p>
            <a:r>
              <a:rPr lang="en-IN" dirty="0" smtClean="0"/>
              <a:t>Unlike a normal tree B-Tree are always inverted , with their root(a single page) at the top and their leaf level at the bottom. The existence of intermediate level depends on multiple factors.</a:t>
            </a:r>
          </a:p>
          <a:p>
            <a:endParaRPr lang="en-IN" dirty="0"/>
          </a:p>
        </p:txBody>
      </p:sp>
      <p:pic>
        <p:nvPicPr>
          <p:cNvPr id="4" name="Picture 3"/>
          <p:cNvPicPr>
            <a:picLocks noChangeAspect="1"/>
          </p:cNvPicPr>
          <p:nvPr/>
        </p:nvPicPr>
        <p:blipFill>
          <a:blip r:embed="rId2"/>
          <a:stretch>
            <a:fillRect/>
          </a:stretch>
        </p:blipFill>
        <p:spPr>
          <a:xfrm>
            <a:off x="3092223" y="3448058"/>
            <a:ext cx="5346383" cy="2843018"/>
          </a:xfrm>
          <a:prstGeom prst="rect">
            <a:avLst/>
          </a:prstGeom>
        </p:spPr>
      </p:pic>
    </p:spTree>
    <p:extLst>
      <p:ext uri="{BB962C8B-B14F-4D97-AF65-F5344CB8AC3E}">
        <p14:creationId xmlns:p14="http://schemas.microsoft.com/office/powerpoint/2010/main" val="1817162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HEAP</a:t>
            </a:r>
            <a:endParaRPr lang="en-IN" dirty="0"/>
          </a:p>
        </p:txBody>
      </p:sp>
      <p:sp>
        <p:nvSpPr>
          <p:cNvPr id="3" name="Content Placeholder 2"/>
          <p:cNvSpPr>
            <a:spLocks noGrp="1"/>
          </p:cNvSpPr>
          <p:nvPr>
            <p:ph idx="1"/>
          </p:nvPr>
        </p:nvSpPr>
        <p:spPr/>
        <p:txBody>
          <a:bodyPr/>
          <a:lstStyle/>
          <a:p>
            <a:r>
              <a:rPr lang="en-IN" dirty="0" smtClean="0"/>
              <a:t>If the table has no clustered index its called Heap</a:t>
            </a:r>
          </a:p>
          <a:p>
            <a:r>
              <a:rPr lang="en-IN" dirty="0" smtClean="0"/>
              <a:t>No Order for storing the data</a:t>
            </a:r>
          </a:p>
          <a:p>
            <a:r>
              <a:rPr lang="en-IN" dirty="0" smtClean="0"/>
              <a:t>We have to check every single row in the table to get a specific record and this type of searching is called SCAN and its very inefficient.</a:t>
            </a:r>
          </a:p>
          <a:p>
            <a:endParaRPr lang="en-IN" dirty="0"/>
          </a:p>
        </p:txBody>
      </p:sp>
    </p:spTree>
    <p:extLst>
      <p:ext uri="{BB962C8B-B14F-4D97-AF65-F5344CB8AC3E}">
        <p14:creationId xmlns:p14="http://schemas.microsoft.com/office/powerpoint/2010/main" val="2039655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CLUSTERED INDEX</a:t>
            </a:r>
            <a:endParaRPr lang="en-IN" dirty="0"/>
          </a:p>
        </p:txBody>
      </p:sp>
      <p:sp>
        <p:nvSpPr>
          <p:cNvPr id="3" name="Content Placeholder 2"/>
          <p:cNvSpPr>
            <a:spLocks noGrp="1"/>
          </p:cNvSpPr>
          <p:nvPr>
            <p:ph idx="1"/>
          </p:nvPr>
        </p:nvSpPr>
        <p:spPr/>
        <p:txBody>
          <a:bodyPr/>
          <a:lstStyle/>
          <a:p>
            <a:r>
              <a:rPr lang="en-IN" dirty="0" smtClean="0"/>
              <a:t>Clustered index is a way of representing the base data as a whole</a:t>
            </a:r>
          </a:p>
          <a:p>
            <a:r>
              <a:rPr lang="en-IN" dirty="0" smtClean="0"/>
              <a:t>B-Tree Structure – Root, Intermediate and leaf level</a:t>
            </a:r>
          </a:p>
          <a:p>
            <a:r>
              <a:rPr lang="en-IN" dirty="0" smtClean="0"/>
              <a:t>A table with a clustered index data is physically stored on a data page in an ascending order. The order of the values in index pages is also ascending</a:t>
            </a:r>
          </a:p>
          <a:p>
            <a:r>
              <a:rPr lang="en-IN" dirty="0" smtClean="0"/>
              <a:t>SQL server internally maintains uniqueness of key values for a clustered index even if the column data is not unique</a:t>
            </a:r>
          </a:p>
          <a:p>
            <a:r>
              <a:rPr lang="en-IN" dirty="0" smtClean="0"/>
              <a:t>If no Index data is searched sequentially</a:t>
            </a:r>
            <a:endParaRPr lang="en-IN" dirty="0"/>
          </a:p>
        </p:txBody>
      </p:sp>
    </p:spTree>
    <p:extLst>
      <p:ext uri="{BB962C8B-B14F-4D97-AF65-F5344CB8AC3E}">
        <p14:creationId xmlns:p14="http://schemas.microsoft.com/office/powerpoint/2010/main" val="2718529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CLUSTERED INDEX</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Non-Clustered Index is a physically separate structure that references the base data and it can have a different sort order</a:t>
            </a:r>
          </a:p>
          <a:p>
            <a:r>
              <a:rPr lang="en-IN" dirty="0" smtClean="0"/>
              <a:t>Non Clustered Index also has the same B-Tree Structure AS CI</a:t>
            </a:r>
          </a:p>
          <a:p>
            <a:r>
              <a:rPr lang="en-IN" dirty="0" smtClean="0"/>
              <a:t>Leaf level of the non clustered index contains key values not the actual data, these key values mapped to pointers or clustering keys to locate rows in the data pages</a:t>
            </a:r>
          </a:p>
          <a:p>
            <a:r>
              <a:rPr lang="en-IN" dirty="0" smtClean="0"/>
              <a:t>The implementation of the non clustered index depends on whether the data pages of the tables are managed as a heap or as a clustered index</a:t>
            </a:r>
          </a:p>
          <a:p>
            <a:r>
              <a:rPr lang="en-IN" dirty="0" smtClean="0"/>
              <a:t>If a non clustered index built on a heap SQL server uses pointers in the leaf level index pages that point to rows in the data pages</a:t>
            </a:r>
          </a:p>
          <a:p>
            <a:r>
              <a:rPr lang="en-IN" dirty="0" smtClean="0"/>
              <a:t>If you have a table with Clustered Index SQL server, SQL server uses clustering keys for non clustered index leaf level pages to point to the clustered index</a:t>
            </a:r>
            <a:endParaRPr lang="en-IN" dirty="0"/>
          </a:p>
        </p:txBody>
      </p:sp>
    </p:spTree>
    <p:extLst>
      <p:ext uri="{BB962C8B-B14F-4D97-AF65-F5344CB8AC3E}">
        <p14:creationId xmlns:p14="http://schemas.microsoft.com/office/powerpoint/2010/main" val="1741006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Column STORE INDEX</a:t>
            </a:r>
            <a:endParaRPr lang="en-IN" dirty="0"/>
          </a:p>
        </p:txBody>
      </p:sp>
      <p:sp>
        <p:nvSpPr>
          <p:cNvPr id="3" name="Content Placeholder 2"/>
          <p:cNvSpPr>
            <a:spLocks noGrp="1"/>
          </p:cNvSpPr>
          <p:nvPr>
            <p:ph idx="1"/>
          </p:nvPr>
        </p:nvSpPr>
        <p:spPr/>
        <p:txBody>
          <a:bodyPr/>
          <a:lstStyle/>
          <a:p>
            <a:r>
              <a:rPr lang="en-IN" dirty="0" smtClean="0"/>
              <a:t>Introduced in SQL server 2012</a:t>
            </a:r>
          </a:p>
          <a:p>
            <a:r>
              <a:rPr lang="en-IN" dirty="0" smtClean="0"/>
              <a:t>In a normal index all columns of a table are stored in single data pages for a record, but in column store each column is stored in different 8KB pages.</a:t>
            </a:r>
          </a:p>
          <a:p>
            <a:r>
              <a:rPr lang="en-IN" dirty="0" smtClean="0"/>
              <a:t>CREATE NON CLUSTERED COLUMNSTORE INDEX </a:t>
            </a:r>
            <a:r>
              <a:rPr lang="en-IN" dirty="0" err="1" smtClean="0"/>
              <a:t>idx_DateKey_SaleAmount</a:t>
            </a:r>
            <a:endParaRPr lang="en-IN" dirty="0" smtClean="0"/>
          </a:p>
          <a:p>
            <a:r>
              <a:rPr lang="en-IN" dirty="0" smtClean="0"/>
              <a:t>ON </a:t>
            </a:r>
            <a:r>
              <a:rPr lang="en-IN" dirty="0" err="1" smtClean="0"/>
              <a:t>FactTable</a:t>
            </a:r>
            <a:r>
              <a:rPr lang="en-IN" dirty="0" smtClean="0"/>
              <a:t>(</a:t>
            </a:r>
            <a:r>
              <a:rPr lang="en-IN" dirty="0" err="1" smtClean="0"/>
              <a:t>Datekey,SaleAmount</a:t>
            </a:r>
            <a:r>
              <a:rPr lang="en-IN" dirty="0" smtClean="0"/>
              <a:t>)</a:t>
            </a:r>
            <a:endParaRPr lang="en-IN" dirty="0"/>
          </a:p>
        </p:txBody>
      </p:sp>
    </p:spTree>
    <p:extLst>
      <p:ext uri="{BB962C8B-B14F-4D97-AF65-F5344CB8AC3E}">
        <p14:creationId xmlns:p14="http://schemas.microsoft.com/office/powerpoint/2010/main" val="3652220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COVERING INDEXES</a:t>
            </a:r>
            <a:endParaRPr lang="en-IN" dirty="0"/>
          </a:p>
        </p:txBody>
      </p:sp>
      <p:sp>
        <p:nvSpPr>
          <p:cNvPr id="3" name="Content Placeholder 2"/>
          <p:cNvSpPr>
            <a:spLocks noGrp="1"/>
          </p:cNvSpPr>
          <p:nvPr>
            <p:ph idx="1"/>
          </p:nvPr>
        </p:nvSpPr>
        <p:spPr/>
        <p:txBody>
          <a:bodyPr/>
          <a:lstStyle/>
          <a:p>
            <a:r>
              <a:rPr lang="en-IN" dirty="0" smtClean="0"/>
              <a:t>Covering Indexes – Use this to reduce RID (Row Identifier Lookup)</a:t>
            </a:r>
            <a:endParaRPr lang="en-IN" dirty="0"/>
          </a:p>
          <a:p>
            <a:r>
              <a:rPr lang="en-IN" dirty="0" smtClean="0"/>
              <a:t>RID Lookup is also called a bookmark lookup</a:t>
            </a:r>
          </a:p>
          <a:p>
            <a:r>
              <a:rPr lang="en-IN" dirty="0" smtClean="0"/>
              <a:t>Lookups are costly and can be eliminated by using Covering Indexes</a:t>
            </a:r>
          </a:p>
          <a:p>
            <a:r>
              <a:rPr lang="en-IN" dirty="0" smtClean="0"/>
              <a:t>Covering Index can be created two ways: Composite Keys and Include Key word</a:t>
            </a:r>
          </a:p>
          <a:p>
            <a:r>
              <a:rPr lang="en-IN" dirty="0" smtClean="0"/>
              <a:t>Include is the best way of covering index because:</a:t>
            </a:r>
          </a:p>
          <a:p>
            <a:r>
              <a:rPr lang="en-IN" dirty="0"/>
              <a:t> </a:t>
            </a:r>
            <a:r>
              <a:rPr lang="en-IN" dirty="0" smtClean="0"/>
              <a:t>you cannot create composite indexes on data types like xml and varchar(max)</a:t>
            </a:r>
          </a:p>
          <a:p>
            <a:r>
              <a:rPr lang="en-IN" dirty="0" smtClean="0"/>
              <a:t>Size of the index increases the key size which further impacts performance</a:t>
            </a:r>
          </a:p>
          <a:p>
            <a:r>
              <a:rPr lang="en-IN" dirty="0" smtClean="0"/>
              <a:t>Can exceed the constraint of index max key size </a:t>
            </a:r>
          </a:p>
        </p:txBody>
      </p:sp>
    </p:spTree>
    <p:extLst>
      <p:ext uri="{BB962C8B-B14F-4D97-AF65-F5344CB8AC3E}">
        <p14:creationId xmlns:p14="http://schemas.microsoft.com/office/powerpoint/2010/main" val="1339505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5838</TotalTime>
  <Words>983</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Impact</vt:lpstr>
      <vt:lpstr>Badge</vt:lpstr>
      <vt:lpstr>INDEXES</vt:lpstr>
      <vt:lpstr>Indexes</vt:lpstr>
      <vt:lpstr>OVERVIEW</vt:lpstr>
      <vt:lpstr>Index USAGe and concepts</vt:lpstr>
      <vt:lpstr>HEAP</vt:lpstr>
      <vt:lpstr>CLUSTERED INDEX</vt:lpstr>
      <vt:lpstr>NON CLUSTERED INDEX</vt:lpstr>
      <vt:lpstr>Column STORE INDEX</vt:lpstr>
      <vt:lpstr>COVERING INDEXES</vt:lpstr>
      <vt:lpstr>FILTERED INDEXES</vt:lpstr>
      <vt:lpstr>Other INDEXES</vt:lpstr>
      <vt:lpstr>SCAN VS SEEK</vt:lpstr>
      <vt:lpstr>DISADVANTAGES</vt:lpstr>
      <vt:lpstr>Example</vt:lpstr>
      <vt:lpstr>EXAMPLE</vt:lpstr>
      <vt:lpstr>EXAMPLE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INDEXES</dc:title>
  <dc:creator>Sandeep Thachan</dc:creator>
  <cp:lastModifiedBy>Sandeep Thachan</cp:lastModifiedBy>
  <cp:revision>18</cp:revision>
  <dcterms:created xsi:type="dcterms:W3CDTF">2017-07-29T01:08:15Z</dcterms:created>
  <dcterms:modified xsi:type="dcterms:W3CDTF">2017-08-08T12:34:29Z</dcterms:modified>
</cp:coreProperties>
</file>